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sldIdLst>
    <p:sldId id="278" r:id="rId2"/>
    <p:sldId id="256" r:id="rId3"/>
    <p:sldId id="268" r:id="rId4"/>
    <p:sldId id="269" r:id="rId5"/>
    <p:sldId id="274" r:id="rId6"/>
    <p:sldId id="280" r:id="rId7"/>
    <p:sldId id="282" r:id="rId8"/>
    <p:sldId id="271" r:id="rId9"/>
    <p:sldId id="279" r:id="rId10"/>
    <p:sldId id="272" r:id="rId11"/>
    <p:sldId id="273" r:id="rId12"/>
    <p:sldId id="277" r:id="rId13"/>
    <p:sldId id="276" r:id="rId14"/>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13" autoAdjust="0"/>
    <p:restoredTop sz="95726" autoAdjust="0"/>
  </p:normalViewPr>
  <p:slideViewPr>
    <p:cSldViewPr>
      <p:cViewPr varScale="1">
        <p:scale>
          <a:sx n="78" d="100"/>
          <a:sy n="78" d="100"/>
        </p:scale>
        <p:origin x="1627" y="67"/>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2025/4/15</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64517C41-5345-43DE-A8EA-DF16CDD8FACA}" type="slidenum">
              <a:rPr lang="ja-JP" altLang="en-US" smtClean="0"/>
              <a:pPr>
                <a:defRPr/>
              </a:pPr>
              <a:t>1</a:t>
            </a:fld>
            <a:endParaRPr lang="ja-JP" altLang="en-US"/>
          </a:p>
        </p:txBody>
      </p:sp>
    </p:spTree>
    <p:extLst>
      <p:ext uri="{BB962C8B-B14F-4D97-AF65-F5344CB8AC3E}">
        <p14:creationId xmlns:p14="http://schemas.microsoft.com/office/powerpoint/2010/main" val="2853505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2025/4/15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2025/4/15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2025/4/15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2025/4/15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2025/4/15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2025/4/15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2025/4/15</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2025/4/15</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2025/4/15</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2025/4/15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2025/4/15</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2025/4/15</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u="sng" dirty="0"/>
              <a:t>資料作成に係る共通の注意点</a:t>
            </a:r>
            <a:endParaRPr kumimoji="1" lang="ja-JP" altLang="en-US" u="sng" dirty="0"/>
          </a:p>
        </p:txBody>
      </p:sp>
      <p:sp>
        <p:nvSpPr>
          <p:cNvPr id="3" name="コンテンツ プレースホルダー 2"/>
          <p:cNvSpPr>
            <a:spLocks noGrp="1"/>
          </p:cNvSpPr>
          <p:nvPr>
            <p:ph idx="1"/>
          </p:nvPr>
        </p:nvSpPr>
        <p:spPr>
          <a:xfrm>
            <a:off x="56456" y="1325562"/>
            <a:ext cx="9937104" cy="5257800"/>
          </a:xfrm>
        </p:spPr>
        <p:txBody>
          <a:bodyPr/>
          <a:lstStyle/>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写真、グラフ、図等を用いる</a:t>
            </a:r>
            <a:r>
              <a:rPr lang="ja-JP" altLang="en-US" sz="2000" b="1" dirty="0">
                <a:solidFill>
                  <a:srgbClr val="FF0000"/>
                </a:solidFill>
                <a:latin typeface="ＭＳ Ｐ明朝" pitchFamily="18" charset="-128"/>
                <a:ea typeface="ＭＳ Ｐ明朝" pitchFamily="18" charset="-128"/>
              </a:rPr>
              <a:t>とともに、</a:t>
            </a:r>
            <a:r>
              <a:rPr lang="ja-JP" altLang="en-US" sz="2000" b="1" u="sng" dirty="0">
                <a:solidFill>
                  <a:srgbClr val="FF0000"/>
                </a:solidFill>
                <a:latin typeface="ＭＳ Ｐ明朝" pitchFamily="18" charset="-128"/>
                <a:ea typeface="ＭＳ Ｐ明朝" pitchFamily="18" charset="-128"/>
              </a:rPr>
              <a:t>端的かつ論理的な記載・発表</a:t>
            </a:r>
            <a:r>
              <a:rPr lang="ja-JP" altLang="en-US" sz="2000" b="1" dirty="0">
                <a:solidFill>
                  <a:srgbClr val="FF0000"/>
                </a:solidFill>
                <a:latin typeface="ＭＳ Ｐ明朝" pitchFamily="18" charset="-128"/>
                <a:ea typeface="ＭＳ Ｐ明朝" pitchFamily="18" charset="-128"/>
              </a:rPr>
              <a:t>を行うことで読み手や聞き手が理解しやすいように工夫すること。</a:t>
            </a:r>
            <a:endParaRPr lang="en-US" altLang="ja-JP" sz="2000" b="1" dirty="0">
              <a:solidFill>
                <a:srgbClr val="FF0000"/>
              </a:solidFill>
              <a:latin typeface="ＭＳ Ｐ明朝" pitchFamily="18" charset="-128"/>
              <a:ea typeface="ＭＳ Ｐ明朝" pitchFamily="18" charset="-128"/>
            </a:endParaRPr>
          </a:p>
          <a:p>
            <a:pPr>
              <a:lnSpc>
                <a:spcPct val="120000"/>
              </a:lnSpc>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写真、グラフ、図等を用いる場合は、その説明を記載すること。画像を用いる場合は、可能な限り鮮明であるものを掲載すること。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スライドの構成は適宜変更して構わない。ただし、</a:t>
            </a:r>
            <a:r>
              <a:rPr lang="en-US" altLang="ja-JP" sz="2000" b="1" u="sng" dirty="0">
                <a:solidFill>
                  <a:srgbClr val="FF0000"/>
                </a:solidFill>
                <a:latin typeface="ＭＳ Ｐ明朝" pitchFamily="18" charset="-128"/>
                <a:ea typeface="ＭＳ Ｐ明朝" pitchFamily="18" charset="-128"/>
              </a:rPr>
              <a:t> 【</a:t>
            </a:r>
            <a:r>
              <a:rPr lang="ja-JP" altLang="en-US" sz="2000" u="sng" dirty="0">
                <a:solidFill>
                  <a:srgbClr val="FF0000"/>
                </a:solidFill>
                <a:effectLst>
                  <a:outerShdw blurRad="38100" dist="38100" dir="2700000" algn="tl">
                    <a:srgbClr val="000000">
                      <a:alpha val="43137"/>
                    </a:srgbClr>
                  </a:outerShdw>
                </a:effectLst>
                <a:latin typeface="+mn-ea"/>
              </a:rPr>
              <a:t>非化石エネルギー船について</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配船計画の汎用性</a:t>
            </a:r>
            <a:r>
              <a:rPr lang="en-US" altLang="ja-JP" sz="2000" b="1" u="sng" dirty="0">
                <a:solidFill>
                  <a:srgbClr val="FF0000"/>
                </a:solidFill>
                <a:latin typeface="ＭＳ Ｐ明朝" pitchFamily="18" charset="-128"/>
                <a:ea typeface="ＭＳ Ｐ明朝" pitchFamily="18" charset="-128"/>
              </a:rPr>
              <a:t>】【</a:t>
            </a:r>
            <a:r>
              <a:rPr lang="ja-JP" altLang="en-US" sz="2000" u="sng" dirty="0">
                <a:solidFill>
                  <a:srgbClr val="FF0000"/>
                </a:solidFill>
                <a:effectLst>
                  <a:outerShdw blurRad="38100" dist="38100" dir="2700000" algn="tl">
                    <a:srgbClr val="000000">
                      <a:alpha val="43137"/>
                    </a:srgbClr>
                  </a:outerShdw>
                </a:effectLst>
                <a:latin typeface="+mn-ea"/>
              </a:rPr>
              <a:t>連携型省エネ船について</a:t>
            </a:r>
            <a:r>
              <a:rPr lang="en-US" altLang="ja-JP" sz="2000" b="1" u="sng" dirty="0">
                <a:solidFill>
                  <a:srgbClr val="FF0000"/>
                </a:solidFill>
                <a:latin typeface="ＭＳ Ｐ明朝" pitchFamily="18" charset="-128"/>
                <a:ea typeface="ＭＳ Ｐ明朝" pitchFamily="18" charset="-128"/>
              </a:rPr>
              <a:t>】</a:t>
            </a:r>
            <a:r>
              <a:rPr lang="ja-JP" altLang="en-US" sz="2000" b="1" u="sng" dirty="0">
                <a:solidFill>
                  <a:srgbClr val="FF0000"/>
                </a:solidFill>
                <a:latin typeface="ＭＳ Ｐ明朝" pitchFamily="18" charset="-128"/>
                <a:ea typeface="ＭＳ Ｐ明朝" pitchFamily="18" charset="-128"/>
              </a:rPr>
              <a:t>以外の必要項目は必ず記載</a:t>
            </a:r>
            <a:r>
              <a:rPr lang="ja-JP" altLang="en-US" sz="2000" b="1" dirty="0">
                <a:solidFill>
                  <a:srgbClr val="FF0000"/>
                </a:solidFill>
                <a:latin typeface="ＭＳ Ｐ明朝" pitchFamily="18" charset="-128"/>
                <a:ea typeface="ＭＳ Ｐ明朝" pitchFamily="18" charset="-128"/>
              </a:rPr>
              <a:t>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ja-JP" altLang="en-US"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資料について、頁数に制限はないが、時間内に説明を終えるように資料を作成すること。</a:t>
            </a: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endParaRPr lang="en-US" altLang="ja-JP" sz="2000" b="1" dirty="0">
              <a:solidFill>
                <a:srgbClr val="FF0000"/>
              </a:solidFill>
              <a:latin typeface="ＭＳ Ｐ明朝" pitchFamily="18" charset="-128"/>
              <a:ea typeface="ＭＳ Ｐ明朝" pitchFamily="18" charset="-128"/>
            </a:endParaRPr>
          </a:p>
          <a:p>
            <a:pPr marL="0" indent="0">
              <a:lnSpc>
                <a:spcPct val="120000"/>
              </a:lnSpc>
              <a:buNone/>
              <a:defRPr/>
            </a:pPr>
            <a:r>
              <a:rPr lang="en-US" altLang="ja-JP" sz="2000" b="1" dirty="0">
                <a:solidFill>
                  <a:srgbClr val="FF0000"/>
                </a:solidFill>
                <a:latin typeface="ＭＳ Ｐ明朝" pitchFamily="18" charset="-128"/>
                <a:ea typeface="ＭＳ Ｐ明朝" pitchFamily="18" charset="-128"/>
              </a:rPr>
              <a:t>※</a:t>
            </a:r>
            <a:r>
              <a:rPr lang="ja-JP" altLang="en-US" sz="2000" b="1" dirty="0">
                <a:solidFill>
                  <a:srgbClr val="FF0000"/>
                </a:solidFill>
                <a:latin typeface="ＭＳ Ｐ明朝" pitchFamily="18" charset="-128"/>
                <a:ea typeface="ＭＳ Ｐ明朝" pitchFamily="18" charset="-128"/>
              </a:rPr>
              <a:t>インデントやフォント、文字のサイズに統一性を持たせる等、</a:t>
            </a:r>
            <a:r>
              <a:rPr lang="ja-JP" altLang="en-US" sz="2000" b="1" u="sng" dirty="0">
                <a:solidFill>
                  <a:srgbClr val="FF0000"/>
                </a:solidFill>
                <a:latin typeface="ＭＳ Ｐ明朝" pitchFamily="18" charset="-128"/>
                <a:ea typeface="ＭＳ Ｐ明朝" pitchFamily="18" charset="-128"/>
              </a:rPr>
              <a:t>資料の作成にあたっては常に細心の注意を払うこと。</a:t>
            </a:r>
          </a:p>
          <a:p>
            <a:endParaRPr kumimoji="1" lang="ja-JP" altLang="en-US" sz="2000" dirty="0"/>
          </a:p>
        </p:txBody>
      </p:sp>
      <p:sp>
        <p:nvSpPr>
          <p:cNvPr id="4" name="スライド番号プレースホルダー 3"/>
          <p:cNvSpPr>
            <a:spLocks noGrp="1"/>
          </p:cNvSpPr>
          <p:nvPr>
            <p:ph type="sldNum" sz="quarter" idx="12"/>
          </p:nvPr>
        </p:nvSpPr>
        <p:spPr/>
        <p:txBody>
          <a:bodyPr/>
          <a:lstStyle/>
          <a:p>
            <a:pPr>
              <a:defRPr/>
            </a:pPr>
            <a:fld id="{E5089A3F-C187-41FC-96BF-33C2D44F3D0F}" type="slidenum">
              <a:rPr lang="ja-JP" altLang="en-US" smtClean="0"/>
              <a:pPr>
                <a:defRPr/>
              </a:pPr>
              <a:t>1</a:t>
            </a:fld>
            <a:endParaRPr lang="ja-JP" altLang="en-US"/>
          </a:p>
        </p:txBody>
      </p:sp>
    </p:spTree>
    <p:extLst>
      <p:ext uri="{BB962C8B-B14F-4D97-AF65-F5344CB8AC3E}">
        <p14:creationId xmlns:p14="http://schemas.microsoft.com/office/powerpoint/2010/main" val="117552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検証期間及び方法についても記載すること（配船計画を含む）。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原則、</a:t>
            </a:r>
            <a:r>
              <a:rPr lang="ja-JP" altLang="en-US" sz="1400" b="1" u="sng" dirty="0">
                <a:solidFill>
                  <a:schemeClr val="tx1"/>
                </a:solidFill>
                <a:latin typeface="ＭＳ Ｐ明朝" pitchFamily="18" charset="-128"/>
                <a:ea typeface="ＭＳ Ｐ明朝" pitchFamily="18" charset="-128"/>
              </a:rPr>
              <a:t>革新的省エネルギー技術毎に</a:t>
            </a:r>
            <a:r>
              <a:rPr lang="ja-JP" altLang="en-US" sz="1400" b="1" dirty="0">
                <a:solidFill>
                  <a:schemeClr val="tx1"/>
                </a:solidFill>
                <a:latin typeface="ＭＳ Ｐ明朝" pitchFamily="18" charset="-128"/>
                <a:ea typeface="ＭＳ Ｐ明朝" pitchFamily="18" charset="-128"/>
              </a:rPr>
              <a:t>その効果を評価することが可能な検証方法を記載すること。ただし、</a:t>
            </a:r>
            <a:r>
              <a:rPr lang="ja-JP" altLang="en-US" sz="1400" b="1" u="sng" dirty="0">
                <a:solidFill>
                  <a:schemeClr val="tx1"/>
                </a:solidFill>
                <a:latin typeface="ＭＳ Ｐ明朝" pitchFamily="18" charset="-128"/>
                <a:ea typeface="ＭＳ Ｐ明朝" pitchFamily="18" charset="-128"/>
              </a:rPr>
              <a:t>当該技術毎の効果の評価が難しい場合は、その理由を記載</a:t>
            </a:r>
            <a:r>
              <a:rPr lang="ja-JP" altLang="en-US" sz="1400" b="1" dirty="0">
                <a:solidFill>
                  <a:schemeClr val="tx1"/>
                </a:solidFill>
                <a:latin typeface="ＭＳ Ｐ明朝" pitchFamily="18" charset="-128"/>
                <a:ea typeface="ＭＳ Ｐ明朝" pitchFamily="18" charset="-128"/>
              </a:rPr>
              <a:t>するとともに、複数の技術を含んだ状態での評価の検証方法を記載すること。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非化石エネルギー船として申請する場合は、非化石エネルギー使用可能率についても非化石エネルギーが使用可能な機器毎に効果を評価することが可能な検証方法を記載すること。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追加で期間を設けて検証を行う場合は、検証に係る全ての期間を記載するとともに、その理由を記載すること。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実施計画書の「６</a:t>
            </a:r>
            <a:r>
              <a:rPr lang="en-US" altLang="ja-JP" sz="1400" b="1" dirty="0">
                <a:solidFill>
                  <a:schemeClr val="tx1"/>
                </a:solidFill>
                <a:latin typeface="ＭＳ Ｐ明朝" pitchFamily="18" charset="-128"/>
                <a:ea typeface="ＭＳ Ｐ明朝" pitchFamily="18" charset="-128"/>
              </a:rPr>
              <a:t>-3</a:t>
            </a:r>
            <a:r>
              <a:rPr lang="ja-JP" altLang="en-US" sz="1400" b="1" dirty="0">
                <a:solidFill>
                  <a:schemeClr val="tx1"/>
                </a:solidFill>
                <a:latin typeface="ＭＳ Ｐ明朝" pitchFamily="18" charset="-128"/>
                <a:ea typeface="ＭＳ Ｐ明朝" pitchFamily="18" charset="-128"/>
              </a:rPr>
              <a:t>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u="sng"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11</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5283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連携型省エネ船について</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7.</a:t>
            </a:r>
            <a:r>
              <a:rPr lang="ja-JP" altLang="en-US" sz="1400" b="1" dirty="0">
                <a:solidFill>
                  <a:schemeClr val="tx1"/>
                </a:solidFill>
                <a:latin typeface="ＭＳ Ｐ明朝" pitchFamily="18" charset="-128"/>
                <a:ea typeface="ＭＳ Ｐ明朝" pitchFamily="18" charset="-128"/>
              </a:rPr>
              <a:t>連携型省エネ船」に基づき、「各機器・技術の概要」及び「</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排出削減率等の算出・検証」ついて記載して説明すること。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本スライドは、補助事業に係る船舶を連携型省エネ船として申請する場合のみ記載すること。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審査・採択について」に記載のとおり、当該船舶に導入される全ての省エネルギー技術による</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a:t>
            </a:r>
            <a:r>
              <a:rPr lang="en-US" altLang="ja-JP" sz="1400" b="1" dirty="0">
                <a:solidFill>
                  <a:schemeClr val="tx1"/>
                </a:solidFill>
                <a:latin typeface="ＭＳ Ｐ明朝" pitchFamily="18" charset="-128"/>
                <a:ea typeface="ＭＳ Ｐ明朝" pitchFamily="18" charset="-128"/>
              </a:rPr>
              <a:t>18%</a:t>
            </a:r>
            <a:r>
              <a:rPr lang="ja-JP" altLang="en-US" sz="1400" b="1" dirty="0">
                <a:solidFill>
                  <a:schemeClr val="tx1"/>
                </a:solidFill>
                <a:latin typeface="ＭＳ Ｐ明朝" pitchFamily="18" charset="-128"/>
                <a:ea typeface="ＭＳ Ｐ明朝" pitchFamily="18" charset="-128"/>
              </a:rPr>
              <a:t>以上かつ離着桟時間短縮技術または荷役時間短縮技術を備えた船舶であれば、採択委員会にて優先採択または評価点を加点することとしている。</a:t>
            </a:r>
            <a:r>
              <a:rPr lang="ja-JP" altLang="en-US" sz="1400" b="1" u="sng" dirty="0">
                <a:solidFill>
                  <a:schemeClr val="tx1"/>
                </a:solidFill>
                <a:latin typeface="ＭＳ Ｐ明朝" pitchFamily="18" charset="-128"/>
                <a:ea typeface="ＭＳ Ｐ明朝" pitchFamily="18" charset="-128"/>
              </a:rPr>
              <a:t>本措置を受ける場合は本スライドに必要事項を記載すること。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r>
              <a:rPr lang="ja-JP" altLang="en-US" sz="1400" b="1" dirty="0">
                <a:solidFill>
                  <a:schemeClr val="tx1"/>
                </a:solidFill>
                <a:latin typeface="ＭＳ Ｐ明朝" pitchFamily="18" charset="-128"/>
                <a:ea typeface="ＭＳ Ｐ明朝" pitchFamily="18" charset="-128"/>
              </a:rPr>
              <a:t>「１４．運航検証の実施について」において</a:t>
            </a:r>
            <a:r>
              <a:rPr lang="ja-JP" altLang="en-US" sz="1400" b="1" u="sng" dirty="0">
                <a:solidFill>
                  <a:schemeClr val="tx1"/>
                </a:solidFill>
                <a:latin typeface="ＭＳ Ｐ明朝" pitchFamily="18" charset="-128"/>
                <a:ea typeface="ＭＳ Ｐ明朝" pitchFamily="18" charset="-128"/>
              </a:rPr>
              <a:t>計画値未達時の場合の取扱いが記載</a:t>
            </a:r>
            <a:r>
              <a:rPr lang="ja-JP" altLang="en-US" sz="1400" b="1" dirty="0">
                <a:solidFill>
                  <a:schemeClr val="tx1"/>
                </a:solidFill>
                <a:latin typeface="ＭＳ Ｐ明朝" pitchFamily="18" charset="-128"/>
                <a:ea typeface="ＭＳ Ｐ明朝" pitchFamily="18" charset="-128"/>
              </a:rPr>
              <a:t>されているので、よく確認のうえ検討を行うこと。</a:t>
            </a:r>
            <a:endParaRPr lang="en-US" altLang="ja-JP" sz="1400" b="1"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12</a:t>
            </a:fld>
            <a:endParaRPr lang="ja-JP" altLang="en-US"/>
          </a:p>
        </p:txBody>
      </p:sp>
    </p:spTree>
    <p:extLst>
      <p:ext uri="{BB962C8B-B14F-4D97-AF65-F5344CB8AC3E}">
        <p14:creationId xmlns:p14="http://schemas.microsoft.com/office/powerpoint/2010/main" val="3276033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172819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実施体制</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実施体制」に基づき、「実施体制図」及び「各社の役割・概要」ついて記載して説明すること。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実施体制に係る図を掲載すること。</a:t>
            </a: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実施体制に係る図に記載がある各事業者の役割・概要について記載すること。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13</a:t>
            </a:fld>
            <a:endParaRPr lang="ja-JP" altLang="en-US"/>
          </a:p>
        </p:txBody>
      </p:sp>
    </p:spTree>
    <p:extLst>
      <p:ext uri="{BB962C8B-B14F-4D97-AF65-F5344CB8AC3E}">
        <p14:creationId xmlns:p14="http://schemas.microsoft.com/office/powerpoint/2010/main" val="1401181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補助事業の目的・概要及び補助事業に係る船舶の概要・特徴」、「６</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2</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スケジュール・経費について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実施計画書「８．実施計画」について記載して説明すること。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グラフ等を用いて、事業全体のスケジュールを説明すること。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事業全体の経費について説明するとともに、各年度及び事業全体の補助希望額を記載すること。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削減根拠（削減率について）</a:t>
            </a:r>
            <a:r>
              <a:rPr lang="en-US" altLang="ja-JP" sz="1400" b="1" dirty="0">
                <a:solidFill>
                  <a:schemeClr val="tx1"/>
                </a:solidFill>
                <a:latin typeface="ＭＳ Ｐ明朝" pitchFamily="18" charset="-128"/>
                <a:ea typeface="ＭＳ Ｐ明朝" pitchFamily="18" charset="-128"/>
              </a:rPr>
              <a:t>】</a:t>
            </a: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比較対象船の選定、比較方法等に係る説明を記載すること。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補助事業に係る船舶と大きさ、船種、航路その他主要目が大きく異なる船舶を比較対象船舶とする場合は、その船舶を選定した選択の理由について技術的裏付けとともに記載すること。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１革新的省エネ技術」に基づき、「４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１機器・技術の概要」について記載して説明すること。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774852"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革新的省エネ技術毎に本スライド作成すること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309634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技術の新規性・汎用性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１革新的省エネ技術」に基づき、  「</a:t>
            </a:r>
            <a:r>
              <a:rPr lang="en-US" altLang="ja-JP" sz="1400" b="1" dirty="0">
                <a:solidFill>
                  <a:schemeClr val="tx1"/>
                </a:solidFill>
                <a:latin typeface="ＭＳ Ｐ明朝" pitchFamily="18" charset="-128"/>
                <a:ea typeface="ＭＳ Ｐ明朝" pitchFamily="18" charset="-128"/>
              </a:rPr>
              <a:t>4-1-2 </a:t>
            </a:r>
            <a:r>
              <a:rPr lang="ja-JP" altLang="en-US" sz="1400" b="1" dirty="0">
                <a:solidFill>
                  <a:schemeClr val="tx1"/>
                </a:solidFill>
                <a:latin typeface="ＭＳ Ｐ明朝" pitchFamily="18" charset="-128"/>
                <a:ea typeface="ＭＳ Ｐ明朝" pitchFamily="18" charset="-128"/>
              </a:rPr>
              <a:t>技術の新規性」、「</a:t>
            </a:r>
            <a:r>
              <a:rPr lang="en-US" altLang="ja-JP" sz="1400" b="1" dirty="0">
                <a:solidFill>
                  <a:schemeClr val="tx1"/>
                </a:solidFill>
                <a:latin typeface="ＭＳ Ｐ明朝" pitchFamily="18" charset="-128"/>
                <a:ea typeface="ＭＳ Ｐ明朝" pitchFamily="18" charset="-128"/>
              </a:rPr>
              <a:t>4-1-3 </a:t>
            </a:r>
            <a:r>
              <a:rPr lang="ja-JP" altLang="en-US" sz="1400" b="1" dirty="0">
                <a:solidFill>
                  <a:schemeClr val="tx1"/>
                </a:solidFill>
                <a:latin typeface="ＭＳ Ｐ明朝" pitchFamily="18" charset="-128"/>
                <a:ea typeface="ＭＳ Ｐ明朝" pitchFamily="18" charset="-128"/>
              </a:rPr>
              <a:t>技術の汎用性（普及への課題・解決策、技術の応用範囲・規模）」について記載して説明すること。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3429318"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84BB930E-ED07-0D87-58C3-77DDC73F13CE}"/>
              </a:ext>
            </a:extLst>
          </p:cNvPr>
          <p:cNvSpPr/>
          <p:nvPr/>
        </p:nvSpPr>
        <p:spPr>
          <a:xfrm>
            <a:off x="5241032" y="567679"/>
            <a:ext cx="4664968"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革新的省エネ技術毎に本スライド作成すること</a:t>
            </a:r>
          </a:p>
        </p:txBody>
      </p:sp>
    </p:spTree>
    <p:extLst>
      <p:ext uri="{BB962C8B-B14F-4D97-AF65-F5344CB8AC3E}">
        <p14:creationId xmlns:p14="http://schemas.microsoft.com/office/powerpoint/2010/main" val="123860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6642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非化石機器の概要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非化石機器」に基づき、「４</a:t>
            </a:r>
            <a:r>
              <a:rPr lang="en-US" altLang="ja-JP" sz="1400" b="1" dirty="0">
                <a:solidFill>
                  <a:schemeClr val="tx1"/>
                </a:solidFill>
                <a:latin typeface="ＭＳ Ｐ明朝" pitchFamily="18" charset="-128"/>
                <a:ea typeface="ＭＳ Ｐ明朝" pitchFamily="18" charset="-128"/>
              </a:rPr>
              <a:t>-2-1</a:t>
            </a:r>
            <a:r>
              <a:rPr lang="ja-JP" altLang="en-US" sz="1400" b="1" dirty="0">
                <a:solidFill>
                  <a:schemeClr val="tx1"/>
                </a:solidFill>
                <a:latin typeface="ＭＳ Ｐ明朝" pitchFamily="18" charset="-128"/>
                <a:ea typeface="ＭＳ Ｐ明朝" pitchFamily="18" charset="-128"/>
              </a:rPr>
              <a:t>機器・技術の概要」について記載して説明すること。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該当機器を搭載しない場合はこのスライドを削除すること。</a:t>
            </a: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969126"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5204815" y="664617"/>
            <a:ext cx="4043960"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非化石機器毎に本スライド作成すること</a:t>
            </a:r>
          </a:p>
        </p:txBody>
      </p:sp>
    </p:spTree>
    <p:extLst>
      <p:ext uri="{BB962C8B-B14F-4D97-AF65-F5344CB8AC3E}">
        <p14:creationId xmlns:p14="http://schemas.microsoft.com/office/powerpoint/2010/main" val="196629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ja-JP" altLang="en-US" sz="2000" b="1" dirty="0">
                <a:solidFill>
                  <a:schemeClr val="tx1"/>
                </a:solidFill>
                <a:latin typeface="+mj-ea"/>
                <a:ea typeface="+mj-ea"/>
              </a:rPr>
              <a:t>○○○○実証事業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技術の概要</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３汎用的省エネ技術（ソフト技術）」箇所の説明を行うよう資料を作成すること。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
        <p:nvSpPr>
          <p:cNvPr id="2" name="吹き出し: 四角形 1">
            <a:extLst>
              <a:ext uri="{FF2B5EF4-FFF2-40B4-BE49-F238E27FC236}">
                <a16:creationId xmlns:a16="http://schemas.microsoft.com/office/drawing/2014/main" id="{18691F69-87DA-17C6-9BC5-92FE8EC2BE15}"/>
              </a:ext>
            </a:extLst>
          </p:cNvPr>
          <p:cNvSpPr/>
          <p:nvPr/>
        </p:nvSpPr>
        <p:spPr>
          <a:xfrm>
            <a:off x="4714652" y="560474"/>
            <a:ext cx="4774852" cy="432048"/>
          </a:xfrm>
          <a:prstGeom prst="wedgeRectCallout">
            <a:avLst>
              <a:gd name="adj1" fmla="val -55038"/>
              <a:gd name="adj2" fmla="val 14087"/>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汎用的省エネ技術毎に本スライド作成すること</a:t>
            </a:r>
          </a:p>
        </p:txBody>
      </p:sp>
    </p:spTree>
    <p:extLst>
      <p:ext uri="{BB962C8B-B14F-4D97-AF65-F5344CB8AC3E}">
        <p14:creationId xmlns:p14="http://schemas.microsoft.com/office/powerpoint/2010/main" val="114564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032448"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排出削減率についても算出の説明を記載すること（配船計画を含む）。</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非化石エネルギーとして申請する場合であって、エネルギー消費削減率の補正を行う場合、補正の方法とその妥当性に係る説明を記載すること。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やむを得ない理由により比較対象船の大きさ、船種、航路その他主要目が補助事業に係る船舶のものと大きく異なる場合は、補助対象船との主要目の差を考慮して、</a:t>
            </a:r>
            <a:r>
              <a:rPr lang="ja-JP" altLang="en-US" sz="1400" b="1" u="sng" dirty="0">
                <a:solidFill>
                  <a:schemeClr val="tx1"/>
                </a:solidFill>
                <a:latin typeface="ＭＳ Ｐ明朝" pitchFamily="18" charset="-128"/>
                <a:ea typeface="ＭＳ Ｐ明朝" pitchFamily="18" charset="-128"/>
              </a:rPr>
              <a:t>エネルギー消費原単位（</a:t>
            </a:r>
            <a:r>
              <a:rPr lang="en-US" altLang="ja-JP" sz="1400" b="1" u="sng" dirty="0">
                <a:solidFill>
                  <a:schemeClr val="tx1"/>
                </a:solidFill>
                <a:latin typeface="ＭＳ Ｐ明朝" pitchFamily="18" charset="-128"/>
                <a:ea typeface="ＭＳ Ｐ明朝" pitchFamily="18" charset="-128"/>
              </a:rPr>
              <a:t>CO2</a:t>
            </a:r>
            <a:r>
              <a:rPr lang="ja-JP" altLang="en-US" sz="1400" b="1" u="sng" dirty="0">
                <a:solidFill>
                  <a:schemeClr val="tx1"/>
                </a:solidFill>
                <a:latin typeface="ＭＳ Ｐ明朝" pitchFamily="18" charset="-128"/>
                <a:ea typeface="ＭＳ Ｐ明朝" pitchFamily="18" charset="-128"/>
              </a:rPr>
              <a:t>排出原単位）を補正</a:t>
            </a:r>
            <a:r>
              <a:rPr lang="ja-JP" altLang="en-US" sz="1400" b="1" dirty="0">
                <a:solidFill>
                  <a:schemeClr val="tx1"/>
                </a:solidFill>
                <a:latin typeface="ＭＳ Ｐ明朝" pitchFamily="18" charset="-128"/>
                <a:ea typeface="ＭＳ Ｐ明朝" pitchFamily="18" charset="-128"/>
              </a:rPr>
              <a:t>し、その</a:t>
            </a:r>
            <a:r>
              <a:rPr lang="ja-JP" altLang="en-US" sz="1400" b="1" u="sng" dirty="0">
                <a:solidFill>
                  <a:schemeClr val="tx1"/>
                </a:solidFill>
                <a:latin typeface="ＭＳ Ｐ明朝" pitchFamily="18" charset="-128"/>
                <a:ea typeface="ＭＳ Ｐ明朝" pitchFamily="18" charset="-128"/>
              </a:rPr>
              <a:t>考え方、計算過程等を記載</a:t>
            </a:r>
            <a:r>
              <a:rPr lang="ja-JP" altLang="en-US" sz="1400" b="1" dirty="0">
                <a:solidFill>
                  <a:schemeClr val="tx1"/>
                </a:solidFill>
                <a:latin typeface="ＭＳ Ｐ明朝" pitchFamily="18" charset="-128"/>
                <a:ea typeface="ＭＳ Ｐ明朝" pitchFamily="18" charset="-128"/>
              </a:rPr>
              <a:t>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680520"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非化石エネルギー使用可能率算出</a:t>
            </a:r>
          </a:p>
        </p:txBody>
      </p:sp>
      <p:sp>
        <p:nvSpPr>
          <p:cNvPr id="28" name="角丸四角形 27"/>
          <p:cNvSpPr/>
          <p:nvPr/>
        </p:nvSpPr>
        <p:spPr>
          <a:xfrm>
            <a:off x="305869" y="1124744"/>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a:t>
            </a:r>
            <a:r>
              <a:rPr lang="en-US" altLang="ja-JP" sz="1400" b="1" dirty="0">
                <a:solidFill>
                  <a:schemeClr val="tx1"/>
                </a:solidFill>
                <a:latin typeface="ＭＳ Ｐ明朝" pitchFamily="18" charset="-128"/>
                <a:ea typeface="ＭＳ Ｐ明朝" pitchFamily="18" charset="-128"/>
              </a:rPr>
              <a:t>-2</a:t>
            </a:r>
            <a:r>
              <a:rPr lang="ja-JP" altLang="en-US" sz="1400" b="1" dirty="0">
                <a:solidFill>
                  <a:schemeClr val="tx1"/>
                </a:solidFill>
                <a:latin typeface="ＭＳ Ｐ明朝" pitchFamily="18" charset="-128"/>
                <a:ea typeface="ＭＳ Ｐ明朝" pitchFamily="18" charset="-128"/>
              </a:rPr>
              <a:t>非化石機器」「</a:t>
            </a:r>
            <a:r>
              <a:rPr lang="en-US" altLang="ja-JP" sz="1400" b="1" dirty="0">
                <a:solidFill>
                  <a:schemeClr val="tx1"/>
                </a:solidFill>
                <a:latin typeface="ＭＳ Ｐ明朝" pitchFamily="18" charset="-128"/>
                <a:ea typeface="ＭＳ Ｐ明朝" pitchFamily="18" charset="-128"/>
              </a:rPr>
              <a:t>5-3-4</a:t>
            </a:r>
            <a:r>
              <a:rPr lang="ja-JP" altLang="en-US" sz="1400" b="1" dirty="0">
                <a:solidFill>
                  <a:schemeClr val="tx1"/>
                </a:solidFill>
                <a:latin typeface="ＭＳ Ｐ明朝" pitchFamily="18" charset="-128"/>
                <a:ea typeface="ＭＳ Ｐ明朝" pitchFamily="18" charset="-128"/>
              </a:rPr>
              <a:t>非化石エネルギー使用可能率」に基づき、非化石エネルギー使用可能率及びその算出の説明を記載すること。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本スライドは、補助事業に係る船舶を非化石エネルギー船として申請する場合のみ記載すること。</a:t>
            </a:r>
          </a:p>
          <a:p>
            <a:pPr marL="265113">
              <a:lnSpc>
                <a:spcPct val="120000"/>
              </a:lnSpc>
              <a:defRPr/>
            </a:pPr>
            <a:r>
              <a:rPr lang="ja-JP" altLang="en-US" sz="1400" b="1" dirty="0">
                <a:solidFill>
                  <a:schemeClr val="tx1"/>
                </a:solidFill>
                <a:latin typeface="ＭＳ Ｐ明朝" pitchFamily="18" charset="-128"/>
                <a:ea typeface="ＭＳ Ｐ明朝" pitchFamily="18" charset="-128"/>
              </a:rPr>
              <a:t>公募要領「</a:t>
            </a:r>
            <a:r>
              <a:rPr lang="en-US" altLang="ja-JP" sz="1400" b="1" dirty="0">
                <a:solidFill>
                  <a:schemeClr val="tx1"/>
                </a:solidFill>
                <a:latin typeface="ＭＳ Ｐ明朝" pitchFamily="18" charset="-128"/>
                <a:ea typeface="ＭＳ Ｐ明朝" pitchFamily="18" charset="-128"/>
              </a:rPr>
              <a:t>9.</a:t>
            </a:r>
            <a:r>
              <a:rPr lang="ja-JP" altLang="en-US" sz="1400" b="1" dirty="0">
                <a:solidFill>
                  <a:schemeClr val="tx1"/>
                </a:solidFill>
                <a:latin typeface="ＭＳ Ｐ明朝" pitchFamily="18" charset="-128"/>
                <a:ea typeface="ＭＳ Ｐ明朝" pitchFamily="18" charset="-128"/>
              </a:rPr>
              <a:t>審査・採択について」に記載のとおり、当該船舶が使用し得る全エネルギーのうち技術的に最大限使用し得る非化石エネルギーの割合が１％以上であれば、採択委員会にて優先採択または評価点を加点することとしている。</a:t>
            </a:r>
            <a:r>
              <a:rPr lang="ja-JP" altLang="en-US" sz="1400" b="1" u="sng" dirty="0">
                <a:solidFill>
                  <a:schemeClr val="tx1"/>
                </a:solidFill>
                <a:latin typeface="ＭＳ Ｐ明朝" pitchFamily="18" charset="-128"/>
                <a:ea typeface="ＭＳ Ｐ明朝" pitchFamily="18" charset="-128"/>
              </a:rPr>
              <a:t>本措置を受ける場合は本スライドに必要事項を記載すること。</a:t>
            </a:r>
            <a:endParaRPr lang="en-US" altLang="ja-JP" sz="1400" b="1" u="sng" dirty="0">
              <a:solidFill>
                <a:schemeClr val="tx1"/>
              </a:solidFill>
              <a:latin typeface="ＭＳ Ｐ明朝" pitchFamily="18" charset="-128"/>
              <a:ea typeface="ＭＳ Ｐ明朝" pitchFamily="18" charset="-128"/>
            </a:endParaRPr>
          </a:p>
          <a:p>
            <a:pPr marL="265113">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本措置を受けない場合はこのスライドを削除すること。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extLst>
      <p:ext uri="{BB962C8B-B14F-4D97-AF65-F5344CB8AC3E}">
        <p14:creationId xmlns:p14="http://schemas.microsoft.com/office/powerpoint/2010/main" val="3373996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30B55B07323E7F47B7E81E02790D9402" ma:contentTypeVersion="19" ma:contentTypeDescription="新しいドキュメントを作成します。" ma:contentTypeScope="" ma:versionID="c409323cd12d5e7c6c19b5198d3f45dd">
  <xsd:schema xmlns:xsd="http://www.w3.org/2001/XMLSchema" xmlns:xs="http://www.w3.org/2001/XMLSchema" xmlns:p="http://schemas.microsoft.com/office/2006/metadata/properties" xmlns:ns2="e19ac6a3-eb91-4a11-bbe2-b604c2c9a29b" xmlns:ns3="eb8974f5-02d0-4bec-a42a-ae9dc6568ac8" targetNamespace="http://schemas.microsoft.com/office/2006/metadata/properties" ma:root="true" ma:fieldsID="ad7ebd12f71978cbd87e8136c54c20b6" ns2:_="" ns3:_="">
    <xsd:import namespace="e19ac6a3-eb91-4a11-bbe2-b604c2c9a29b"/>
    <xsd:import namespace="eb8974f5-02d0-4bec-a42a-ae9dc6568ac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2:_x4e26__x3073__x66ff__x3048__x30c6__x30b9__x30c8_"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9ac6a3-eb91-4a11-bbe2-b604c2c9a2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x4e26__x3073__x66ff__x3048__x30c6__x30b9__x30c8_" ma:index="23" nillable="true" ma:displayName="並び替えテスト" ma:format="Dropdown" ma:internalName="_x4e26__x3073__x66ff__x3048__x30c6__x30b9__x30c8_">
      <xsd:simpleType>
        <xsd:restriction base="dms:Text">
          <xsd:maxLength value="255"/>
        </xsd:restriction>
      </xsd:simpleType>
    </xsd:element>
    <xsd:element name="MediaServiceBillingMetadata" ma:index="24"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b8974f5-02d0-4bec-a42a-ae9dc6568ac8"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57d425ee-fe24-4c63-8024-42210fcd80db}" ma:internalName="TaxCatchAll" ma:showField="CatchAllData" ma:web="eb8974f5-02d0-4bec-a42a-ae9dc6568a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9ac6a3-eb91-4a11-bbe2-b604c2c9a29b">
      <Terms xmlns="http://schemas.microsoft.com/office/infopath/2007/PartnerControls"/>
    </lcf76f155ced4ddcb4097134ff3c332f>
    <TaxCatchAll xmlns="eb8974f5-02d0-4bec-a42a-ae9dc6568ac8" xsi:nil="true"/>
    <_x4e26__x3073__x66ff__x3048__x30c6__x30b9__x30c8_ xmlns="e19ac6a3-eb91-4a11-bbe2-b604c2c9a29b" xsi:nil="true"/>
  </documentManagement>
</p:properties>
</file>

<file path=customXml/itemProps1.xml><?xml version="1.0" encoding="utf-8"?>
<ds:datastoreItem xmlns:ds="http://schemas.openxmlformats.org/officeDocument/2006/customXml" ds:itemID="{E736B06A-0EFC-4E1D-AF81-45FEC81A1993}"/>
</file>

<file path=customXml/itemProps2.xml><?xml version="1.0" encoding="utf-8"?>
<ds:datastoreItem xmlns:ds="http://schemas.openxmlformats.org/officeDocument/2006/customXml" ds:itemID="{5F95E96A-D57E-4B59-BA97-2610DBCDBECB}"/>
</file>

<file path=customXml/itemProps3.xml><?xml version="1.0" encoding="utf-8"?>
<ds:datastoreItem xmlns:ds="http://schemas.openxmlformats.org/officeDocument/2006/customXml" ds:itemID="{A9181910-ADD3-4D70-AADA-8CF634A137D0}"/>
</file>

<file path=docProps/app.xml><?xml version="1.0" encoding="utf-8"?>
<Properties xmlns="http://schemas.openxmlformats.org/officeDocument/2006/extended-properties" xmlns:vt="http://schemas.openxmlformats.org/officeDocument/2006/docPropsVTypes">
  <TotalTime>0</TotalTime>
  <Words>1627</Words>
  <Application>Microsoft Office PowerPoint</Application>
  <PresentationFormat>A4 210 x 297 mm</PresentationFormat>
  <Paragraphs>131</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ＭＳ Ｐ明朝</vt:lpstr>
      <vt:lpstr>ＭＳ 明朝</vt:lpstr>
      <vt:lpstr>Arial</vt:lpstr>
      <vt:lpstr>Calibri</vt:lpstr>
      <vt:lpstr>Office テーマ</vt:lpstr>
      <vt:lpstr>資料作成に係る共通の注意点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2023-06-15T07:08:48Z</dcterms:created>
  <dcterms:modified xsi:type="dcterms:W3CDTF">2025-04-15T09:07:52Z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0x01010030B55B07323E7F47B7E81E02790D9402</vt:lpwstr>
  </property>
</Properties>
</file>