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Lst>
  <p:sldSz cx="9906000" cy="6858000" type="A4"/>
  <p:notesSz cx="6735763" cy="9866313"/>
  <p:defaultText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706" autoAdjust="0"/>
    <p:restoredTop sz="94660"/>
  </p:normalViewPr>
  <p:slideViewPr>
    <p:cSldViewPr>
      <p:cViewPr varScale="1">
        <p:scale>
          <a:sx n="107" d="100"/>
          <a:sy n="107" d="100"/>
        </p:scale>
        <p:origin x="2160" y="10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7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49"/>
            <a:ext cx="3259006" cy="1162051"/>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2" y="1435102"/>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9"/>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2024/7/22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107287" tIns="53643" rIns="107287" bIns="5364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E90ED720-0104-4369-84BC-D37694168613}" type="datetimeFigureOut">
              <a:rPr kumimoji="1" lang="ja-JP" altLang="en-US" smtClean="0"/>
              <a:pPr/>
              <a:t>2024/7/22</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2866" rtl="0" eaLnBrk="1" latinLnBrk="0" hangingPunct="1">
        <a:spcBef>
          <a:spcPct val="0"/>
        </a:spcBef>
        <a:buNone/>
        <a:defRPr kumimoji="1"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0" y="-27384"/>
            <a:ext cx="4953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ct val="0"/>
              </a:spcBef>
              <a:defRPr/>
            </a:pPr>
            <a:endParaRPr lang="ja-JP" altLang="en-US" sz="1400" dirty="0">
              <a:solidFill>
                <a:schemeClr val="bg1"/>
              </a:solidFill>
            </a:endParaRPr>
          </a:p>
        </p:txBody>
      </p:sp>
      <p:sp>
        <p:nvSpPr>
          <p:cNvPr id="32" name="Rectangle 2"/>
          <p:cNvSpPr>
            <a:spLocks noChangeArrowheads="1"/>
          </p:cNvSpPr>
          <p:nvPr/>
        </p:nvSpPr>
        <p:spPr bwMode="auto">
          <a:xfrm>
            <a:off x="5075866" y="116632"/>
            <a:ext cx="4776788" cy="4728851"/>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endParaRPr lang="en-US" altLang="ja-JP" sz="600" dirty="0"/>
          </a:p>
          <a:p>
            <a:pPr>
              <a:spcAft>
                <a:spcPct val="25000"/>
              </a:spcAft>
            </a:pPr>
            <a:r>
              <a:rPr lang="en-US" altLang="ja-JP" sz="1200" dirty="0"/>
              <a:t>※</a:t>
            </a:r>
            <a:r>
              <a:rPr lang="ja-JP" altLang="en-US" sz="1200" dirty="0"/>
              <a:t>本事業において実証に用いる補助対象船舶の一般配置図及び搭載する主要な革新的省エネ技術について載せること。</a:t>
            </a:r>
            <a:endParaRPr lang="en-US" altLang="ja-JP" sz="1200" dirty="0"/>
          </a:p>
          <a:p>
            <a:pPr>
              <a:spcAft>
                <a:spcPct val="25000"/>
              </a:spcAft>
            </a:pPr>
            <a:endParaRPr lang="en-US" altLang="ja-JP" sz="11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200" dirty="0"/>
          </a:p>
          <a:p>
            <a:pPr>
              <a:spcAft>
                <a:spcPct val="25000"/>
              </a:spcAft>
            </a:pPr>
            <a:r>
              <a:rPr lang="ja-JP" altLang="en-US" sz="1200" dirty="0"/>
              <a:t>・・・・・・・・・・・・・・・・・・・・・・・・・・・・・・・・・・・・・・・・・・・・・・・・・・・・・・・・・・・・・・・・・・・・</a:t>
            </a:r>
            <a:endParaRPr lang="en-US" altLang="ja-JP" sz="1100" dirty="0"/>
          </a:p>
          <a:p>
            <a:pPr>
              <a:spcAft>
                <a:spcPct val="25000"/>
              </a:spcAft>
            </a:pPr>
            <a:r>
              <a:rPr lang="en-US" altLang="ja-JP" sz="1100" dirty="0"/>
              <a:t>※</a:t>
            </a:r>
            <a:r>
              <a:rPr lang="ja-JP" altLang="en-US" sz="1100" dirty="0"/>
              <a:t>革新的省エネ技術毎のエネルギー削減率に関する表を記載すること。</a:t>
            </a:r>
          </a:p>
        </p:txBody>
      </p:sp>
      <p:sp>
        <p:nvSpPr>
          <p:cNvPr id="33" name="Rectangle 4"/>
          <p:cNvSpPr>
            <a:spLocks noChangeArrowheads="1"/>
          </p:cNvSpPr>
          <p:nvPr/>
        </p:nvSpPr>
        <p:spPr bwMode="auto">
          <a:xfrm>
            <a:off x="3038947" y="1090768"/>
            <a:ext cx="1838325" cy="647626"/>
          </a:xfrm>
          <a:prstGeom prst="rect">
            <a:avLst/>
          </a:prstGeom>
          <a:solidFill>
            <a:srgbClr val="FFFFCC"/>
          </a:solidFill>
          <a:ln w="9525">
            <a:solidFill>
              <a:srgbClr val="5F5F5F"/>
            </a:solidFill>
            <a:miter lim="800000"/>
            <a:headEnd/>
            <a:tailEnd/>
          </a:ln>
        </p:spPr>
        <p:txBody>
          <a:bodyPr lIns="54000" rIns="54000" anchor="b"/>
          <a:lstStyle/>
          <a:p>
            <a:pPr algn="ctr">
              <a:spcAft>
                <a:spcPct val="25000"/>
              </a:spcAft>
            </a:pPr>
            <a:r>
              <a:rPr lang="ja-JP" altLang="en-US" sz="1050" dirty="0"/>
              <a:t>革新的技術による削減　</a:t>
            </a:r>
            <a:r>
              <a:rPr lang="ja-JP" altLang="en-US" sz="1200" dirty="0"/>
              <a:t>○％</a:t>
            </a:r>
            <a:endParaRPr lang="en-US" altLang="ja-JP" sz="1200" dirty="0"/>
          </a:p>
          <a:p>
            <a:pPr algn="ctr">
              <a:spcAft>
                <a:spcPct val="25000"/>
              </a:spcAft>
            </a:pPr>
            <a:r>
              <a:rPr lang="ja-JP" altLang="en-US" sz="1200" dirty="0"/>
              <a:t>（</a:t>
            </a:r>
            <a:r>
              <a:rPr lang="ja-JP" altLang="en-US" sz="1050" dirty="0"/>
              <a:t>全体削減　</a:t>
            </a:r>
            <a:r>
              <a:rPr lang="ja-JP" altLang="en-US" sz="1200" dirty="0"/>
              <a:t>○</a:t>
            </a:r>
            <a:r>
              <a:rPr lang="en-US" altLang="en-US" sz="1200" dirty="0"/>
              <a:t>％</a:t>
            </a:r>
            <a:r>
              <a:rPr lang="ja-JP" altLang="en-US" sz="1200" dirty="0"/>
              <a:t>）</a:t>
            </a:r>
          </a:p>
        </p:txBody>
      </p:sp>
      <p:graphicFrame>
        <p:nvGraphicFramePr>
          <p:cNvPr id="35" name="Group 6"/>
          <p:cNvGraphicFramePr>
            <a:graphicFrameLocks noGrp="1"/>
          </p:cNvGraphicFramePr>
          <p:nvPr>
            <p:extLst>
              <p:ext uri="{D42A27DB-BD31-4B8C-83A1-F6EECF244321}">
                <p14:modId xmlns:p14="http://schemas.microsoft.com/office/powerpoint/2010/main" val="3604033645"/>
              </p:ext>
            </p:extLst>
          </p:nvPr>
        </p:nvGraphicFramePr>
        <p:xfrm>
          <a:off x="100013" y="1063234"/>
          <a:ext cx="2836763" cy="675159"/>
        </p:xfrm>
        <a:graphic>
          <a:graphicData uri="http://schemas.openxmlformats.org/drawingml/2006/table">
            <a:tbl>
              <a:tblPr/>
              <a:tblGrid>
                <a:gridCol w="2836763">
                  <a:extLst>
                    <a:ext uri="{9D8B030D-6E8A-4147-A177-3AD203B41FA5}">
                      <a16:colId xmlns:a16="http://schemas.microsoft.com/office/drawing/2014/main" val="20000"/>
                    </a:ext>
                  </a:extLst>
                </a:gridCol>
              </a:tblGrid>
              <a:tr h="675159">
                <a:tc>
                  <a:txBody>
                    <a:bodyPr/>
                    <a:lstStyle/>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・船種　　　　　　　　　　　・船のサイズ</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47625" marR="0" lvl="0" indent="-47625"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・総トン数　　　　　　　　 ・航路</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72000" marR="72000" marT="36000" marB="36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bl>
          </a:graphicData>
        </a:graphic>
      </p:graphicFrame>
      <p:sp>
        <p:nvSpPr>
          <p:cNvPr id="36" name="AutoShape 16"/>
          <p:cNvSpPr>
            <a:spLocks noChangeArrowheads="1"/>
          </p:cNvSpPr>
          <p:nvPr/>
        </p:nvSpPr>
        <p:spPr bwMode="auto">
          <a:xfrm>
            <a:off x="71438" y="899723"/>
            <a:ext cx="1137146" cy="190599"/>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補助対象船</a:t>
            </a:r>
          </a:p>
        </p:txBody>
      </p:sp>
      <p:sp>
        <p:nvSpPr>
          <p:cNvPr id="37" name="AutoShape 37"/>
          <p:cNvSpPr>
            <a:spLocks noChangeArrowheads="1"/>
          </p:cNvSpPr>
          <p:nvPr/>
        </p:nvSpPr>
        <p:spPr bwMode="auto">
          <a:xfrm>
            <a:off x="74523" y="1780572"/>
            <a:ext cx="1223963" cy="203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年度毎概算経費</a:t>
            </a:r>
          </a:p>
        </p:txBody>
      </p:sp>
      <p:sp>
        <p:nvSpPr>
          <p:cNvPr id="38" name="Text Box 38"/>
          <p:cNvSpPr txBox="1">
            <a:spLocks noChangeArrowheads="1"/>
          </p:cNvSpPr>
          <p:nvPr/>
        </p:nvSpPr>
        <p:spPr bwMode="auto">
          <a:xfrm>
            <a:off x="4016896" y="1745798"/>
            <a:ext cx="530225" cy="230187"/>
          </a:xfrm>
          <a:prstGeom prst="rect">
            <a:avLst/>
          </a:prstGeom>
          <a:noFill/>
          <a:ln w="9525">
            <a:noFill/>
            <a:miter lim="800000"/>
            <a:headEnd/>
            <a:tailEnd/>
          </a:ln>
        </p:spPr>
        <p:txBody>
          <a:bodyPr wrap="none">
            <a:spAutoFit/>
          </a:bodyPr>
          <a:lstStyle/>
          <a:p>
            <a:r>
              <a:rPr lang="ja-JP" altLang="en-US" sz="900" dirty="0"/>
              <a:t>（億円）</a:t>
            </a:r>
          </a:p>
        </p:txBody>
      </p:sp>
      <p:sp>
        <p:nvSpPr>
          <p:cNvPr id="39" name="AutoShape 39"/>
          <p:cNvSpPr>
            <a:spLocks noChangeArrowheads="1"/>
          </p:cNvSpPr>
          <p:nvPr/>
        </p:nvSpPr>
        <p:spPr bwMode="auto">
          <a:xfrm>
            <a:off x="3008784" y="946306"/>
            <a:ext cx="1727498" cy="216222"/>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エネルギー消費削減効果</a:t>
            </a:r>
          </a:p>
        </p:txBody>
      </p:sp>
      <p:sp>
        <p:nvSpPr>
          <p:cNvPr id="40" name="AutoShape 41"/>
          <p:cNvSpPr>
            <a:spLocks noChangeArrowheads="1"/>
          </p:cNvSpPr>
          <p:nvPr/>
        </p:nvSpPr>
        <p:spPr bwMode="auto">
          <a:xfrm>
            <a:off x="5035838" y="54273"/>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事業の概要</a:t>
            </a:r>
          </a:p>
        </p:txBody>
      </p:sp>
      <p:sp>
        <p:nvSpPr>
          <p:cNvPr id="41" name="Rectangle 42"/>
          <p:cNvSpPr>
            <a:spLocks noChangeArrowheads="1"/>
          </p:cNvSpPr>
          <p:nvPr/>
        </p:nvSpPr>
        <p:spPr bwMode="auto">
          <a:xfrm>
            <a:off x="95250" y="4146681"/>
            <a:ext cx="4776788" cy="1295499"/>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en-US" altLang="ja-JP" sz="1200" dirty="0"/>
              <a:t>※</a:t>
            </a:r>
            <a:r>
              <a:rPr lang="ja-JP" altLang="en-US" sz="1200" dirty="0"/>
              <a:t>比較対象船について記載すること。</a:t>
            </a:r>
            <a:endParaRPr lang="en-US" altLang="ja-JP" sz="1200" dirty="0"/>
          </a:p>
          <a:p>
            <a:pPr marL="133350" indent="-133350"/>
            <a:r>
              <a:rPr lang="ja-JP" altLang="en-US" sz="1050" dirty="0"/>
              <a:t>（比較対象船がいつどこの造船所で建造されたかについても記載すること。）</a:t>
            </a:r>
            <a:endParaRPr lang="en-US" altLang="ja-JP" sz="1050" dirty="0"/>
          </a:p>
          <a:p>
            <a:pPr marL="133350" indent="-133350"/>
            <a:r>
              <a:rPr lang="ja-JP" altLang="en-US" sz="1200" dirty="0"/>
              <a:t>・・・・・・・・・・・・・・・・・・・・・・・・・・・・・・・・・・・・・・・・・・・・</a:t>
            </a:r>
            <a:endParaRPr lang="en-US" altLang="ja-JP" sz="1200" dirty="0"/>
          </a:p>
          <a:p>
            <a:pPr marL="133350" indent="-133350"/>
            <a:endParaRPr lang="en-US" altLang="ja-JP" sz="1200" dirty="0"/>
          </a:p>
        </p:txBody>
      </p:sp>
      <p:sp>
        <p:nvSpPr>
          <p:cNvPr id="43" name="Text Box 44"/>
          <p:cNvSpPr txBox="1">
            <a:spLocks noChangeArrowheads="1"/>
          </p:cNvSpPr>
          <p:nvPr/>
        </p:nvSpPr>
        <p:spPr bwMode="auto">
          <a:xfrm>
            <a:off x="344488" y="-27384"/>
            <a:ext cx="3023585" cy="461665"/>
          </a:xfrm>
          <a:prstGeom prst="rect">
            <a:avLst/>
          </a:prstGeom>
          <a:noFill/>
          <a:ln w="9525">
            <a:noFill/>
            <a:miter lim="800000"/>
            <a:headEnd/>
            <a:tailEnd/>
          </a:ln>
        </p:spPr>
        <p:txBody>
          <a:bodyPr wrap="none">
            <a:spAutoFit/>
          </a:bodyPr>
          <a:lstStyle/>
          <a:p>
            <a:pPr lvl="0">
              <a:spcBef>
                <a:spcPct val="0"/>
              </a:spcBef>
              <a:defRPr/>
            </a:pPr>
            <a:r>
              <a:rPr lang="ja-JP" altLang="en-US" sz="1200" dirty="0">
                <a:solidFill>
                  <a:schemeClr val="bg1"/>
                </a:solidFill>
              </a:rPr>
              <a:t>○○○○実証事業</a:t>
            </a:r>
            <a:endParaRPr lang="en-US" altLang="ja-JP" sz="1200" dirty="0">
              <a:solidFill>
                <a:schemeClr val="bg1"/>
              </a:solidFill>
            </a:endParaRPr>
          </a:p>
          <a:p>
            <a:pPr lvl="0">
              <a:spcBef>
                <a:spcPct val="0"/>
              </a:spcBef>
              <a:defRPr/>
            </a:pPr>
            <a:r>
              <a:rPr lang="ja-JP" altLang="en-US" sz="1200" dirty="0">
                <a:solidFill>
                  <a:schemeClr val="bg1"/>
                </a:solidFill>
              </a:rPr>
              <a:t>　　　　　　（事業名のタイトルと合わせること）</a:t>
            </a:r>
          </a:p>
        </p:txBody>
      </p:sp>
      <p:sp>
        <p:nvSpPr>
          <p:cNvPr id="45" name="AutoShape 56"/>
          <p:cNvSpPr>
            <a:spLocks noChangeArrowheads="1"/>
          </p:cNvSpPr>
          <p:nvPr/>
        </p:nvSpPr>
        <p:spPr bwMode="auto">
          <a:xfrm>
            <a:off x="56456" y="2642004"/>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事業スケジュール</a:t>
            </a:r>
          </a:p>
        </p:txBody>
      </p:sp>
      <p:sp>
        <p:nvSpPr>
          <p:cNvPr id="46" name="Text Box 59"/>
          <p:cNvSpPr txBox="1">
            <a:spLocks noChangeArrowheads="1"/>
          </p:cNvSpPr>
          <p:nvPr/>
        </p:nvSpPr>
        <p:spPr bwMode="auto">
          <a:xfrm>
            <a:off x="242788" y="404664"/>
            <a:ext cx="3125286" cy="553998"/>
          </a:xfrm>
          <a:prstGeom prst="rect">
            <a:avLst/>
          </a:prstGeom>
          <a:noFill/>
          <a:ln w="9525">
            <a:noFill/>
            <a:miter lim="800000"/>
            <a:headEnd/>
            <a:tailEnd/>
          </a:ln>
        </p:spPr>
        <p:txBody>
          <a:bodyPr wrap="square">
            <a:spAutoFit/>
          </a:bodyPr>
          <a:lstStyle/>
          <a:p>
            <a:pPr>
              <a:spcBef>
                <a:spcPct val="50000"/>
              </a:spcBef>
            </a:pPr>
            <a:r>
              <a:rPr lang="ja-JP" altLang="en-US" sz="1200" b="1" dirty="0"/>
              <a:t>申請者：○○、○○、○○　　</a:t>
            </a:r>
            <a:endParaRPr lang="en-US" altLang="ja-JP" sz="1200" b="1" dirty="0"/>
          </a:p>
          <a:p>
            <a:pPr>
              <a:spcBef>
                <a:spcPct val="50000"/>
              </a:spcBef>
            </a:pPr>
            <a:r>
              <a:rPr lang="ja-JP" altLang="en-US" sz="1200" b="1" dirty="0"/>
              <a:t>建造場所：○○</a:t>
            </a:r>
          </a:p>
        </p:txBody>
      </p:sp>
      <p:graphicFrame>
        <p:nvGraphicFramePr>
          <p:cNvPr id="47" name="Group 17"/>
          <p:cNvGraphicFramePr>
            <a:graphicFrameLocks/>
          </p:cNvGraphicFramePr>
          <p:nvPr>
            <p:extLst>
              <p:ext uri="{D42A27DB-BD31-4B8C-83A1-F6EECF244321}">
                <p14:modId xmlns:p14="http://schemas.microsoft.com/office/powerpoint/2010/main" val="59051071"/>
              </p:ext>
            </p:extLst>
          </p:nvPr>
        </p:nvGraphicFramePr>
        <p:xfrm>
          <a:off x="128464" y="2840079"/>
          <a:ext cx="4608511" cy="1122000"/>
        </p:xfrm>
        <a:graphic>
          <a:graphicData uri="http://schemas.openxmlformats.org/drawingml/2006/table">
            <a:tbl>
              <a:tblPr/>
              <a:tblGrid>
                <a:gridCol w="1240753">
                  <a:extLst>
                    <a:ext uri="{9D8B030D-6E8A-4147-A177-3AD203B41FA5}">
                      <a16:colId xmlns:a16="http://schemas.microsoft.com/office/drawing/2014/main" val="20000"/>
                    </a:ext>
                  </a:extLst>
                </a:gridCol>
                <a:gridCol w="775471">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補助対象</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概要</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R6</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R7</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R8</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機器の製造・発注</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船体詳細設計</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建造</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検証</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48" name="直線矢印コネクタ 47"/>
          <p:cNvCxnSpPr/>
          <p:nvPr/>
        </p:nvCxnSpPr>
        <p:spPr>
          <a:xfrm>
            <a:off x="3440832" y="3200121"/>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3717494" y="3631404"/>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3224808" y="3413125"/>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4210181" y="3848193"/>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58" name="表 57"/>
          <p:cNvGraphicFramePr>
            <a:graphicFrameLocks noGrp="1"/>
          </p:cNvGraphicFramePr>
          <p:nvPr>
            <p:extLst>
              <p:ext uri="{D42A27DB-BD31-4B8C-83A1-F6EECF244321}">
                <p14:modId xmlns:p14="http://schemas.microsoft.com/office/powerpoint/2010/main" val="977011693"/>
              </p:ext>
            </p:extLst>
          </p:nvPr>
        </p:nvGraphicFramePr>
        <p:xfrm>
          <a:off x="5291887" y="3203258"/>
          <a:ext cx="4356067" cy="1050381"/>
        </p:xfrm>
        <a:graphic>
          <a:graphicData uri="http://schemas.openxmlformats.org/drawingml/2006/table">
            <a:tbl>
              <a:tblPr/>
              <a:tblGrid>
                <a:gridCol w="544509">
                  <a:extLst>
                    <a:ext uri="{9D8B030D-6E8A-4147-A177-3AD203B41FA5}">
                      <a16:colId xmlns:a16="http://schemas.microsoft.com/office/drawing/2014/main" val="20000"/>
                    </a:ext>
                  </a:extLst>
                </a:gridCol>
                <a:gridCol w="2018542">
                  <a:extLst>
                    <a:ext uri="{9D8B030D-6E8A-4147-A177-3AD203B41FA5}">
                      <a16:colId xmlns:a16="http://schemas.microsoft.com/office/drawing/2014/main" val="20001"/>
                    </a:ext>
                  </a:extLst>
                </a:gridCol>
                <a:gridCol w="1793016">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b="1" kern="100" dirty="0">
                          <a:latin typeface="Century"/>
                          <a:ea typeface="ＭＳ 明朝"/>
                          <a:cs typeface="Times New Roman"/>
                        </a:rPr>
                        <a:t>エネルギー消費削減</a:t>
                      </a:r>
                      <a:r>
                        <a:rPr lang="ja-JP" altLang="en-US" sz="1000" b="1" kern="100" dirty="0">
                          <a:latin typeface="Century"/>
                          <a:ea typeface="ＭＳ 明朝"/>
                          <a:cs typeface="Times New Roman"/>
                        </a:rPr>
                        <a:t>率</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en-US" sz="1000" kern="100" dirty="0">
                          <a:solidFill>
                            <a:srgbClr val="FF0000"/>
                          </a:solidFill>
                          <a:latin typeface="ＭＳ 明朝"/>
                          <a:ea typeface="ＭＳ 明朝"/>
                          <a:cs typeface="Times New Roman"/>
                        </a:rPr>
                        <a:t>1</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ja-JP" sz="1000" kern="100" dirty="0">
                          <a:solidFill>
                            <a:srgbClr val="FF0000"/>
                          </a:solidFill>
                          <a:latin typeface="Century"/>
                          <a:ea typeface="ＭＳ 明朝"/>
                          <a:cs typeface="Times New Roman"/>
                        </a:rPr>
                        <a:t>省エネ船型</a:t>
                      </a:r>
                      <a:endParaRPr lang="ja-JP" alt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a1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8307">
                <a:tc>
                  <a:txBody>
                    <a:bodyPr/>
                    <a:lstStyle/>
                    <a:p>
                      <a:pPr algn="just">
                        <a:spcAft>
                          <a:spcPts val="0"/>
                        </a:spcAft>
                      </a:pPr>
                      <a:r>
                        <a:rPr lang="en-US" sz="1000" kern="100">
                          <a:solidFill>
                            <a:srgbClr val="FF0000"/>
                          </a:solidFill>
                          <a:latin typeface="ＭＳ 明朝"/>
                          <a:ea typeface="ＭＳ 明朝"/>
                          <a:cs typeface="Times New Roman"/>
                        </a:rPr>
                        <a:t>2</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just" defTabSz="1072866"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latin typeface="Century"/>
                          <a:ea typeface="ＭＳ 明朝"/>
                          <a:cs typeface="Times New Roman"/>
                        </a:rPr>
                        <a:t>高効率プロペラ</a:t>
                      </a:r>
                      <a:endParaRPr lang="ja-JP" alt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b1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78307">
                <a:tc>
                  <a:txBody>
                    <a:bodyPr/>
                    <a:lstStyle/>
                    <a:p>
                      <a:pPr algn="just">
                        <a:spcAft>
                          <a:spcPts val="0"/>
                        </a:spcAft>
                      </a:pPr>
                      <a:r>
                        <a:rPr lang="en-US" sz="1000" kern="100">
                          <a:solidFill>
                            <a:srgbClr val="FF0000"/>
                          </a:solidFill>
                          <a:latin typeface="ＭＳ 明朝"/>
                          <a:ea typeface="ＭＳ 明朝"/>
                          <a:cs typeface="Times New Roman"/>
                        </a:rPr>
                        <a:t>3</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just" defTabSz="1072866"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latin typeface="Century"/>
                          <a:ea typeface="ＭＳ 明朝"/>
                          <a:cs typeface="Times New Roman"/>
                        </a:rPr>
                        <a:t>離着桟時間短縮技術</a:t>
                      </a:r>
                      <a:endParaRPr lang="ja-JP" alt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c1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8307">
                <a:tc>
                  <a:txBody>
                    <a:bodyPr/>
                    <a:lstStyle/>
                    <a:p>
                      <a:pPr algn="just">
                        <a:spcAft>
                          <a:spcPts val="0"/>
                        </a:spcAft>
                      </a:pP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3278258"/>
                  </a:ext>
                </a:extLst>
              </a:tr>
              <a:tr h="178307">
                <a:tc>
                  <a:txBody>
                    <a:bodyPr/>
                    <a:lstStyle/>
                    <a:p>
                      <a:pPr algn="just">
                        <a:spcAft>
                          <a:spcPts val="0"/>
                        </a:spcAft>
                      </a:pPr>
                      <a:r>
                        <a:rPr lang="ja-JP" sz="1000" kern="100" dirty="0">
                          <a:solidFill>
                            <a:srgbClr val="FF0000"/>
                          </a:solidFill>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kern="100" dirty="0">
                          <a:solidFill>
                            <a:srgbClr val="FF0000"/>
                          </a:solidFill>
                          <a:latin typeface="Century"/>
                          <a:ea typeface="ＭＳ 明朝"/>
                          <a:cs typeface="Times New Roman"/>
                        </a:rPr>
                        <a:t>Ｂ</a:t>
                      </a:r>
                      <a:r>
                        <a:rPr lang="en-US" altLang="ja-JP" sz="1000" kern="100" dirty="0">
                          <a:solidFill>
                            <a:srgbClr val="FF0000"/>
                          </a:solidFill>
                          <a:latin typeface="ＭＳ 明朝" panose="02020609040205080304" pitchFamily="17" charset="-128"/>
                          <a:ea typeface="ＭＳ 明朝" panose="02020609040205080304" pitchFamily="17" charset="-128"/>
                          <a:cs typeface="Times New Roman"/>
                        </a:rPr>
                        <a:t>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1378677156"/>
              </p:ext>
            </p:extLst>
          </p:nvPr>
        </p:nvGraphicFramePr>
        <p:xfrm>
          <a:off x="145515" y="1983868"/>
          <a:ext cx="4376937" cy="609600"/>
        </p:xfrm>
        <a:graphic>
          <a:graphicData uri="http://schemas.openxmlformats.org/drawingml/2006/table">
            <a:tbl>
              <a:tblPr/>
              <a:tblGrid>
                <a:gridCol w="1594861">
                  <a:extLst>
                    <a:ext uri="{9D8B030D-6E8A-4147-A177-3AD203B41FA5}">
                      <a16:colId xmlns:a16="http://schemas.microsoft.com/office/drawing/2014/main" val="20000"/>
                    </a:ext>
                  </a:extLst>
                </a:gridCol>
                <a:gridCol w="695519">
                  <a:extLst>
                    <a:ext uri="{9D8B030D-6E8A-4147-A177-3AD203B41FA5}">
                      <a16:colId xmlns:a16="http://schemas.microsoft.com/office/drawing/2014/main" val="20001"/>
                    </a:ext>
                  </a:extLst>
                </a:gridCol>
                <a:gridCol w="695519">
                  <a:extLst>
                    <a:ext uri="{9D8B030D-6E8A-4147-A177-3AD203B41FA5}">
                      <a16:colId xmlns:a16="http://schemas.microsoft.com/office/drawing/2014/main" val="20002"/>
                    </a:ext>
                  </a:extLst>
                </a:gridCol>
                <a:gridCol w="695519">
                  <a:extLst>
                    <a:ext uri="{9D8B030D-6E8A-4147-A177-3AD203B41FA5}">
                      <a16:colId xmlns:a16="http://schemas.microsoft.com/office/drawing/2014/main" val="20003"/>
                    </a:ext>
                  </a:extLst>
                </a:gridCol>
                <a:gridCol w="695519">
                  <a:extLst>
                    <a:ext uri="{9D8B030D-6E8A-4147-A177-3AD203B41FA5}">
                      <a16:colId xmlns:a16="http://schemas.microsoft.com/office/drawing/2014/main" val="20004"/>
                    </a:ext>
                  </a:extLst>
                </a:gridCol>
              </a:tblGrid>
              <a:tr h="0">
                <a:tc>
                  <a:txBody>
                    <a:bodyPr/>
                    <a:lstStyle/>
                    <a:p>
                      <a:pPr algn="just">
                        <a:spcAft>
                          <a:spcPts val="0"/>
                        </a:spcAft>
                      </a:pP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R6</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R7</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R8</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b="1" kern="100" dirty="0">
                          <a:latin typeface="Century"/>
                          <a:ea typeface="ＭＳ 明朝"/>
                          <a:cs typeface="Times New Roman"/>
                        </a:rPr>
                        <a:t>合計</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just">
                        <a:spcAft>
                          <a:spcPts val="0"/>
                        </a:spcAft>
                      </a:pPr>
                      <a:r>
                        <a:rPr lang="ja-JP" sz="1000" kern="100" dirty="0">
                          <a:latin typeface="Century"/>
                          <a:ea typeface="ＭＳ 明朝"/>
                          <a:cs typeface="Times New Roman"/>
                        </a:rPr>
                        <a:t>①補助事業に要する経費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spcAft>
                          <a:spcPts val="0"/>
                        </a:spcAft>
                      </a:pPr>
                      <a:r>
                        <a:rPr lang="ja-JP" sz="1000" kern="100">
                          <a:latin typeface="Century"/>
                          <a:ea typeface="ＭＳ 明朝"/>
                          <a:cs typeface="Times New Roman"/>
                        </a:rPr>
                        <a:t>②補助対象経費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spcAft>
                          <a:spcPts val="0"/>
                        </a:spcAft>
                      </a:pPr>
                      <a:r>
                        <a:rPr lang="ja-JP" sz="1000" kern="100" dirty="0">
                          <a:latin typeface="Century"/>
                          <a:ea typeface="ＭＳ 明朝"/>
                          <a:cs typeface="Times New Roman"/>
                        </a:rPr>
                        <a:t>③補助金申請額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1" name="四角形吹き出し 30"/>
          <p:cNvSpPr/>
          <p:nvPr/>
        </p:nvSpPr>
        <p:spPr>
          <a:xfrm>
            <a:off x="1244624" y="1796447"/>
            <a:ext cx="1807226" cy="148104"/>
          </a:xfrm>
          <a:prstGeom prst="wedgeRectCallout">
            <a:avLst>
              <a:gd name="adj1" fmla="val -13922"/>
              <a:gd name="adj2" fmla="val 15263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lang="en-US" altLang="ja-JP" sz="800" dirty="0">
                <a:solidFill>
                  <a:srgbClr val="FF0000"/>
                </a:solidFill>
              </a:rPr>
              <a:t>8-</a:t>
            </a:r>
            <a:r>
              <a:rPr kumimoji="1" lang="en-US" altLang="ja-JP" sz="800" dirty="0">
                <a:solidFill>
                  <a:srgbClr val="FF0000"/>
                </a:solidFill>
              </a:rPr>
              <a:t>2</a:t>
            </a:r>
            <a:r>
              <a:rPr kumimoji="1" lang="ja-JP" altLang="en-US" sz="800" dirty="0">
                <a:solidFill>
                  <a:srgbClr val="FF0000"/>
                </a:solidFill>
              </a:rPr>
              <a:t>　補助金交付申請」</a:t>
            </a:r>
          </a:p>
        </p:txBody>
      </p:sp>
      <p:sp>
        <p:nvSpPr>
          <p:cNvPr id="42" name="四角形吹き出し 41"/>
          <p:cNvSpPr/>
          <p:nvPr/>
        </p:nvSpPr>
        <p:spPr>
          <a:xfrm>
            <a:off x="2414466" y="3891961"/>
            <a:ext cx="2789951" cy="216024"/>
          </a:xfrm>
          <a:prstGeom prst="wedgeRectCallout">
            <a:avLst>
              <a:gd name="adj1" fmla="val -31690"/>
              <a:gd name="adj2" fmla="val -12092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8</a:t>
            </a:r>
            <a:r>
              <a:rPr kumimoji="1" lang="en-US" altLang="ja-JP" sz="1000" dirty="0">
                <a:solidFill>
                  <a:srgbClr val="FF0000"/>
                </a:solidFill>
              </a:rPr>
              <a:t>-1</a:t>
            </a:r>
            <a:r>
              <a:rPr kumimoji="1" lang="ja-JP" altLang="en-US" sz="1000" dirty="0">
                <a:solidFill>
                  <a:srgbClr val="FF0000"/>
                </a:solidFill>
              </a:rPr>
              <a:t>　スケジュール</a:t>
            </a:r>
            <a:r>
              <a:rPr lang="ja-JP" altLang="en-US" sz="1000" dirty="0">
                <a:solidFill>
                  <a:srgbClr val="FF0000"/>
                </a:solidFill>
              </a:rPr>
              <a:t>」を基に記載</a:t>
            </a:r>
          </a:p>
        </p:txBody>
      </p:sp>
      <p:sp>
        <p:nvSpPr>
          <p:cNvPr id="62" name="四角形吹き出し 61"/>
          <p:cNvSpPr/>
          <p:nvPr/>
        </p:nvSpPr>
        <p:spPr>
          <a:xfrm>
            <a:off x="2480414" y="4061905"/>
            <a:ext cx="2236860" cy="216024"/>
          </a:xfrm>
          <a:prstGeom prst="wedgeRectCallout">
            <a:avLst>
              <a:gd name="adj1" fmla="val -30599"/>
              <a:gd name="adj2" fmla="val 11893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5</a:t>
            </a:r>
            <a:r>
              <a:rPr kumimoji="1" lang="en-US" altLang="ja-JP" sz="1000" dirty="0">
                <a:solidFill>
                  <a:srgbClr val="FF0000"/>
                </a:solidFill>
              </a:rPr>
              <a:t>-1</a:t>
            </a:r>
            <a:r>
              <a:rPr kumimoji="1" lang="ja-JP" altLang="en-US" sz="1000" dirty="0">
                <a:solidFill>
                  <a:srgbClr val="FF0000"/>
                </a:solidFill>
              </a:rPr>
              <a:t>　概要」を基に記載</a:t>
            </a:r>
          </a:p>
        </p:txBody>
      </p:sp>
      <p:sp>
        <p:nvSpPr>
          <p:cNvPr id="63" name="四角形吹き出し 62"/>
          <p:cNvSpPr/>
          <p:nvPr/>
        </p:nvSpPr>
        <p:spPr>
          <a:xfrm>
            <a:off x="344488" y="6021287"/>
            <a:ext cx="3168352" cy="474573"/>
          </a:xfrm>
          <a:prstGeom prst="wedgeRectCallout">
            <a:avLst>
              <a:gd name="adj1" fmla="val -33625"/>
              <a:gd name="adj2" fmla="val -9721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6</a:t>
            </a:r>
            <a:r>
              <a:rPr kumimoji="1" lang="en-US" altLang="ja-JP" sz="1000" dirty="0">
                <a:solidFill>
                  <a:srgbClr val="FF0000"/>
                </a:solidFill>
              </a:rPr>
              <a:t>-5</a:t>
            </a:r>
            <a:r>
              <a:rPr kumimoji="1" lang="ja-JP" altLang="en-US" sz="1000" dirty="0">
                <a:solidFill>
                  <a:srgbClr val="FF0000"/>
                </a:solidFill>
              </a:rPr>
              <a:t>　エネルギー消費削減率等の検証、</a:t>
            </a:r>
            <a:r>
              <a:rPr lang="en-US" altLang="ja-JP" sz="1000" dirty="0">
                <a:solidFill>
                  <a:srgbClr val="FF0000"/>
                </a:solidFill>
              </a:rPr>
              <a:t> 6-2</a:t>
            </a:r>
            <a:r>
              <a:rPr lang="ja-JP" altLang="en-US" sz="1000" dirty="0">
                <a:solidFill>
                  <a:srgbClr val="FF0000"/>
                </a:solidFill>
              </a:rPr>
              <a:t>　エネルギー消費削減率等の検証」</a:t>
            </a:r>
            <a:r>
              <a:rPr kumimoji="1" lang="ja-JP" altLang="en-US" sz="1000" dirty="0">
                <a:solidFill>
                  <a:srgbClr val="FF0000"/>
                </a:solidFill>
              </a:rPr>
              <a:t>　を基に記載</a:t>
            </a:r>
          </a:p>
        </p:txBody>
      </p:sp>
      <p:sp>
        <p:nvSpPr>
          <p:cNvPr id="64" name="四角形吹き出し 63"/>
          <p:cNvSpPr/>
          <p:nvPr/>
        </p:nvSpPr>
        <p:spPr>
          <a:xfrm>
            <a:off x="5115475" y="2587098"/>
            <a:ext cx="2357805" cy="273423"/>
          </a:xfrm>
          <a:prstGeom prst="wedgeRectCallout">
            <a:avLst>
              <a:gd name="adj1" fmla="val 8326"/>
              <a:gd name="adj2" fmla="val -8727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lang="en-US" altLang="ja-JP" sz="800" dirty="0">
                <a:solidFill>
                  <a:srgbClr val="FF0000"/>
                </a:solidFill>
              </a:rPr>
              <a:t>3.</a:t>
            </a:r>
            <a:r>
              <a:rPr kumimoji="1" lang="ja-JP" altLang="en-US" sz="800" dirty="0">
                <a:solidFill>
                  <a:srgbClr val="FF0000"/>
                </a:solidFill>
              </a:rPr>
              <a:t>　補助事業の目的・概要及び補助対象船舶の概要・特徴」を基に記載</a:t>
            </a:r>
          </a:p>
        </p:txBody>
      </p:sp>
      <p:sp>
        <p:nvSpPr>
          <p:cNvPr id="66" name="Rectangle 2"/>
          <p:cNvSpPr>
            <a:spLocks noChangeArrowheads="1"/>
          </p:cNvSpPr>
          <p:nvPr/>
        </p:nvSpPr>
        <p:spPr bwMode="auto">
          <a:xfrm>
            <a:off x="5070632" y="4980741"/>
            <a:ext cx="4782022" cy="1040546"/>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配船計画の目的・概要について記載すること。</a:t>
            </a:r>
            <a:endParaRPr lang="en-US" altLang="ja-JP" sz="1200" dirty="0"/>
          </a:p>
          <a:p>
            <a:pPr>
              <a:spcAft>
                <a:spcPct val="25000"/>
              </a:spcAft>
            </a:pPr>
            <a:r>
              <a:rPr lang="ja-JP" altLang="en-US" sz="1200" dirty="0"/>
              <a:t>・・・・・・・・・・・・・・・・・・・・・・・・・・・・・・・・・・・・・・・・・・・・・・・・・・・・・・・・・・・・・・・・・・・・ ・・・・・・・・・・・ ・・・・・・・・・・・ ・・・・・・・・・・・ ・・・・・・・・・・・</a:t>
            </a:r>
            <a:endParaRPr lang="en-US" altLang="ja-JP" sz="1200" dirty="0"/>
          </a:p>
          <a:p>
            <a:pPr>
              <a:spcAft>
                <a:spcPct val="25000"/>
              </a:spcAft>
            </a:pPr>
            <a:r>
              <a:rPr lang="en-US" altLang="ja-JP" sz="1200" dirty="0"/>
              <a:t>※</a:t>
            </a:r>
            <a:r>
              <a:rPr lang="ja-JP" altLang="en-US" sz="1200" dirty="0"/>
              <a:t>配船計画に関するエネルギー削減率を記載すること。</a:t>
            </a:r>
            <a:endParaRPr lang="en-US" altLang="ja-JP" sz="1200" dirty="0"/>
          </a:p>
        </p:txBody>
      </p:sp>
      <p:sp>
        <p:nvSpPr>
          <p:cNvPr id="67" name="AutoShape 41"/>
          <p:cNvSpPr>
            <a:spLocks noChangeArrowheads="1"/>
          </p:cNvSpPr>
          <p:nvPr/>
        </p:nvSpPr>
        <p:spPr bwMode="auto">
          <a:xfrm>
            <a:off x="5035550" y="4878809"/>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配船計画の概要</a:t>
            </a:r>
          </a:p>
        </p:txBody>
      </p:sp>
      <p:grpSp>
        <p:nvGrpSpPr>
          <p:cNvPr id="3" name="グループ化 2"/>
          <p:cNvGrpSpPr/>
          <p:nvPr/>
        </p:nvGrpSpPr>
        <p:grpSpPr>
          <a:xfrm>
            <a:off x="5436259" y="874048"/>
            <a:ext cx="4004963" cy="1563754"/>
            <a:chOff x="5902196" y="611993"/>
            <a:chExt cx="4004963" cy="1744610"/>
          </a:xfrm>
        </p:grpSpPr>
        <p:grpSp>
          <p:nvGrpSpPr>
            <p:cNvPr id="52" name="グループ化 51"/>
            <p:cNvGrpSpPr/>
            <p:nvPr/>
          </p:nvGrpSpPr>
          <p:grpSpPr>
            <a:xfrm>
              <a:off x="5902196" y="611993"/>
              <a:ext cx="4004963" cy="1744610"/>
              <a:chOff x="5262033" y="1063462"/>
              <a:chExt cx="5690387" cy="2509554"/>
            </a:xfrm>
          </p:grpSpPr>
          <p:sp>
            <p:nvSpPr>
              <p:cNvPr id="53" name="正方形/長方形 52"/>
              <p:cNvSpPr/>
              <p:nvPr/>
            </p:nvSpPr>
            <p:spPr>
              <a:xfrm>
                <a:off x="5262033" y="1124744"/>
                <a:ext cx="4464496"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rPr>
                  <a:t>（一般配置図）</a:t>
                </a:r>
              </a:p>
            </p:txBody>
          </p:sp>
          <p:pic>
            <p:nvPicPr>
              <p:cNvPr id="54" name="図 53"/>
              <p:cNvPicPr/>
              <p:nvPr/>
            </p:nvPicPr>
            <p:blipFill>
              <a:blip r:embed="rId2" cstate="print"/>
              <a:srcRect/>
              <a:stretch>
                <a:fillRect/>
              </a:stretch>
            </p:blipFill>
            <p:spPr bwMode="auto">
              <a:xfrm>
                <a:off x="5529064" y="1340768"/>
                <a:ext cx="3816423" cy="1872207"/>
              </a:xfrm>
              <a:prstGeom prst="rect">
                <a:avLst/>
              </a:prstGeom>
              <a:noFill/>
              <a:ln w="9525">
                <a:noFill/>
                <a:miter lim="800000"/>
                <a:headEnd/>
                <a:tailEnd/>
              </a:ln>
              <a:effectLst/>
            </p:spPr>
          </p:pic>
          <p:sp>
            <p:nvSpPr>
              <p:cNvPr id="55" name="AutoShape 36"/>
              <p:cNvSpPr>
                <a:spLocks noChangeArrowheads="1"/>
              </p:cNvSpPr>
              <p:nvPr/>
            </p:nvSpPr>
            <p:spPr bwMode="auto">
              <a:xfrm>
                <a:off x="8483883" y="1063462"/>
                <a:ext cx="2468537" cy="298687"/>
              </a:xfrm>
              <a:prstGeom prst="wedgeRectCallout">
                <a:avLst>
                  <a:gd name="adj1" fmla="val -27485"/>
                  <a:gd name="adj2" fmla="val 8786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No.3</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離着桟時間短縮技術</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6" name="AutoShape 79"/>
              <p:cNvSpPr>
                <a:spLocks noChangeArrowheads="1"/>
              </p:cNvSpPr>
              <p:nvPr/>
            </p:nvSpPr>
            <p:spPr bwMode="auto">
              <a:xfrm>
                <a:off x="5333578" y="2492897"/>
                <a:ext cx="2058393" cy="300424"/>
              </a:xfrm>
              <a:prstGeom prst="wedgeRectCallout">
                <a:avLst>
                  <a:gd name="adj1" fmla="val -34317"/>
                  <a:gd name="adj2" fmla="val -14070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No.2</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高効率プロペラ</a:t>
                </a:r>
                <a:endParaRPr lang="en-US" altLang="ja-JP" sz="1000" dirty="0">
                  <a:solidFill>
                    <a:srgbClr val="FF0000"/>
                  </a:solidFill>
                  <a:latin typeface="Century" pitchFamily="18" charset="0"/>
                  <a:ea typeface="ＭＳ 明朝" pitchFamily="17" charset="-128"/>
                  <a:cs typeface="ＭＳ Ｐゴシック" pitchFamily="50" charset="-128"/>
                </a:endParaRPr>
              </a:p>
            </p:txBody>
          </p:sp>
          <p:sp>
            <p:nvSpPr>
              <p:cNvPr id="57" name="AutoShape 35"/>
              <p:cNvSpPr>
                <a:spLocks noChangeArrowheads="1"/>
              </p:cNvSpPr>
              <p:nvPr/>
            </p:nvSpPr>
            <p:spPr bwMode="auto">
              <a:xfrm>
                <a:off x="7456543" y="2584136"/>
                <a:ext cx="1717369" cy="300424"/>
              </a:xfrm>
              <a:prstGeom prst="wedgeRectCallout">
                <a:avLst>
                  <a:gd name="adj1" fmla="val -27278"/>
                  <a:gd name="adj2" fmla="val -105712"/>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No.1</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省エネ船型</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70" name="正方形/長方形 69"/>
            <p:cNvSpPr/>
            <p:nvPr/>
          </p:nvSpPr>
          <p:spPr>
            <a:xfrm>
              <a:off x="6528878" y="1065883"/>
              <a:ext cx="121870" cy="202877"/>
            </a:xfrm>
            <a:prstGeom prst="rect">
              <a:avLst/>
            </a:prstGeom>
            <a:noFill/>
            <a:ln w="952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65" name="四角形吹き出し 64"/>
          <p:cNvSpPr/>
          <p:nvPr/>
        </p:nvSpPr>
        <p:spPr>
          <a:xfrm>
            <a:off x="7763229" y="2377659"/>
            <a:ext cx="2111079" cy="576403"/>
          </a:xfrm>
          <a:prstGeom prst="wedgeRectCallout">
            <a:avLst>
              <a:gd name="adj1" fmla="val 13544"/>
              <a:gd name="adj2" fmla="val 9313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「実施計画書　</a:t>
            </a:r>
            <a:r>
              <a:rPr lang="en-US" altLang="ja-JP" sz="800" dirty="0">
                <a:solidFill>
                  <a:srgbClr val="FF0000"/>
                </a:solidFill>
              </a:rPr>
              <a:t>5</a:t>
            </a:r>
            <a:r>
              <a:rPr kumimoji="1" lang="en-US" altLang="ja-JP" sz="800" dirty="0">
                <a:solidFill>
                  <a:srgbClr val="FF0000"/>
                </a:solidFill>
              </a:rPr>
              <a:t>-</a:t>
            </a:r>
            <a:r>
              <a:rPr lang="en-US" altLang="ja-JP" sz="800" dirty="0">
                <a:solidFill>
                  <a:srgbClr val="FF0000"/>
                </a:solidFill>
              </a:rPr>
              <a:t>3-3</a:t>
            </a:r>
            <a:r>
              <a:rPr kumimoji="1" lang="ja-JP" altLang="en-US" sz="800" dirty="0">
                <a:solidFill>
                  <a:srgbClr val="FF0000"/>
                </a:solidFill>
              </a:rPr>
              <a:t>　革新的省エネ技術の寄与によるエネルギー消費削減率（％）」及び「</a:t>
            </a:r>
            <a:r>
              <a:rPr lang="ja-JP" altLang="en-US" sz="800" dirty="0">
                <a:solidFill>
                  <a:srgbClr val="FF0000"/>
                </a:solidFill>
              </a:rPr>
              <a:t>実施計画書　</a:t>
            </a:r>
            <a:r>
              <a:rPr lang="en-US" altLang="ja-JP" sz="800" dirty="0">
                <a:solidFill>
                  <a:srgbClr val="FF0000"/>
                </a:solidFill>
              </a:rPr>
              <a:t>5-4-3</a:t>
            </a:r>
            <a:r>
              <a:rPr lang="ja-JP" altLang="en-US" sz="800" dirty="0">
                <a:solidFill>
                  <a:srgbClr val="FF0000"/>
                </a:solidFill>
              </a:rPr>
              <a:t>　革新技術の寄与による</a:t>
            </a:r>
            <a:r>
              <a:rPr lang="en-US" altLang="ja-JP" sz="800" dirty="0">
                <a:solidFill>
                  <a:srgbClr val="FF0000"/>
                </a:solidFill>
              </a:rPr>
              <a:t>CO2</a:t>
            </a:r>
            <a:r>
              <a:rPr lang="ja-JP" altLang="en-US" sz="800" dirty="0">
                <a:solidFill>
                  <a:srgbClr val="FF0000"/>
                </a:solidFill>
              </a:rPr>
              <a:t>消費削減率（％）」</a:t>
            </a:r>
            <a:r>
              <a:rPr kumimoji="1" lang="ja-JP" altLang="en-US" sz="800" dirty="0">
                <a:solidFill>
                  <a:srgbClr val="FF0000"/>
                </a:solidFill>
              </a:rPr>
              <a:t>を基に記載</a:t>
            </a:r>
          </a:p>
        </p:txBody>
      </p:sp>
      <p:sp>
        <p:nvSpPr>
          <p:cNvPr id="74" name="AutoShape 35"/>
          <p:cNvSpPr>
            <a:spLocks noChangeArrowheads="1"/>
          </p:cNvSpPr>
          <p:nvPr/>
        </p:nvSpPr>
        <p:spPr bwMode="auto">
          <a:xfrm>
            <a:off x="7770120" y="1471287"/>
            <a:ext cx="2066088" cy="186118"/>
          </a:xfrm>
          <a:prstGeom prst="wedgeRectCallout">
            <a:avLst>
              <a:gd name="adj1" fmla="val -133274"/>
              <a:gd name="adj2" fmla="val 1065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No.4</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p:txBody>
      </p:sp>
      <p:graphicFrame>
        <p:nvGraphicFramePr>
          <p:cNvPr id="71" name="表 70"/>
          <p:cNvGraphicFramePr>
            <a:graphicFrameLocks noGrp="1"/>
          </p:cNvGraphicFramePr>
          <p:nvPr>
            <p:extLst>
              <p:ext uri="{D42A27DB-BD31-4B8C-83A1-F6EECF244321}">
                <p14:modId xmlns:p14="http://schemas.microsoft.com/office/powerpoint/2010/main" val="2648617904"/>
              </p:ext>
            </p:extLst>
          </p:nvPr>
        </p:nvGraphicFramePr>
        <p:xfrm>
          <a:off x="5291886" y="4298603"/>
          <a:ext cx="4356067" cy="515460"/>
        </p:xfrm>
        <a:graphic>
          <a:graphicData uri="http://schemas.openxmlformats.org/drawingml/2006/table">
            <a:tbl>
              <a:tblPr/>
              <a:tblGrid>
                <a:gridCol w="544509">
                  <a:extLst>
                    <a:ext uri="{9D8B030D-6E8A-4147-A177-3AD203B41FA5}">
                      <a16:colId xmlns:a16="http://schemas.microsoft.com/office/drawing/2014/main" val="20000"/>
                    </a:ext>
                  </a:extLst>
                </a:gridCol>
                <a:gridCol w="2018543">
                  <a:extLst>
                    <a:ext uri="{9D8B030D-6E8A-4147-A177-3AD203B41FA5}">
                      <a16:colId xmlns:a16="http://schemas.microsoft.com/office/drawing/2014/main" val="20001"/>
                    </a:ext>
                  </a:extLst>
                </a:gridCol>
                <a:gridCol w="1793015">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kumimoji="1" lang="ja-JP" altLang="en-US" sz="1000" b="1" dirty="0">
                          <a:latin typeface="ＭＳ 明朝" panose="02020609040205080304" pitchFamily="17" charset="-128"/>
                          <a:ea typeface="ＭＳ 明朝" panose="02020609040205080304" pitchFamily="17" charset="-128"/>
                        </a:rPr>
                        <a:t>非化石エネルギー使用可能率</a:t>
                      </a:r>
                      <a:endParaRPr lang="ja-JP" sz="1000" kern="100" dirty="0">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en-US" altLang="ja-JP" sz="1000" kern="100" dirty="0">
                          <a:solidFill>
                            <a:srgbClr val="FF0000"/>
                          </a:solidFill>
                          <a:latin typeface="ＭＳ 明朝"/>
                          <a:ea typeface="ＭＳ 明朝"/>
                          <a:cs typeface="Times New Roman"/>
                        </a:rPr>
                        <a:t>4</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altLang="en-US" sz="1000" kern="100" dirty="0">
                          <a:solidFill>
                            <a:srgbClr val="FF0000"/>
                          </a:solidFill>
                          <a:latin typeface="Century"/>
                          <a:ea typeface="ＭＳ 明朝"/>
                          <a:cs typeface="Times New Roman"/>
                        </a:rPr>
                        <a:t>○</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8307">
                <a:tc>
                  <a:txBody>
                    <a:bodyPr/>
                    <a:lstStyle/>
                    <a:p>
                      <a:pPr algn="just">
                        <a:spcAft>
                          <a:spcPts val="0"/>
                        </a:spcAft>
                      </a:pPr>
                      <a:r>
                        <a:rPr lang="ja-JP" altLang="en-US" sz="1000" kern="100" dirty="0">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latin typeface="Century"/>
                          <a:ea typeface="ＭＳ 明朝"/>
                          <a:cs typeface="Times New Roman"/>
                        </a:rPr>
                        <a:t>Ｄ</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72562599"/>
                  </a:ext>
                </a:extLst>
              </a:tr>
            </a:tbl>
          </a:graphicData>
        </a:graphic>
      </p:graphicFrame>
      <p:sp>
        <p:nvSpPr>
          <p:cNvPr id="72" name="四角形吹き出し 71"/>
          <p:cNvSpPr/>
          <p:nvPr/>
        </p:nvSpPr>
        <p:spPr>
          <a:xfrm>
            <a:off x="5529064" y="4112586"/>
            <a:ext cx="4176948" cy="268114"/>
          </a:xfrm>
          <a:prstGeom prst="wedgeRectCallout">
            <a:avLst>
              <a:gd name="adj1" fmla="val 24854"/>
              <a:gd name="adj2" fmla="val 14195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非化石エネルギーを使用する機器を導入する場合は、 「実施計画書　</a:t>
            </a:r>
            <a:r>
              <a:rPr lang="en-US" altLang="ja-JP" sz="800" dirty="0">
                <a:solidFill>
                  <a:srgbClr val="FF0000"/>
                </a:solidFill>
              </a:rPr>
              <a:t>5</a:t>
            </a:r>
            <a:r>
              <a:rPr kumimoji="1" lang="en-US" altLang="ja-JP" sz="800" dirty="0">
                <a:solidFill>
                  <a:srgbClr val="FF0000"/>
                </a:solidFill>
              </a:rPr>
              <a:t>-</a:t>
            </a:r>
            <a:r>
              <a:rPr lang="en-US" altLang="ja-JP" sz="800" dirty="0">
                <a:solidFill>
                  <a:srgbClr val="FF0000"/>
                </a:solidFill>
              </a:rPr>
              <a:t>3-4</a:t>
            </a:r>
            <a:r>
              <a:rPr kumimoji="1" lang="ja-JP" altLang="en-US" sz="800" dirty="0">
                <a:solidFill>
                  <a:srgbClr val="FF0000"/>
                </a:solidFill>
              </a:rPr>
              <a:t>　非化石エネルギー使用可能率（％）」を記載すること</a:t>
            </a:r>
          </a:p>
        </p:txBody>
      </p:sp>
      <p:sp>
        <p:nvSpPr>
          <p:cNvPr id="77" name="AutoShape 56"/>
          <p:cNvSpPr>
            <a:spLocks noChangeArrowheads="1"/>
          </p:cNvSpPr>
          <p:nvPr/>
        </p:nvSpPr>
        <p:spPr bwMode="auto">
          <a:xfrm>
            <a:off x="56455" y="3990999"/>
            <a:ext cx="1908000"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削減根拠（削減率について）</a:t>
            </a:r>
          </a:p>
        </p:txBody>
      </p:sp>
      <p:sp>
        <p:nvSpPr>
          <p:cNvPr id="61" name="Rectangle 42"/>
          <p:cNvSpPr>
            <a:spLocks noChangeArrowheads="1"/>
          </p:cNvSpPr>
          <p:nvPr/>
        </p:nvSpPr>
        <p:spPr bwMode="auto">
          <a:xfrm>
            <a:off x="95250" y="5606853"/>
            <a:ext cx="4785742" cy="1136408"/>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en-US" altLang="ja-JP" sz="1200" dirty="0"/>
              <a:t>※</a:t>
            </a:r>
            <a:r>
              <a:rPr lang="ja-JP" altLang="en-US" sz="1200" dirty="0"/>
              <a:t>検証期間・検証方法を記載すること。</a:t>
            </a:r>
            <a:endParaRPr lang="en-US" altLang="ja-JP" sz="1200" dirty="0"/>
          </a:p>
          <a:p>
            <a:pPr marL="133350" indent="-133350"/>
            <a:r>
              <a:rPr lang="ja-JP" altLang="en-US" sz="1200" dirty="0"/>
              <a:t>・・・・・・・・・・・・・・・・・・・・・・・・・・・・・・・・・・・・・・・・・・・・</a:t>
            </a:r>
            <a:endParaRPr lang="en-US" altLang="ja-JP" sz="1200" dirty="0"/>
          </a:p>
          <a:p>
            <a:pPr marL="133350" indent="-133350"/>
            <a:endParaRPr lang="en-US" altLang="ja-JP" sz="1200" dirty="0"/>
          </a:p>
        </p:txBody>
      </p:sp>
      <p:sp>
        <p:nvSpPr>
          <p:cNvPr id="78" name="AutoShape 56"/>
          <p:cNvSpPr>
            <a:spLocks noChangeArrowheads="1"/>
          </p:cNvSpPr>
          <p:nvPr/>
        </p:nvSpPr>
        <p:spPr bwMode="auto">
          <a:xfrm>
            <a:off x="56455" y="5451171"/>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検証方法</a:t>
            </a:r>
          </a:p>
        </p:txBody>
      </p:sp>
      <p:sp>
        <p:nvSpPr>
          <p:cNvPr id="68" name="四角形吹き出し 67"/>
          <p:cNvSpPr/>
          <p:nvPr/>
        </p:nvSpPr>
        <p:spPr>
          <a:xfrm>
            <a:off x="8358479" y="5311395"/>
            <a:ext cx="1716514" cy="522398"/>
          </a:xfrm>
          <a:prstGeom prst="wedgeRectCallout">
            <a:avLst>
              <a:gd name="adj1" fmla="val -41775"/>
              <a:gd name="adj2" fmla="val 9832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「実施計画書　</a:t>
            </a:r>
            <a:r>
              <a:rPr lang="en-US" altLang="ja-JP" sz="800" dirty="0">
                <a:solidFill>
                  <a:srgbClr val="FF0000"/>
                </a:solidFill>
              </a:rPr>
              <a:t>6-2-2</a:t>
            </a:r>
            <a:r>
              <a:rPr kumimoji="1" lang="ja-JP" altLang="en-US" sz="800" dirty="0">
                <a:solidFill>
                  <a:srgbClr val="FF0000"/>
                </a:solidFill>
              </a:rPr>
              <a:t>　</a:t>
            </a:r>
            <a:r>
              <a:rPr lang="ja-JP" altLang="en-US" sz="800" dirty="0">
                <a:solidFill>
                  <a:srgbClr val="FF0000"/>
                </a:solidFill>
              </a:rPr>
              <a:t>配船計画の寄与によるエネルギー消費削減率及び</a:t>
            </a:r>
            <a:r>
              <a:rPr lang="en-US" altLang="ja-JP" sz="800" dirty="0">
                <a:solidFill>
                  <a:srgbClr val="FF0000"/>
                </a:solidFill>
              </a:rPr>
              <a:t>CO2</a:t>
            </a:r>
            <a:r>
              <a:rPr lang="ja-JP" altLang="en-US" sz="800" dirty="0">
                <a:solidFill>
                  <a:srgbClr val="FF0000"/>
                </a:solidFill>
              </a:rPr>
              <a:t>排出削減率</a:t>
            </a:r>
            <a:r>
              <a:rPr kumimoji="1" lang="ja-JP" altLang="en-US" sz="800" dirty="0">
                <a:solidFill>
                  <a:srgbClr val="FF0000"/>
                </a:solidFill>
              </a:rPr>
              <a:t>（％）」を基に記載</a:t>
            </a:r>
          </a:p>
        </p:txBody>
      </p:sp>
      <p:sp>
        <p:nvSpPr>
          <p:cNvPr id="75" name="四角形吹き出し 74"/>
          <p:cNvSpPr/>
          <p:nvPr/>
        </p:nvSpPr>
        <p:spPr>
          <a:xfrm>
            <a:off x="3567601" y="5403460"/>
            <a:ext cx="3545640" cy="313217"/>
          </a:xfrm>
          <a:prstGeom prst="wedgeRectCallout">
            <a:avLst>
              <a:gd name="adj1" fmla="val -6957"/>
              <a:gd name="adj2" fmla="val -15315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革新的な配船計画システム等を活用する場合のみ記載してください。配船計画システムに係る補助金を申請しない場合は、</a:t>
            </a:r>
            <a:r>
              <a:rPr lang="ja-JP" altLang="en-US" sz="800" b="1" u="sng" dirty="0">
                <a:solidFill>
                  <a:srgbClr val="FF0000"/>
                </a:solidFill>
              </a:rPr>
              <a:t>この欄を削除してください</a:t>
            </a:r>
            <a:r>
              <a:rPr lang="ja-JP" altLang="en-US" sz="800" dirty="0">
                <a:solidFill>
                  <a:srgbClr val="FF0000"/>
                </a:solidFill>
              </a:rPr>
              <a:t>。</a:t>
            </a:r>
          </a:p>
        </p:txBody>
      </p:sp>
      <p:sp>
        <p:nvSpPr>
          <p:cNvPr id="69" name="四角形吹き出し 68"/>
          <p:cNvSpPr/>
          <p:nvPr/>
        </p:nvSpPr>
        <p:spPr>
          <a:xfrm>
            <a:off x="6267636" y="4792454"/>
            <a:ext cx="2042608" cy="176258"/>
          </a:xfrm>
          <a:prstGeom prst="wedgeRectCallout">
            <a:avLst>
              <a:gd name="adj1" fmla="val -30767"/>
              <a:gd name="adj2" fmla="val 11650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kumimoji="1" lang="en-US" altLang="ja-JP" sz="800" dirty="0">
                <a:solidFill>
                  <a:srgbClr val="FF0000"/>
                </a:solidFill>
              </a:rPr>
              <a:t>6</a:t>
            </a:r>
            <a:r>
              <a:rPr lang="en-US" altLang="ja-JP" sz="800" dirty="0">
                <a:solidFill>
                  <a:srgbClr val="FF0000"/>
                </a:solidFill>
              </a:rPr>
              <a:t>-1</a:t>
            </a:r>
            <a:r>
              <a:rPr lang="ja-JP" altLang="en-US" sz="800" dirty="0">
                <a:solidFill>
                  <a:srgbClr val="FF0000"/>
                </a:solidFill>
              </a:rPr>
              <a:t>　</a:t>
            </a:r>
            <a:r>
              <a:rPr kumimoji="1" lang="ja-JP" altLang="en-US" sz="800" dirty="0">
                <a:solidFill>
                  <a:srgbClr val="FF0000"/>
                </a:solidFill>
              </a:rPr>
              <a:t>目的・概要」を基に記載</a:t>
            </a:r>
          </a:p>
        </p:txBody>
      </p:sp>
      <p:sp>
        <p:nvSpPr>
          <p:cNvPr id="79" name="Rectangle 2"/>
          <p:cNvSpPr>
            <a:spLocks noChangeArrowheads="1"/>
          </p:cNvSpPr>
          <p:nvPr/>
        </p:nvSpPr>
        <p:spPr bwMode="auto">
          <a:xfrm>
            <a:off x="5070632" y="6151083"/>
            <a:ext cx="4782022" cy="587469"/>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連携型省エネ船の概要について記載すること。</a:t>
            </a:r>
            <a:endParaRPr lang="en-US" altLang="ja-JP" sz="1200" dirty="0"/>
          </a:p>
          <a:p>
            <a:pPr>
              <a:spcAft>
                <a:spcPct val="25000"/>
              </a:spcAft>
            </a:pPr>
            <a:r>
              <a:rPr lang="ja-JP" altLang="en-US" sz="1200" dirty="0"/>
              <a:t>・・・・・・・・・・・・・・・・・・・・・・・・・・・・・・・・・・・・・・・・・・・・</a:t>
            </a:r>
            <a:endParaRPr lang="en-US" altLang="ja-JP" sz="1200" dirty="0"/>
          </a:p>
        </p:txBody>
      </p:sp>
      <p:sp>
        <p:nvSpPr>
          <p:cNvPr id="80" name="AutoShape 41"/>
          <p:cNvSpPr>
            <a:spLocks noChangeArrowheads="1"/>
          </p:cNvSpPr>
          <p:nvPr/>
        </p:nvSpPr>
        <p:spPr bwMode="auto">
          <a:xfrm>
            <a:off x="5035550" y="6021288"/>
            <a:ext cx="1573634" cy="205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連携型省エネ船の概要</a:t>
            </a:r>
          </a:p>
        </p:txBody>
      </p:sp>
      <p:sp>
        <p:nvSpPr>
          <p:cNvPr id="73" name="四角形吹き出し 72"/>
          <p:cNvSpPr/>
          <p:nvPr/>
        </p:nvSpPr>
        <p:spPr>
          <a:xfrm>
            <a:off x="3637906" y="6482901"/>
            <a:ext cx="3545640" cy="313217"/>
          </a:xfrm>
          <a:prstGeom prst="wedgeRectCallout">
            <a:avLst>
              <a:gd name="adj1" fmla="val -6527"/>
              <a:gd name="adj2" fmla="val -15072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補助事業に係る船舶が連携型省エネ船である場合のみ記載してください。当該船舶が連携型省エネ船では無い場合は、</a:t>
            </a:r>
            <a:r>
              <a:rPr lang="ja-JP" altLang="en-US" sz="800" b="1" u="sng" dirty="0">
                <a:solidFill>
                  <a:srgbClr val="FF0000"/>
                </a:solidFill>
              </a:rPr>
              <a:t>この欄を削除してください</a:t>
            </a:r>
            <a:r>
              <a:rPr lang="ja-JP" altLang="en-US" sz="800" dirty="0">
                <a:solidFill>
                  <a:srgbClr val="FF0000"/>
                </a:solidFill>
              </a:rPr>
              <a:t>。</a:t>
            </a:r>
          </a:p>
        </p:txBody>
      </p:sp>
      <p:sp>
        <p:nvSpPr>
          <p:cNvPr id="76" name="四角形吹き出し 75"/>
          <p:cNvSpPr/>
          <p:nvPr/>
        </p:nvSpPr>
        <p:spPr>
          <a:xfrm>
            <a:off x="252914" y="4828989"/>
            <a:ext cx="3963822" cy="494662"/>
          </a:xfrm>
          <a:prstGeom prst="wedgeRectCallout">
            <a:avLst>
              <a:gd name="adj1" fmla="val -22136"/>
              <a:gd name="adj2" fmla="val -75238"/>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やむを得ない理由により比較対象船の大きさ、船種、航路その他主要目が補助事業に係る船舶のものと大きく異なる場合は、補助対象船との主要目の差を考慮して、エネルギー消費原単位（</a:t>
            </a:r>
            <a:r>
              <a:rPr lang="en-US" altLang="ja-JP" sz="800" dirty="0">
                <a:solidFill>
                  <a:srgbClr val="FF0000"/>
                </a:solidFill>
              </a:rPr>
              <a:t>CO2</a:t>
            </a:r>
            <a:r>
              <a:rPr lang="ja-JP" altLang="en-US" sz="800" dirty="0">
                <a:solidFill>
                  <a:srgbClr val="FF0000"/>
                </a:solidFill>
              </a:rPr>
              <a:t>排出原単位）を補正し、その考え方、計算過程等を記載すること。</a:t>
            </a:r>
          </a:p>
        </p:txBody>
      </p:sp>
      <p:sp>
        <p:nvSpPr>
          <p:cNvPr id="2" name="四角形吹き出し 68">
            <a:extLst>
              <a:ext uri="{FF2B5EF4-FFF2-40B4-BE49-F238E27FC236}">
                <a16:creationId xmlns:a16="http://schemas.microsoft.com/office/drawing/2014/main" id="{0F129463-A15B-94B9-4AFE-E6F957F6934B}"/>
              </a:ext>
            </a:extLst>
          </p:cNvPr>
          <p:cNvSpPr/>
          <p:nvPr/>
        </p:nvSpPr>
        <p:spPr>
          <a:xfrm>
            <a:off x="6529921" y="5945766"/>
            <a:ext cx="2042608" cy="176258"/>
          </a:xfrm>
          <a:prstGeom prst="wedgeRectCallout">
            <a:avLst>
              <a:gd name="adj1" fmla="val -30767"/>
              <a:gd name="adj2" fmla="val 11650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kumimoji="1" lang="en-US" altLang="ja-JP" sz="800" dirty="0">
                <a:solidFill>
                  <a:srgbClr val="FF0000"/>
                </a:solidFill>
              </a:rPr>
              <a:t>7-1</a:t>
            </a:r>
            <a:r>
              <a:rPr lang="ja-JP" altLang="en-US" sz="800" dirty="0">
                <a:solidFill>
                  <a:srgbClr val="FF0000"/>
                </a:solidFill>
              </a:rPr>
              <a:t>　</a:t>
            </a:r>
            <a:r>
              <a:rPr kumimoji="1" lang="ja-JP" altLang="en-US" sz="800" dirty="0">
                <a:solidFill>
                  <a:srgbClr val="FF0000"/>
                </a:solidFill>
              </a:rPr>
              <a:t>概要」を基に記載</a:t>
            </a:r>
          </a:p>
        </p:txBody>
      </p:sp>
      <p:graphicFrame>
        <p:nvGraphicFramePr>
          <p:cNvPr id="5" name="表 4">
            <a:extLst>
              <a:ext uri="{FF2B5EF4-FFF2-40B4-BE49-F238E27FC236}">
                <a16:creationId xmlns:a16="http://schemas.microsoft.com/office/drawing/2014/main" id="{DF59EC68-9A3B-26C3-5114-FC565F8AF57B}"/>
              </a:ext>
            </a:extLst>
          </p:cNvPr>
          <p:cNvGraphicFramePr>
            <a:graphicFrameLocks noGrp="1"/>
          </p:cNvGraphicFramePr>
          <p:nvPr>
            <p:extLst>
              <p:ext uri="{D42A27DB-BD31-4B8C-83A1-F6EECF244321}">
                <p14:modId xmlns:p14="http://schemas.microsoft.com/office/powerpoint/2010/main" val="49219046"/>
              </p:ext>
            </p:extLst>
          </p:nvPr>
        </p:nvGraphicFramePr>
        <p:xfrm>
          <a:off x="3090564" y="514134"/>
          <a:ext cx="1612509" cy="359941"/>
        </p:xfrm>
        <a:graphic>
          <a:graphicData uri="http://schemas.openxmlformats.org/drawingml/2006/table">
            <a:tbl>
              <a:tblPr/>
              <a:tblGrid>
                <a:gridCol w="1287115">
                  <a:extLst>
                    <a:ext uri="{9D8B030D-6E8A-4147-A177-3AD203B41FA5}">
                      <a16:colId xmlns:a16="http://schemas.microsoft.com/office/drawing/2014/main" val="20001"/>
                    </a:ext>
                  </a:extLst>
                </a:gridCol>
                <a:gridCol w="325394">
                  <a:extLst>
                    <a:ext uri="{9D8B030D-6E8A-4147-A177-3AD203B41FA5}">
                      <a16:colId xmlns:a16="http://schemas.microsoft.com/office/drawing/2014/main" val="20002"/>
                    </a:ext>
                  </a:extLst>
                </a:gridCol>
              </a:tblGrid>
              <a:tr h="180782">
                <a:tc>
                  <a:txBody>
                    <a:bodyPr/>
                    <a:lstStyle/>
                    <a:p>
                      <a:pPr algn="l">
                        <a:spcAft>
                          <a:spcPts val="0"/>
                        </a:spcAft>
                        <a:tabLst>
                          <a:tab pos="845820" algn="ctr"/>
                          <a:tab pos="1691640" algn="r"/>
                        </a:tabLst>
                      </a:pPr>
                      <a:r>
                        <a:rPr lang="ja-JP" altLang="en-US" sz="1000" kern="100" dirty="0">
                          <a:ln>
                            <a:noFill/>
                          </a:ln>
                          <a:latin typeface="Century"/>
                          <a:ea typeface="ＭＳ 明朝"/>
                          <a:cs typeface="Times New Roman"/>
                        </a:rPr>
                        <a:t>非化石エネルギー船</a:t>
                      </a:r>
                      <a:endParaRPr lang="ja-JP" sz="1000" kern="100" dirty="0">
                        <a:ln>
                          <a:noFill/>
                        </a:ln>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altLang="en-US" sz="1000" b="1" kern="100" dirty="0">
                          <a:ln>
                            <a:noFill/>
                          </a:ln>
                          <a:solidFill>
                            <a:srgbClr val="FF0000"/>
                          </a:solidFill>
                          <a:latin typeface="ＭＳ 明朝" panose="02020609040205080304" pitchFamily="17" charset="-128"/>
                          <a:ea typeface="ＭＳ 明朝" panose="02020609040205080304" pitchFamily="17" charset="-128"/>
                          <a:cs typeface="Times New Roman"/>
                        </a:rPr>
                        <a:t>○</a:t>
                      </a:r>
                      <a:endParaRPr lang="ja-JP" sz="1000" b="1" kern="100" dirty="0">
                        <a:ln>
                          <a:noFill/>
                        </a:ln>
                        <a:solidFill>
                          <a:srgbClr val="FF0000"/>
                        </a:solidFill>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915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000" kern="100" dirty="0">
                          <a:ln>
                            <a:noFill/>
                          </a:ln>
                          <a:latin typeface="ＭＳ 明朝" panose="02020609040205080304" pitchFamily="17" charset="-128"/>
                          <a:ea typeface="ＭＳ 明朝" panose="02020609040205080304" pitchFamily="17" charset="-128"/>
                          <a:cs typeface="Times New Roman"/>
                        </a:rPr>
                        <a:t>連携型省エネ船</a:t>
                      </a:r>
                      <a:endParaRPr lang="ja-JP" altLang="ja-JP" sz="1000" kern="100" dirty="0">
                        <a:ln>
                          <a:noFill/>
                        </a:ln>
                        <a:latin typeface="ＭＳ 明朝" panose="02020609040205080304" pitchFamily="17" charset="-128"/>
                        <a:ea typeface="ＭＳ 明朝" panose="02020609040205080304" pitchFamily="17" charset="-128"/>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endParaRPr lang="ja-JP" sz="1000" b="1" kern="100" dirty="0">
                        <a:ln>
                          <a:noFill/>
                        </a:ln>
                        <a:solidFill>
                          <a:srgbClr val="FF0000"/>
                        </a:solidFill>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四角形吹き出し 63">
            <a:extLst>
              <a:ext uri="{FF2B5EF4-FFF2-40B4-BE49-F238E27FC236}">
                <a16:creationId xmlns:a16="http://schemas.microsoft.com/office/drawing/2014/main" id="{49DCE20B-0ED6-3B32-663F-48466C12035C}"/>
              </a:ext>
            </a:extLst>
          </p:cNvPr>
          <p:cNvSpPr/>
          <p:nvPr/>
        </p:nvSpPr>
        <p:spPr>
          <a:xfrm>
            <a:off x="3286250" y="-25243"/>
            <a:ext cx="1784382" cy="396581"/>
          </a:xfrm>
          <a:prstGeom prst="wedgeRectCallout">
            <a:avLst>
              <a:gd name="adj1" fmla="val 23641"/>
              <a:gd name="adj2" fmla="val 7053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非化石エネルギーを使用可能な船舶または連携型省エネ船として申請する場合は該当箇所に○をつけること。</a:t>
            </a:r>
          </a:p>
        </p:txBody>
      </p:sp>
      <p:sp>
        <p:nvSpPr>
          <p:cNvPr id="4" name="四角形吹き出し 67">
            <a:extLst>
              <a:ext uri="{FF2B5EF4-FFF2-40B4-BE49-F238E27FC236}">
                <a16:creationId xmlns:a16="http://schemas.microsoft.com/office/drawing/2014/main" id="{C1C413DA-C955-210D-2C6F-A89AB04A2F41}"/>
              </a:ext>
            </a:extLst>
          </p:cNvPr>
          <p:cNvSpPr/>
          <p:nvPr/>
        </p:nvSpPr>
        <p:spPr>
          <a:xfrm>
            <a:off x="8353922" y="6163221"/>
            <a:ext cx="1525964" cy="402743"/>
          </a:xfrm>
          <a:prstGeom prst="wedgeRectCallout">
            <a:avLst>
              <a:gd name="adj1" fmla="val -59399"/>
              <a:gd name="adj2" fmla="val -1840"/>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全ての省エネ技術及び非化石機器による</a:t>
            </a:r>
            <a:r>
              <a:rPr kumimoji="1" lang="en-US" altLang="ja-JP" sz="800" dirty="0">
                <a:solidFill>
                  <a:srgbClr val="FF0000"/>
                </a:solidFill>
              </a:rPr>
              <a:t>CO2</a:t>
            </a:r>
            <a:r>
              <a:rPr kumimoji="1" lang="ja-JP" altLang="en-US" sz="800" dirty="0">
                <a:solidFill>
                  <a:srgbClr val="FF0000"/>
                </a:solidFill>
              </a:rPr>
              <a:t>排出削減率（％）を記載すること</a:t>
            </a:r>
          </a:p>
        </p:txBody>
      </p:sp>
    </p:spTree>
    <p:extLst>
      <p:ext uri="{BB962C8B-B14F-4D97-AF65-F5344CB8AC3E}">
        <p14:creationId xmlns:p14="http://schemas.microsoft.com/office/powerpoint/2010/main" val="40237886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1056</Words>
  <Application>Microsoft Office PowerPoint</Application>
  <PresentationFormat>A4 210 x 297 mm</PresentationFormat>
  <Paragraphs>122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2023-06-15T07:07:46Z</dcterms:created>
  <dcterms:modified xsi:type="dcterms:W3CDTF">2024-07-22T01:07:26Z</dcterms:modified>
</cp:coreProperties>
</file>