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4660"/>
  </p:normalViewPr>
  <p:slideViewPr>
    <p:cSldViewPr>
      <p:cViewPr varScale="1">
        <p:scale>
          <a:sx n="107" d="100"/>
          <a:sy n="107" d="100"/>
        </p:scale>
        <p:origin x="2160" y="10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2024/7/22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2024/7/22</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5075866" y="116632"/>
            <a:ext cx="4776788" cy="4728851"/>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endParaRPr lang="en-US" altLang="ja-JP" sz="600" dirty="0"/>
          </a:p>
          <a:p>
            <a:pPr>
              <a:spcAft>
                <a:spcPct val="25000"/>
              </a:spcAft>
            </a:pPr>
            <a:r>
              <a:rPr lang="en-US" altLang="ja-JP" sz="1200" dirty="0"/>
              <a:t>※</a:t>
            </a:r>
            <a:r>
              <a:rPr lang="ja-JP" altLang="en-US" sz="1200" dirty="0"/>
              <a:t>本事業において実証に用いる補助対象船舶の一般配置図及び搭載する主要な革新的省エネ技術について載せること。</a:t>
            </a:r>
            <a:endParaRPr lang="en-US" altLang="ja-JP" sz="1200" dirty="0"/>
          </a:p>
          <a:p>
            <a:pPr>
              <a:spcAft>
                <a:spcPct val="25000"/>
              </a:spcAft>
            </a:pPr>
            <a:endParaRPr lang="en-US" altLang="ja-JP" sz="11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200" dirty="0"/>
          </a:p>
          <a:p>
            <a:pPr>
              <a:spcAft>
                <a:spcPct val="25000"/>
              </a:spcAft>
            </a:pPr>
            <a:r>
              <a:rPr lang="ja-JP" altLang="en-US" sz="1200" dirty="0"/>
              <a:t>・・・・・・・・・・・・・・・・・・・・・・・・・・・・・・・・・・・・・・・・・・・・・・・・・・・・・・・・・・・・・・・・・・・・</a:t>
            </a:r>
            <a:endParaRPr lang="en-US" altLang="ja-JP" sz="1100" dirty="0"/>
          </a:p>
          <a:p>
            <a:pPr>
              <a:spcAft>
                <a:spcPct val="25000"/>
              </a:spcAft>
            </a:pPr>
            <a:r>
              <a:rPr lang="en-US" altLang="ja-JP" sz="1100" dirty="0"/>
              <a:t>※</a:t>
            </a:r>
            <a:r>
              <a:rPr lang="ja-JP" altLang="en-US" sz="1100" dirty="0"/>
              <a:t>革新的省エネ技術毎のエネルギー削減率に関する表を記載すること。</a:t>
            </a:r>
          </a:p>
        </p:txBody>
      </p:sp>
      <p:sp>
        <p:nvSpPr>
          <p:cNvPr id="33" name="Rectangle 4"/>
          <p:cNvSpPr>
            <a:spLocks noChangeArrowheads="1"/>
          </p:cNvSpPr>
          <p:nvPr/>
        </p:nvSpPr>
        <p:spPr bwMode="auto">
          <a:xfrm>
            <a:off x="3038947" y="1090768"/>
            <a:ext cx="1838325" cy="647626"/>
          </a:xfrm>
          <a:prstGeom prst="rect">
            <a:avLst/>
          </a:prstGeom>
          <a:solidFill>
            <a:srgbClr val="FFFFCC"/>
          </a:solidFill>
          <a:ln w="9525">
            <a:solidFill>
              <a:srgbClr val="5F5F5F"/>
            </a:solidFill>
            <a:miter lim="800000"/>
            <a:headEnd/>
            <a:tailEnd/>
          </a:ln>
        </p:spPr>
        <p:txBody>
          <a:bodyPr lIns="54000" rIns="54000" anchor="b"/>
          <a:lstStyle/>
          <a:p>
            <a:pPr algn="ctr">
              <a:spcAft>
                <a:spcPct val="25000"/>
              </a:spcAft>
            </a:pPr>
            <a:r>
              <a:rPr lang="ja-JP" altLang="en-US" sz="1050" dirty="0"/>
              <a:t>革新的技術による削減　</a:t>
            </a:r>
            <a:r>
              <a:rPr lang="ja-JP" altLang="en-US" sz="1200" dirty="0"/>
              <a:t>○％</a:t>
            </a:r>
            <a:endParaRPr lang="en-US" altLang="ja-JP" sz="1200" dirty="0"/>
          </a:p>
          <a:p>
            <a:pPr algn="ctr">
              <a:spcAft>
                <a:spcPct val="25000"/>
              </a:spcAft>
            </a:pPr>
            <a:r>
              <a:rPr lang="ja-JP" altLang="en-US" sz="1200" dirty="0"/>
              <a:t>（</a:t>
            </a:r>
            <a:r>
              <a:rPr lang="ja-JP" altLang="en-US" sz="1050" dirty="0"/>
              <a:t>全体削減　</a:t>
            </a:r>
            <a:r>
              <a:rPr lang="ja-JP" altLang="en-US" sz="1200" dirty="0"/>
              <a:t>○</a:t>
            </a:r>
            <a:r>
              <a:rPr lang="en-US" altLang="en-US" sz="1200" dirty="0"/>
              <a:t>％</a:t>
            </a:r>
            <a:r>
              <a:rPr lang="ja-JP" altLang="en-US" sz="1200" dirty="0"/>
              <a:t>）</a:t>
            </a:r>
          </a:p>
        </p:txBody>
      </p:sp>
      <p:graphicFrame>
        <p:nvGraphicFramePr>
          <p:cNvPr id="35" name="Group 6"/>
          <p:cNvGraphicFramePr>
            <a:graphicFrameLocks noGrp="1"/>
          </p:cNvGraphicFramePr>
          <p:nvPr>
            <p:extLst>
              <p:ext uri="{D42A27DB-BD31-4B8C-83A1-F6EECF244321}">
                <p14:modId xmlns:p14="http://schemas.microsoft.com/office/powerpoint/2010/main" val="3604033645"/>
              </p:ext>
            </p:extLst>
          </p:nvPr>
        </p:nvGraphicFramePr>
        <p:xfrm>
          <a:off x="100013" y="1063234"/>
          <a:ext cx="2836763" cy="675159"/>
        </p:xfrm>
        <a:graphic>
          <a:graphicData uri="http://schemas.openxmlformats.org/drawingml/2006/table">
            <a:tbl>
              <a:tblPr/>
              <a:tblGrid>
                <a:gridCol w="2836763">
                  <a:extLst>
                    <a:ext uri="{9D8B030D-6E8A-4147-A177-3AD203B41FA5}">
                      <a16:colId xmlns:a16="http://schemas.microsoft.com/office/drawing/2014/main" val="20000"/>
                    </a:ext>
                  </a:extLst>
                </a:gridCol>
              </a:tblGrid>
              <a:tr h="67515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・船のサイズ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　　　　　　　　 ・航路</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71438" y="899723"/>
            <a:ext cx="1137146"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補助対象船</a:t>
            </a:r>
          </a:p>
        </p:txBody>
      </p:sp>
      <p:sp>
        <p:nvSpPr>
          <p:cNvPr id="37" name="AutoShape 37"/>
          <p:cNvSpPr>
            <a:spLocks noChangeArrowheads="1"/>
          </p:cNvSpPr>
          <p:nvPr/>
        </p:nvSpPr>
        <p:spPr bwMode="auto">
          <a:xfrm>
            <a:off x="74523" y="1780572"/>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年度毎概算経費</a:t>
            </a:r>
          </a:p>
        </p:txBody>
      </p:sp>
      <p:sp>
        <p:nvSpPr>
          <p:cNvPr id="38" name="Text Box 38"/>
          <p:cNvSpPr txBox="1">
            <a:spLocks noChangeArrowheads="1"/>
          </p:cNvSpPr>
          <p:nvPr/>
        </p:nvSpPr>
        <p:spPr bwMode="auto">
          <a:xfrm>
            <a:off x="4016896" y="1745798"/>
            <a:ext cx="530225" cy="230187"/>
          </a:xfrm>
          <a:prstGeom prst="rect">
            <a:avLst/>
          </a:prstGeom>
          <a:noFill/>
          <a:ln w="9525">
            <a:noFill/>
            <a:miter lim="800000"/>
            <a:headEnd/>
            <a:tailEnd/>
          </a:ln>
        </p:spPr>
        <p:txBody>
          <a:bodyPr wrap="none">
            <a:spAutoFit/>
          </a:bodyPr>
          <a:lstStyle/>
          <a:p>
            <a:r>
              <a:rPr lang="ja-JP" altLang="en-US" sz="900" dirty="0"/>
              <a:t>（億円）</a:t>
            </a:r>
          </a:p>
        </p:txBody>
      </p:sp>
      <p:sp>
        <p:nvSpPr>
          <p:cNvPr id="39" name="AutoShape 39"/>
          <p:cNvSpPr>
            <a:spLocks noChangeArrowheads="1"/>
          </p:cNvSpPr>
          <p:nvPr/>
        </p:nvSpPr>
        <p:spPr bwMode="auto">
          <a:xfrm>
            <a:off x="3008784" y="946306"/>
            <a:ext cx="1727498" cy="216222"/>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エネルギー消費削減効果</a:t>
            </a:r>
          </a:p>
        </p:txBody>
      </p:sp>
      <p:sp>
        <p:nvSpPr>
          <p:cNvPr id="40" name="AutoShape 41"/>
          <p:cNvSpPr>
            <a:spLocks noChangeArrowheads="1"/>
          </p:cNvSpPr>
          <p:nvPr/>
        </p:nvSpPr>
        <p:spPr bwMode="auto">
          <a:xfrm>
            <a:off x="5035838" y="54273"/>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事業の概要</a:t>
            </a:r>
          </a:p>
        </p:txBody>
      </p:sp>
      <p:sp>
        <p:nvSpPr>
          <p:cNvPr id="41" name="Rectangle 42"/>
          <p:cNvSpPr>
            <a:spLocks noChangeArrowheads="1"/>
          </p:cNvSpPr>
          <p:nvPr/>
        </p:nvSpPr>
        <p:spPr bwMode="auto">
          <a:xfrm>
            <a:off x="95250" y="4146681"/>
            <a:ext cx="4776788" cy="1295499"/>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比較対象船について記載すること。</a:t>
            </a:r>
            <a:endParaRPr lang="en-US" altLang="ja-JP" sz="1200" dirty="0"/>
          </a:p>
          <a:p>
            <a:pPr marL="133350" indent="-133350"/>
            <a:r>
              <a:rPr lang="ja-JP" altLang="en-US" sz="1050" dirty="0"/>
              <a:t>（比較対象船がいつどこの造船所で建造されたかについても記載すること。）</a:t>
            </a:r>
            <a:endParaRPr lang="en-US" altLang="ja-JP" sz="1050" dirty="0"/>
          </a:p>
          <a:p>
            <a:pPr marL="133350" indent="-133350"/>
            <a:r>
              <a:rPr lang="ja-JP" altLang="en-US" sz="1200" dirty="0"/>
              <a:t>・・・・・・・・・・・・・・・・・・・・・・・・・・・・・・・・・・・・・・・・・・・・</a:t>
            </a:r>
            <a:endParaRPr lang="en-US" altLang="ja-JP" sz="1200" dirty="0"/>
          </a:p>
          <a:p>
            <a:pPr marL="133350" indent="-133350"/>
            <a:endParaRPr lang="en-US" altLang="ja-JP" sz="1200" dirty="0"/>
          </a:p>
        </p:txBody>
      </p:sp>
      <p:sp>
        <p:nvSpPr>
          <p:cNvPr id="43" name="Text Box 44"/>
          <p:cNvSpPr txBox="1">
            <a:spLocks noChangeArrowheads="1"/>
          </p:cNvSpPr>
          <p:nvPr/>
        </p:nvSpPr>
        <p:spPr bwMode="auto">
          <a:xfrm>
            <a:off x="344488" y="-27384"/>
            <a:ext cx="3023585" cy="461665"/>
          </a:xfrm>
          <a:prstGeom prst="rect">
            <a:avLst/>
          </a:prstGeom>
          <a:noFill/>
          <a:ln w="9525">
            <a:noFill/>
            <a:miter lim="800000"/>
            <a:headEnd/>
            <a:tailEnd/>
          </a:ln>
        </p:spPr>
        <p:txBody>
          <a:bodyPr wrap="none">
            <a:spAutoFit/>
          </a:bodyPr>
          <a:lstStyle/>
          <a:p>
            <a:pPr lvl="0">
              <a:spcBef>
                <a:spcPct val="0"/>
              </a:spcBef>
              <a:defRPr/>
            </a:pPr>
            <a:r>
              <a:rPr lang="ja-JP" altLang="en-US" sz="1200" dirty="0">
                <a:solidFill>
                  <a:schemeClr val="bg1"/>
                </a:solidFill>
              </a:rPr>
              <a:t>○○○○実証事業</a:t>
            </a:r>
            <a:endParaRPr lang="en-US" altLang="ja-JP" sz="1200" dirty="0">
              <a:solidFill>
                <a:schemeClr val="bg1"/>
              </a:solidFill>
            </a:endParaRPr>
          </a:p>
          <a:p>
            <a:pPr lvl="0">
              <a:spcBef>
                <a:spcPct val="0"/>
              </a:spcBef>
              <a:defRPr/>
            </a:pPr>
            <a:r>
              <a:rPr lang="ja-JP" altLang="en-US" sz="1200" dirty="0">
                <a:solidFill>
                  <a:schemeClr val="bg1"/>
                </a:solidFill>
              </a:rPr>
              <a:t>　　　　　　（事業名のタイトルと合わせること）</a:t>
            </a:r>
          </a:p>
        </p:txBody>
      </p:sp>
      <p:sp>
        <p:nvSpPr>
          <p:cNvPr id="45" name="AutoShape 56"/>
          <p:cNvSpPr>
            <a:spLocks noChangeArrowheads="1"/>
          </p:cNvSpPr>
          <p:nvPr/>
        </p:nvSpPr>
        <p:spPr bwMode="auto">
          <a:xfrm>
            <a:off x="56456" y="2642004"/>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事業スケジュール</a:t>
            </a:r>
          </a:p>
        </p:txBody>
      </p:sp>
      <p:sp>
        <p:nvSpPr>
          <p:cNvPr id="46" name="Text Box 59"/>
          <p:cNvSpPr txBox="1">
            <a:spLocks noChangeArrowheads="1"/>
          </p:cNvSpPr>
          <p:nvPr/>
        </p:nvSpPr>
        <p:spPr bwMode="auto">
          <a:xfrm>
            <a:off x="242788" y="404664"/>
            <a:ext cx="3125286" cy="553998"/>
          </a:xfrm>
          <a:prstGeom prst="rect">
            <a:avLst/>
          </a:prstGeom>
          <a:noFill/>
          <a:ln w="9525">
            <a:noFill/>
            <a:miter lim="800000"/>
            <a:headEnd/>
            <a:tailEnd/>
          </a:ln>
        </p:spPr>
        <p:txBody>
          <a:bodyPr wrap="square">
            <a:spAutoFit/>
          </a:bodyPr>
          <a:lstStyle/>
          <a:p>
            <a:pPr>
              <a:spcBef>
                <a:spcPct val="50000"/>
              </a:spcBef>
            </a:pPr>
            <a:r>
              <a:rPr lang="ja-JP" altLang="en-US" sz="1200" b="1" dirty="0"/>
              <a:t>申請者：○○、○○、○○　　</a:t>
            </a:r>
            <a:endParaRPr lang="en-US" altLang="ja-JP" sz="1200" b="1" dirty="0"/>
          </a:p>
          <a:p>
            <a:pPr>
              <a:spcBef>
                <a:spcPct val="50000"/>
              </a:spcBef>
            </a:pPr>
            <a:r>
              <a:rPr lang="ja-JP" altLang="en-US" sz="1200" b="1" dirty="0"/>
              <a:t>建造場所：○○</a:t>
            </a:r>
          </a:p>
        </p:txBody>
      </p:sp>
      <p:graphicFrame>
        <p:nvGraphicFramePr>
          <p:cNvPr id="47" name="Group 17"/>
          <p:cNvGraphicFramePr>
            <a:graphicFrameLocks/>
          </p:cNvGraphicFramePr>
          <p:nvPr>
            <p:extLst>
              <p:ext uri="{D42A27DB-BD31-4B8C-83A1-F6EECF244321}">
                <p14:modId xmlns:p14="http://schemas.microsoft.com/office/powerpoint/2010/main" val="59051071"/>
              </p:ext>
            </p:extLst>
          </p:nvPr>
        </p:nvGraphicFramePr>
        <p:xfrm>
          <a:off x="128464" y="2840079"/>
          <a:ext cx="4608511" cy="1122000"/>
        </p:xfrm>
        <a:graphic>
          <a:graphicData uri="http://schemas.openxmlformats.org/drawingml/2006/table">
            <a:tbl>
              <a:tblPr/>
              <a:tblGrid>
                <a:gridCol w="1240753">
                  <a:extLst>
                    <a:ext uri="{9D8B030D-6E8A-4147-A177-3AD203B41FA5}">
                      <a16:colId xmlns:a16="http://schemas.microsoft.com/office/drawing/2014/main" val="20000"/>
                    </a:ext>
                  </a:extLst>
                </a:gridCol>
                <a:gridCol w="77547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R6</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R7</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R8</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機器の製造・発注</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船体詳細設計</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建造</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69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3440832" y="3200121"/>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717494" y="3631404"/>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24808" y="3413125"/>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210181" y="3848193"/>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977011693"/>
              </p:ext>
            </p:extLst>
          </p:nvPr>
        </p:nvGraphicFramePr>
        <p:xfrm>
          <a:off x="5291887" y="3203258"/>
          <a:ext cx="4356067" cy="1050381"/>
        </p:xfrm>
        <a:graphic>
          <a:graphicData uri="http://schemas.openxmlformats.org/drawingml/2006/table">
            <a:tbl>
              <a:tblPr/>
              <a:tblGrid>
                <a:gridCol w="544509">
                  <a:extLst>
                    <a:ext uri="{9D8B030D-6E8A-4147-A177-3AD203B41FA5}">
                      <a16:colId xmlns:a16="http://schemas.microsoft.com/office/drawing/2014/main" val="20000"/>
                    </a:ext>
                  </a:extLst>
                </a:gridCol>
                <a:gridCol w="2018542">
                  <a:extLst>
                    <a:ext uri="{9D8B030D-6E8A-4147-A177-3AD203B41FA5}">
                      <a16:colId xmlns:a16="http://schemas.microsoft.com/office/drawing/2014/main" val="20001"/>
                    </a:ext>
                  </a:extLst>
                </a:gridCol>
                <a:gridCol w="1793016">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ja-JP" sz="1000" kern="100" dirty="0">
                          <a:solidFill>
                            <a:srgbClr val="FF0000"/>
                          </a:solidFill>
                          <a:latin typeface="Century"/>
                          <a:ea typeface="ＭＳ 明朝"/>
                          <a:cs typeface="Times New Roman"/>
                        </a:rPr>
                        <a:t>省エネ船型</a:t>
                      </a:r>
                      <a:endParaRPr lang="ja-JP" alt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高効率プロペラ</a:t>
                      </a:r>
                      <a:endParaRPr lang="ja-JP" alt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8307">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just"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離着桟時間短縮技術</a:t>
                      </a:r>
                      <a:endParaRPr lang="ja-JP" alt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307">
                <a:tc>
                  <a:txBody>
                    <a:bodyPr/>
                    <a:lstStyle/>
                    <a:p>
                      <a:pPr algn="just">
                        <a:spcAft>
                          <a:spcPts val="0"/>
                        </a:spcAft>
                      </a:pP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78307">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1378677156"/>
              </p:ext>
            </p:extLst>
          </p:nvPr>
        </p:nvGraphicFramePr>
        <p:xfrm>
          <a:off x="145515" y="1983868"/>
          <a:ext cx="4376937" cy="609600"/>
        </p:xfrm>
        <a:graphic>
          <a:graphicData uri="http://schemas.openxmlformats.org/drawingml/2006/table">
            <a:tbl>
              <a:tblPr/>
              <a:tblGrid>
                <a:gridCol w="1594861">
                  <a:extLst>
                    <a:ext uri="{9D8B030D-6E8A-4147-A177-3AD203B41FA5}">
                      <a16:colId xmlns:a16="http://schemas.microsoft.com/office/drawing/2014/main" val="20000"/>
                    </a:ext>
                  </a:extLst>
                </a:gridCol>
                <a:gridCol w="695519">
                  <a:extLst>
                    <a:ext uri="{9D8B030D-6E8A-4147-A177-3AD203B41FA5}">
                      <a16:colId xmlns:a16="http://schemas.microsoft.com/office/drawing/2014/main" val="20001"/>
                    </a:ext>
                  </a:extLst>
                </a:gridCol>
                <a:gridCol w="695519">
                  <a:extLst>
                    <a:ext uri="{9D8B030D-6E8A-4147-A177-3AD203B41FA5}">
                      <a16:colId xmlns:a16="http://schemas.microsoft.com/office/drawing/2014/main" val="20002"/>
                    </a:ext>
                  </a:extLst>
                </a:gridCol>
                <a:gridCol w="695519">
                  <a:extLst>
                    <a:ext uri="{9D8B030D-6E8A-4147-A177-3AD203B41FA5}">
                      <a16:colId xmlns:a16="http://schemas.microsoft.com/office/drawing/2014/main" val="20003"/>
                    </a:ext>
                  </a:extLst>
                </a:gridCol>
                <a:gridCol w="695519">
                  <a:extLst>
                    <a:ext uri="{9D8B030D-6E8A-4147-A177-3AD203B41FA5}">
                      <a16:colId xmlns:a16="http://schemas.microsoft.com/office/drawing/2014/main" val="20004"/>
                    </a:ext>
                  </a:extLst>
                </a:gridCol>
              </a:tblGrid>
              <a:tr h="0">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R6</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R7</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R8</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ja-JP" sz="1000" kern="100" dirty="0">
                          <a:latin typeface="Century"/>
                          <a:ea typeface="ＭＳ 明朝"/>
                          <a:cs typeface="Times New Roman"/>
                        </a:rPr>
                        <a:t>①補助事業に要する経費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ja-JP" sz="1000" kern="100">
                          <a:latin typeface="Century"/>
                          <a:ea typeface="ＭＳ 明朝"/>
                          <a:cs typeface="Times New Roman"/>
                        </a:rPr>
                        <a:t>②補助対象経費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ja-JP" sz="1000" kern="100" dirty="0">
                          <a:latin typeface="Century"/>
                          <a:ea typeface="ＭＳ 明朝"/>
                          <a:cs typeface="Times New Roman"/>
                        </a:rPr>
                        <a:t>③補助金申請額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1" name="四角形吹き出し 30"/>
          <p:cNvSpPr/>
          <p:nvPr/>
        </p:nvSpPr>
        <p:spPr>
          <a:xfrm>
            <a:off x="1244624" y="1796447"/>
            <a:ext cx="1807226" cy="148104"/>
          </a:xfrm>
          <a:prstGeom prst="wedgeRectCallout">
            <a:avLst>
              <a:gd name="adj1" fmla="val -13922"/>
              <a:gd name="adj2" fmla="val 15263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lang="en-US" altLang="ja-JP" sz="800" dirty="0">
                <a:solidFill>
                  <a:srgbClr val="FF0000"/>
                </a:solidFill>
              </a:rPr>
              <a:t>8-</a:t>
            </a:r>
            <a:r>
              <a:rPr kumimoji="1" lang="en-US" altLang="ja-JP" sz="800" dirty="0">
                <a:solidFill>
                  <a:srgbClr val="FF0000"/>
                </a:solidFill>
              </a:rPr>
              <a:t>2</a:t>
            </a:r>
            <a:r>
              <a:rPr kumimoji="1" lang="ja-JP" altLang="en-US" sz="800" dirty="0">
                <a:solidFill>
                  <a:srgbClr val="FF0000"/>
                </a:solidFill>
              </a:rPr>
              <a:t>　補助金交付申請」</a:t>
            </a:r>
          </a:p>
        </p:txBody>
      </p:sp>
      <p:sp>
        <p:nvSpPr>
          <p:cNvPr id="42" name="四角形吹き出し 41"/>
          <p:cNvSpPr/>
          <p:nvPr/>
        </p:nvSpPr>
        <p:spPr>
          <a:xfrm>
            <a:off x="2414466" y="3891961"/>
            <a:ext cx="2789951"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-1</a:t>
            </a:r>
            <a:r>
              <a:rPr kumimoji="1" lang="ja-JP" altLang="en-US" sz="1000" dirty="0">
                <a:solidFill>
                  <a:srgbClr val="FF0000"/>
                </a:solidFill>
              </a:rPr>
              <a:t>　スケジュール</a:t>
            </a:r>
            <a:r>
              <a:rPr lang="ja-JP" altLang="en-US" sz="1000" dirty="0">
                <a:solidFill>
                  <a:srgbClr val="FF0000"/>
                </a:solidFill>
              </a:rPr>
              <a:t>」を基に記載</a:t>
            </a:r>
          </a:p>
        </p:txBody>
      </p:sp>
      <p:sp>
        <p:nvSpPr>
          <p:cNvPr id="62" name="四角形吹き出し 61"/>
          <p:cNvSpPr/>
          <p:nvPr/>
        </p:nvSpPr>
        <p:spPr>
          <a:xfrm>
            <a:off x="2480414" y="4061905"/>
            <a:ext cx="2236860" cy="216024"/>
          </a:xfrm>
          <a:prstGeom prst="wedgeRectCallout">
            <a:avLst>
              <a:gd name="adj1" fmla="val -30599"/>
              <a:gd name="adj2" fmla="val 11893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5</a:t>
            </a:r>
            <a:r>
              <a:rPr kumimoji="1" lang="en-US" altLang="ja-JP" sz="1000" dirty="0">
                <a:solidFill>
                  <a:srgbClr val="FF0000"/>
                </a:solidFill>
              </a:rPr>
              <a:t>-1</a:t>
            </a:r>
            <a:r>
              <a:rPr kumimoji="1" lang="ja-JP" altLang="en-US" sz="1000" dirty="0">
                <a:solidFill>
                  <a:srgbClr val="FF0000"/>
                </a:solidFill>
              </a:rPr>
              <a:t>　概要」を基に記載</a:t>
            </a:r>
          </a:p>
        </p:txBody>
      </p:sp>
      <p:sp>
        <p:nvSpPr>
          <p:cNvPr id="63" name="四角形吹き出し 62"/>
          <p:cNvSpPr/>
          <p:nvPr/>
        </p:nvSpPr>
        <p:spPr>
          <a:xfrm>
            <a:off x="344488" y="6021287"/>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-5</a:t>
            </a:r>
            <a:r>
              <a:rPr kumimoji="1" lang="ja-JP" altLang="en-US" sz="1000" dirty="0">
                <a:solidFill>
                  <a:srgbClr val="FF0000"/>
                </a:solidFill>
              </a:rPr>
              <a:t>　エネルギー消費削減率等の検証、</a:t>
            </a:r>
            <a:r>
              <a:rPr lang="en-US" altLang="ja-JP" sz="1000" dirty="0">
                <a:solidFill>
                  <a:srgbClr val="FF0000"/>
                </a:solidFill>
              </a:rPr>
              <a:t> 6-2</a:t>
            </a:r>
            <a:r>
              <a:rPr lang="ja-JP" altLang="en-US" sz="1000" dirty="0">
                <a:solidFill>
                  <a:srgbClr val="FF0000"/>
                </a:solidFill>
              </a:rPr>
              <a:t>　エネルギー消費削減率等の検証」</a:t>
            </a:r>
            <a:r>
              <a:rPr kumimoji="1" lang="ja-JP" altLang="en-US" sz="1000" dirty="0">
                <a:solidFill>
                  <a:srgbClr val="FF0000"/>
                </a:solidFill>
              </a:rPr>
              <a:t>　を基に記載</a:t>
            </a:r>
          </a:p>
        </p:txBody>
      </p:sp>
      <p:sp>
        <p:nvSpPr>
          <p:cNvPr id="64" name="四角形吹き出し 63"/>
          <p:cNvSpPr/>
          <p:nvPr/>
        </p:nvSpPr>
        <p:spPr>
          <a:xfrm>
            <a:off x="5115475" y="2587098"/>
            <a:ext cx="2357805" cy="273423"/>
          </a:xfrm>
          <a:prstGeom prst="wedgeRectCallout">
            <a:avLst>
              <a:gd name="adj1" fmla="val 8326"/>
              <a:gd name="adj2" fmla="val -8727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lang="en-US" altLang="ja-JP" sz="800" dirty="0">
                <a:solidFill>
                  <a:srgbClr val="FF0000"/>
                </a:solidFill>
              </a:rPr>
              <a:t>3.</a:t>
            </a:r>
            <a:r>
              <a:rPr kumimoji="1" lang="ja-JP" altLang="en-US" sz="800" dirty="0">
                <a:solidFill>
                  <a:srgbClr val="FF0000"/>
                </a:solidFill>
              </a:rPr>
              <a:t>　補助事業の目的・概要及び補助対象船舶の概要・特徴」を基に記載</a:t>
            </a:r>
          </a:p>
        </p:txBody>
      </p:sp>
      <p:sp>
        <p:nvSpPr>
          <p:cNvPr id="66" name="Rectangle 2"/>
          <p:cNvSpPr>
            <a:spLocks noChangeArrowheads="1"/>
          </p:cNvSpPr>
          <p:nvPr/>
        </p:nvSpPr>
        <p:spPr bwMode="auto">
          <a:xfrm>
            <a:off x="5070632" y="4980741"/>
            <a:ext cx="4782022" cy="1040546"/>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配船計画の目的・概要について記載すること。</a:t>
            </a:r>
            <a:endParaRPr lang="en-US" altLang="ja-JP" sz="1200" dirty="0"/>
          </a:p>
          <a:p>
            <a:pPr>
              <a:spcAft>
                <a:spcPct val="25000"/>
              </a:spcAft>
            </a:pPr>
            <a:r>
              <a:rPr lang="ja-JP" altLang="en-US" sz="1200" dirty="0"/>
              <a:t>・・・・・・・・・・・・・・・・・・・・・・・・・・・・・・・・・・・・・・・・・・・・・・・・・・・・・・・・・・・・・・・・・・・・ ・・・・・・・・・・・ ・・・・・・・・・・・ ・・・・・・・・・・・ ・・・・・・・・・・・</a:t>
            </a:r>
            <a:endParaRPr lang="en-US" altLang="ja-JP" sz="1200" dirty="0"/>
          </a:p>
          <a:p>
            <a:pPr>
              <a:spcAft>
                <a:spcPct val="25000"/>
              </a:spcAft>
            </a:pPr>
            <a:r>
              <a:rPr lang="en-US" altLang="ja-JP" sz="1200" dirty="0"/>
              <a:t>※</a:t>
            </a:r>
            <a:r>
              <a:rPr lang="ja-JP" altLang="en-US" sz="1200" dirty="0"/>
              <a:t>配船計画に関するエネルギー削減率を記載すること。</a:t>
            </a:r>
            <a:endParaRPr lang="en-US" altLang="ja-JP" sz="1200" dirty="0"/>
          </a:p>
        </p:txBody>
      </p:sp>
      <p:sp>
        <p:nvSpPr>
          <p:cNvPr id="67" name="AutoShape 41"/>
          <p:cNvSpPr>
            <a:spLocks noChangeArrowheads="1"/>
          </p:cNvSpPr>
          <p:nvPr/>
        </p:nvSpPr>
        <p:spPr bwMode="auto">
          <a:xfrm>
            <a:off x="5035550" y="4878809"/>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配船計画の概要</a:t>
            </a:r>
          </a:p>
        </p:txBody>
      </p:sp>
      <p:grpSp>
        <p:nvGrpSpPr>
          <p:cNvPr id="3" name="グループ化 2"/>
          <p:cNvGrpSpPr/>
          <p:nvPr/>
        </p:nvGrpSpPr>
        <p:grpSpPr>
          <a:xfrm>
            <a:off x="5436259" y="874048"/>
            <a:ext cx="4004963" cy="1563754"/>
            <a:chOff x="5902196" y="611993"/>
            <a:chExt cx="4004963" cy="1744610"/>
          </a:xfrm>
        </p:grpSpPr>
        <p:grpSp>
          <p:nvGrpSpPr>
            <p:cNvPr id="52" name="グループ化 51"/>
            <p:cNvGrpSpPr/>
            <p:nvPr/>
          </p:nvGrpSpPr>
          <p:grpSpPr>
            <a:xfrm>
              <a:off x="5902196" y="611993"/>
              <a:ext cx="4004963" cy="1744610"/>
              <a:chOff x="5262033" y="1063462"/>
              <a:chExt cx="5690387" cy="2509554"/>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063462"/>
                <a:ext cx="2468537" cy="298687"/>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離着桟時間短縮技術</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300424"/>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6"/>
                <a:ext cx="1717369" cy="300424"/>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65" name="四角形吹き出し 64"/>
          <p:cNvSpPr/>
          <p:nvPr/>
        </p:nvSpPr>
        <p:spPr>
          <a:xfrm>
            <a:off x="7763229" y="2377659"/>
            <a:ext cx="2111079" cy="576403"/>
          </a:xfrm>
          <a:prstGeom prst="wedgeRectCallout">
            <a:avLst>
              <a:gd name="adj1" fmla="val 13544"/>
              <a:gd name="adj2" fmla="val 9313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dirty="0">
                <a:solidFill>
                  <a:srgbClr val="FF0000"/>
                </a:solidFill>
              </a:rPr>
              <a:t>5</a:t>
            </a:r>
            <a:r>
              <a:rPr kumimoji="1" lang="en-US" altLang="ja-JP" sz="800" dirty="0">
                <a:solidFill>
                  <a:srgbClr val="FF0000"/>
                </a:solidFill>
              </a:rPr>
              <a:t>-</a:t>
            </a:r>
            <a:r>
              <a:rPr lang="en-US" altLang="ja-JP" sz="800" dirty="0">
                <a:solidFill>
                  <a:srgbClr val="FF0000"/>
                </a:solidFill>
              </a:rPr>
              <a:t>3-3</a:t>
            </a:r>
            <a:r>
              <a:rPr kumimoji="1" lang="ja-JP" altLang="en-US" sz="800" dirty="0">
                <a:solidFill>
                  <a:srgbClr val="FF0000"/>
                </a:solidFill>
              </a:rPr>
              <a:t>　革新的省エネ技術の寄与によるエネルギー消費削減率（％）」及び「</a:t>
            </a:r>
            <a:r>
              <a:rPr lang="ja-JP" altLang="en-US" sz="800" dirty="0">
                <a:solidFill>
                  <a:srgbClr val="FF0000"/>
                </a:solidFill>
              </a:rPr>
              <a:t>実施計画書　</a:t>
            </a:r>
            <a:r>
              <a:rPr lang="en-US" altLang="ja-JP" sz="800" dirty="0">
                <a:solidFill>
                  <a:srgbClr val="FF0000"/>
                </a:solidFill>
              </a:rPr>
              <a:t>5-4-3</a:t>
            </a:r>
            <a:r>
              <a:rPr lang="ja-JP" altLang="en-US" sz="800" dirty="0">
                <a:solidFill>
                  <a:srgbClr val="FF0000"/>
                </a:solidFill>
              </a:rPr>
              <a:t>　革新技術の寄与による</a:t>
            </a:r>
            <a:r>
              <a:rPr lang="en-US" altLang="ja-JP" sz="800" dirty="0">
                <a:solidFill>
                  <a:srgbClr val="FF0000"/>
                </a:solidFill>
              </a:rPr>
              <a:t>CO2</a:t>
            </a:r>
            <a:r>
              <a:rPr lang="ja-JP" altLang="en-US" sz="800" dirty="0">
                <a:solidFill>
                  <a:srgbClr val="FF0000"/>
                </a:solidFill>
              </a:rPr>
              <a:t>消費削減率（％）」</a:t>
            </a:r>
            <a:r>
              <a:rPr kumimoji="1" lang="ja-JP" altLang="en-US" sz="800" dirty="0">
                <a:solidFill>
                  <a:srgbClr val="FF0000"/>
                </a:solidFill>
              </a:rPr>
              <a:t>を基に記載</a:t>
            </a:r>
          </a:p>
        </p:txBody>
      </p:sp>
      <p:sp>
        <p:nvSpPr>
          <p:cNvPr id="74" name="AutoShape 35"/>
          <p:cNvSpPr>
            <a:spLocks noChangeArrowheads="1"/>
          </p:cNvSpPr>
          <p:nvPr/>
        </p:nvSpPr>
        <p:spPr bwMode="auto">
          <a:xfrm>
            <a:off x="7770120" y="1471287"/>
            <a:ext cx="2066088" cy="186118"/>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p:txBody>
      </p:sp>
      <p:graphicFrame>
        <p:nvGraphicFramePr>
          <p:cNvPr id="71" name="表 70"/>
          <p:cNvGraphicFramePr>
            <a:graphicFrameLocks noGrp="1"/>
          </p:cNvGraphicFramePr>
          <p:nvPr>
            <p:extLst>
              <p:ext uri="{D42A27DB-BD31-4B8C-83A1-F6EECF244321}">
                <p14:modId xmlns:p14="http://schemas.microsoft.com/office/powerpoint/2010/main" val="2648617904"/>
              </p:ext>
            </p:extLst>
          </p:nvPr>
        </p:nvGraphicFramePr>
        <p:xfrm>
          <a:off x="5291886" y="4298603"/>
          <a:ext cx="4356067" cy="515460"/>
        </p:xfrm>
        <a:graphic>
          <a:graphicData uri="http://schemas.openxmlformats.org/drawingml/2006/table">
            <a:tbl>
              <a:tblPr/>
              <a:tblGrid>
                <a:gridCol w="544509">
                  <a:extLst>
                    <a:ext uri="{9D8B030D-6E8A-4147-A177-3AD203B41FA5}">
                      <a16:colId xmlns:a16="http://schemas.microsoft.com/office/drawing/2014/main" val="20000"/>
                    </a:ext>
                  </a:extLst>
                </a:gridCol>
                <a:gridCol w="2018543">
                  <a:extLst>
                    <a:ext uri="{9D8B030D-6E8A-4147-A177-3AD203B41FA5}">
                      <a16:colId xmlns:a16="http://schemas.microsoft.com/office/drawing/2014/main" val="20001"/>
                    </a:ext>
                  </a:extLst>
                </a:gridCol>
                <a:gridCol w="1793015">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1" lang="ja-JP" altLang="en-US" sz="1000" b="1" dirty="0">
                          <a:latin typeface="ＭＳ 明朝" panose="02020609040205080304" pitchFamily="17" charset="-128"/>
                          <a:ea typeface="ＭＳ 明朝" panose="02020609040205080304" pitchFamily="17" charset="-128"/>
                        </a:rPr>
                        <a:t>非化石エネルギー使用可能率</a:t>
                      </a:r>
                      <a:endParaRPr lang="ja-JP" sz="1000" kern="100" dirty="0">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kern="100" dirty="0">
                          <a:solidFill>
                            <a:srgbClr val="FF0000"/>
                          </a:solidFill>
                          <a:latin typeface="Century"/>
                          <a:ea typeface="ＭＳ 明朝"/>
                          <a:cs typeface="Times New Roman"/>
                        </a:rPr>
                        <a:t>○</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ja-JP" altLang="en-US" sz="1000" kern="100" dirty="0">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ja-JP" altLang="en-US" sz="1000" kern="100" dirty="0">
                          <a:solidFill>
                            <a:srgbClr val="FF0000"/>
                          </a:solidFill>
                          <a:latin typeface="Century"/>
                          <a:ea typeface="ＭＳ 明朝"/>
                          <a:cs typeface="Times New Roman"/>
                        </a:rPr>
                        <a:t>Ｄ</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72562599"/>
                  </a:ext>
                </a:extLst>
              </a:tr>
            </a:tbl>
          </a:graphicData>
        </a:graphic>
      </p:graphicFrame>
      <p:sp>
        <p:nvSpPr>
          <p:cNvPr id="72" name="四角形吹き出し 71"/>
          <p:cNvSpPr/>
          <p:nvPr/>
        </p:nvSpPr>
        <p:spPr>
          <a:xfrm>
            <a:off x="5529064" y="4112586"/>
            <a:ext cx="4176948" cy="268114"/>
          </a:xfrm>
          <a:prstGeom prst="wedgeRectCallout">
            <a:avLst>
              <a:gd name="adj1" fmla="val 24854"/>
              <a:gd name="adj2" fmla="val 14195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非化石エネルギーを使用する機器を導入する場合は、 「実施計画書　</a:t>
            </a:r>
            <a:r>
              <a:rPr lang="en-US" altLang="ja-JP" sz="800" dirty="0">
                <a:solidFill>
                  <a:srgbClr val="FF0000"/>
                </a:solidFill>
              </a:rPr>
              <a:t>5</a:t>
            </a:r>
            <a:r>
              <a:rPr kumimoji="1" lang="en-US" altLang="ja-JP" sz="800" dirty="0">
                <a:solidFill>
                  <a:srgbClr val="FF0000"/>
                </a:solidFill>
              </a:rPr>
              <a:t>-</a:t>
            </a:r>
            <a:r>
              <a:rPr lang="en-US" altLang="ja-JP" sz="800" dirty="0">
                <a:solidFill>
                  <a:srgbClr val="FF0000"/>
                </a:solidFill>
              </a:rPr>
              <a:t>3-4</a:t>
            </a:r>
            <a:r>
              <a:rPr kumimoji="1" lang="ja-JP" altLang="en-US" sz="800" dirty="0">
                <a:solidFill>
                  <a:srgbClr val="FF0000"/>
                </a:solidFill>
              </a:rPr>
              <a:t>　非化石エネルギー使用可能率（％）」を記載すること</a:t>
            </a:r>
          </a:p>
        </p:txBody>
      </p:sp>
      <p:sp>
        <p:nvSpPr>
          <p:cNvPr id="77" name="AutoShape 56"/>
          <p:cNvSpPr>
            <a:spLocks noChangeArrowheads="1"/>
          </p:cNvSpPr>
          <p:nvPr/>
        </p:nvSpPr>
        <p:spPr bwMode="auto">
          <a:xfrm>
            <a:off x="56455" y="3990999"/>
            <a:ext cx="1908000"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削減根拠（削減率について）</a:t>
            </a:r>
          </a:p>
        </p:txBody>
      </p:sp>
      <p:sp>
        <p:nvSpPr>
          <p:cNvPr id="61" name="Rectangle 42"/>
          <p:cNvSpPr>
            <a:spLocks noChangeArrowheads="1"/>
          </p:cNvSpPr>
          <p:nvPr/>
        </p:nvSpPr>
        <p:spPr bwMode="auto">
          <a:xfrm>
            <a:off x="95250" y="5606853"/>
            <a:ext cx="4785742" cy="1136408"/>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検証期間・検証方法を記載すること。</a:t>
            </a:r>
            <a:endParaRPr lang="en-US" altLang="ja-JP" sz="1200" dirty="0"/>
          </a:p>
          <a:p>
            <a:pPr marL="133350" indent="-133350"/>
            <a:r>
              <a:rPr lang="ja-JP" altLang="en-US" sz="1200" dirty="0"/>
              <a:t>・・・・・・・・・・・・・・・・・・・・・・・・・・・・・・・・・・・・・・・・・・・・</a:t>
            </a:r>
            <a:endParaRPr lang="en-US" altLang="ja-JP" sz="1200" dirty="0"/>
          </a:p>
          <a:p>
            <a:pPr marL="133350" indent="-133350"/>
            <a:endParaRPr lang="en-US" altLang="ja-JP" sz="1200" dirty="0"/>
          </a:p>
        </p:txBody>
      </p:sp>
      <p:sp>
        <p:nvSpPr>
          <p:cNvPr id="78" name="AutoShape 56"/>
          <p:cNvSpPr>
            <a:spLocks noChangeArrowheads="1"/>
          </p:cNvSpPr>
          <p:nvPr/>
        </p:nvSpPr>
        <p:spPr bwMode="auto">
          <a:xfrm>
            <a:off x="56455" y="5451171"/>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検証方法</a:t>
            </a:r>
          </a:p>
        </p:txBody>
      </p:sp>
      <p:sp>
        <p:nvSpPr>
          <p:cNvPr id="68" name="四角形吹き出し 67"/>
          <p:cNvSpPr/>
          <p:nvPr/>
        </p:nvSpPr>
        <p:spPr>
          <a:xfrm>
            <a:off x="8358479" y="5311395"/>
            <a:ext cx="1716514" cy="522398"/>
          </a:xfrm>
          <a:prstGeom prst="wedgeRectCallout">
            <a:avLst>
              <a:gd name="adj1" fmla="val -41775"/>
              <a:gd name="adj2" fmla="val 983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dirty="0">
                <a:solidFill>
                  <a:srgbClr val="FF0000"/>
                </a:solidFill>
              </a:rPr>
              <a:t>6-2-2</a:t>
            </a:r>
            <a:r>
              <a:rPr kumimoji="1" lang="ja-JP" altLang="en-US" sz="800" dirty="0">
                <a:solidFill>
                  <a:srgbClr val="FF0000"/>
                </a:solidFill>
              </a:rPr>
              <a:t>　</a:t>
            </a:r>
            <a:r>
              <a:rPr lang="ja-JP" altLang="en-US" sz="800" dirty="0">
                <a:solidFill>
                  <a:srgbClr val="FF0000"/>
                </a:solidFill>
              </a:rPr>
              <a:t>配船計画の寄与によるエネルギー消費削減率及び</a:t>
            </a:r>
            <a:r>
              <a:rPr lang="en-US" altLang="ja-JP" sz="800" dirty="0">
                <a:solidFill>
                  <a:srgbClr val="FF0000"/>
                </a:solidFill>
              </a:rPr>
              <a:t>CO2</a:t>
            </a:r>
            <a:r>
              <a:rPr lang="ja-JP" altLang="en-US" sz="800" dirty="0">
                <a:solidFill>
                  <a:srgbClr val="FF0000"/>
                </a:solidFill>
              </a:rPr>
              <a:t>排出削減率</a:t>
            </a:r>
            <a:r>
              <a:rPr kumimoji="1" lang="ja-JP" altLang="en-US" sz="800" dirty="0">
                <a:solidFill>
                  <a:srgbClr val="FF0000"/>
                </a:solidFill>
              </a:rPr>
              <a:t>（％）」を基に記載</a:t>
            </a:r>
          </a:p>
        </p:txBody>
      </p:sp>
      <p:sp>
        <p:nvSpPr>
          <p:cNvPr id="75" name="四角形吹き出し 74"/>
          <p:cNvSpPr/>
          <p:nvPr/>
        </p:nvSpPr>
        <p:spPr>
          <a:xfrm>
            <a:off x="3567601" y="5403460"/>
            <a:ext cx="3545640" cy="313217"/>
          </a:xfrm>
          <a:prstGeom prst="wedgeRectCallout">
            <a:avLst>
              <a:gd name="adj1" fmla="val -6957"/>
              <a:gd name="adj2" fmla="val -1531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革新的な配船計画システム等を活用する場合のみ記載してください。配船計画システムに係る補助金を申請しない場合は、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69" name="四角形吹き出し 68"/>
          <p:cNvSpPr/>
          <p:nvPr/>
        </p:nvSpPr>
        <p:spPr>
          <a:xfrm>
            <a:off x="6267636" y="4792454"/>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6</a:t>
            </a:r>
            <a:r>
              <a:rPr lang="en-US" altLang="ja-JP" sz="800" dirty="0">
                <a:solidFill>
                  <a:srgbClr val="FF0000"/>
                </a:solidFill>
              </a:rPr>
              <a:t>-1</a:t>
            </a:r>
            <a:r>
              <a:rPr lang="ja-JP" altLang="en-US" sz="800" dirty="0">
                <a:solidFill>
                  <a:srgbClr val="FF0000"/>
                </a:solidFill>
              </a:rPr>
              <a:t>　</a:t>
            </a:r>
            <a:r>
              <a:rPr kumimoji="1" lang="ja-JP" altLang="en-US" sz="800" dirty="0">
                <a:solidFill>
                  <a:srgbClr val="FF0000"/>
                </a:solidFill>
              </a:rPr>
              <a:t>目的・概要」を基に記載</a:t>
            </a:r>
          </a:p>
        </p:txBody>
      </p:sp>
      <p:sp>
        <p:nvSpPr>
          <p:cNvPr id="79" name="Rectangle 2"/>
          <p:cNvSpPr>
            <a:spLocks noChangeArrowheads="1"/>
          </p:cNvSpPr>
          <p:nvPr/>
        </p:nvSpPr>
        <p:spPr bwMode="auto">
          <a:xfrm>
            <a:off x="5070632" y="6151083"/>
            <a:ext cx="4782022" cy="587469"/>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連携型省エネ船の概要について記載すること。</a:t>
            </a:r>
            <a:endParaRPr lang="en-US" altLang="ja-JP" sz="1200" dirty="0"/>
          </a:p>
          <a:p>
            <a:pPr>
              <a:spcAft>
                <a:spcPct val="25000"/>
              </a:spcAft>
            </a:pPr>
            <a:r>
              <a:rPr lang="ja-JP" altLang="en-US" sz="1200" dirty="0"/>
              <a:t>・・・・・・・・・・・・・・・・・・・・・・・・・・・・・・・・・・・・・・・・・・・・</a:t>
            </a:r>
            <a:endParaRPr lang="en-US" altLang="ja-JP" sz="1200" dirty="0"/>
          </a:p>
        </p:txBody>
      </p:sp>
      <p:sp>
        <p:nvSpPr>
          <p:cNvPr id="80" name="AutoShape 41"/>
          <p:cNvSpPr>
            <a:spLocks noChangeArrowheads="1"/>
          </p:cNvSpPr>
          <p:nvPr/>
        </p:nvSpPr>
        <p:spPr bwMode="auto">
          <a:xfrm>
            <a:off x="5035550" y="6021288"/>
            <a:ext cx="1573634" cy="205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連携型省エネ船の概要</a:t>
            </a:r>
          </a:p>
        </p:txBody>
      </p:sp>
      <p:sp>
        <p:nvSpPr>
          <p:cNvPr id="73" name="四角形吹き出し 72"/>
          <p:cNvSpPr/>
          <p:nvPr/>
        </p:nvSpPr>
        <p:spPr>
          <a:xfrm>
            <a:off x="3637906" y="6482901"/>
            <a:ext cx="3545640" cy="313217"/>
          </a:xfrm>
          <a:prstGeom prst="wedgeRectCallout">
            <a:avLst>
              <a:gd name="adj1" fmla="val -6527"/>
              <a:gd name="adj2" fmla="val -1507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補助事業に係る船舶が連携型省エネ船である場合のみ記載してください。当該船舶が連携型省エネ船では無い場合は、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76" name="四角形吹き出し 75"/>
          <p:cNvSpPr/>
          <p:nvPr/>
        </p:nvSpPr>
        <p:spPr>
          <a:xfrm>
            <a:off x="252914" y="4828989"/>
            <a:ext cx="3963822" cy="494662"/>
          </a:xfrm>
          <a:prstGeom prst="wedgeRectCallout">
            <a:avLst>
              <a:gd name="adj1" fmla="val -22136"/>
              <a:gd name="adj2" fmla="val -75238"/>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やむを得ない理由により比較対象船の大きさ、船種、航路その他主要目が補助事業に係る船舶のものと大きく異なる場合は、補助対象船との主要目の差を考慮して、エネルギー消費原単位（</a:t>
            </a:r>
            <a:r>
              <a:rPr lang="en-US" altLang="ja-JP" sz="800" dirty="0">
                <a:solidFill>
                  <a:srgbClr val="FF0000"/>
                </a:solidFill>
              </a:rPr>
              <a:t>CO2</a:t>
            </a:r>
            <a:r>
              <a:rPr lang="ja-JP" altLang="en-US" sz="800" dirty="0">
                <a:solidFill>
                  <a:srgbClr val="FF0000"/>
                </a:solidFill>
              </a:rPr>
              <a:t>排出原単位）を補正し、その考え方、計算過程等を記載すること。</a:t>
            </a:r>
          </a:p>
        </p:txBody>
      </p:sp>
      <p:sp>
        <p:nvSpPr>
          <p:cNvPr id="2" name="四角形吹き出し 68">
            <a:extLst>
              <a:ext uri="{FF2B5EF4-FFF2-40B4-BE49-F238E27FC236}">
                <a16:creationId xmlns:a16="http://schemas.microsoft.com/office/drawing/2014/main" id="{0F129463-A15B-94B9-4AFE-E6F957F6934B}"/>
              </a:ext>
            </a:extLst>
          </p:cNvPr>
          <p:cNvSpPr/>
          <p:nvPr/>
        </p:nvSpPr>
        <p:spPr>
          <a:xfrm>
            <a:off x="6529921" y="5945766"/>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7-1</a:t>
            </a:r>
            <a:r>
              <a:rPr lang="ja-JP" altLang="en-US" sz="800" dirty="0">
                <a:solidFill>
                  <a:srgbClr val="FF0000"/>
                </a:solidFill>
              </a:rPr>
              <a:t>　</a:t>
            </a:r>
            <a:r>
              <a:rPr kumimoji="1" lang="ja-JP" altLang="en-US" sz="800" dirty="0">
                <a:solidFill>
                  <a:srgbClr val="FF0000"/>
                </a:solidFill>
              </a:rPr>
              <a:t>概要」を基に記載</a:t>
            </a:r>
          </a:p>
        </p:txBody>
      </p:sp>
      <p:graphicFrame>
        <p:nvGraphicFramePr>
          <p:cNvPr id="5" name="表 4">
            <a:extLst>
              <a:ext uri="{FF2B5EF4-FFF2-40B4-BE49-F238E27FC236}">
                <a16:creationId xmlns:a16="http://schemas.microsoft.com/office/drawing/2014/main" id="{DF59EC68-9A3B-26C3-5114-FC565F8AF57B}"/>
              </a:ext>
            </a:extLst>
          </p:cNvPr>
          <p:cNvGraphicFramePr>
            <a:graphicFrameLocks noGrp="1"/>
          </p:cNvGraphicFramePr>
          <p:nvPr>
            <p:extLst>
              <p:ext uri="{D42A27DB-BD31-4B8C-83A1-F6EECF244321}">
                <p14:modId xmlns:p14="http://schemas.microsoft.com/office/powerpoint/2010/main" val="49219046"/>
              </p:ext>
            </p:extLst>
          </p:nvPr>
        </p:nvGraphicFramePr>
        <p:xfrm>
          <a:off x="3090564" y="514134"/>
          <a:ext cx="1612509" cy="359941"/>
        </p:xfrm>
        <a:graphic>
          <a:graphicData uri="http://schemas.openxmlformats.org/drawingml/2006/table">
            <a:tbl>
              <a:tblPr/>
              <a:tblGrid>
                <a:gridCol w="1287115">
                  <a:extLst>
                    <a:ext uri="{9D8B030D-6E8A-4147-A177-3AD203B41FA5}">
                      <a16:colId xmlns:a16="http://schemas.microsoft.com/office/drawing/2014/main" val="20001"/>
                    </a:ext>
                  </a:extLst>
                </a:gridCol>
                <a:gridCol w="325394">
                  <a:extLst>
                    <a:ext uri="{9D8B030D-6E8A-4147-A177-3AD203B41FA5}">
                      <a16:colId xmlns:a16="http://schemas.microsoft.com/office/drawing/2014/main" val="20002"/>
                    </a:ext>
                  </a:extLst>
                </a:gridCol>
              </a:tblGrid>
              <a:tr h="180782">
                <a:tc>
                  <a:txBody>
                    <a:bodyPr/>
                    <a:lstStyle/>
                    <a:p>
                      <a:pPr algn="l">
                        <a:spcAft>
                          <a:spcPts val="0"/>
                        </a:spcAft>
                        <a:tabLst>
                          <a:tab pos="845820" algn="ctr"/>
                          <a:tab pos="1691640" algn="r"/>
                        </a:tabLst>
                      </a:pPr>
                      <a:r>
                        <a:rPr lang="ja-JP" altLang="en-US" sz="1000" kern="100" dirty="0">
                          <a:ln>
                            <a:noFill/>
                          </a:ln>
                          <a:latin typeface="Century"/>
                          <a:ea typeface="ＭＳ 明朝"/>
                          <a:cs typeface="Times New Roman"/>
                        </a:rPr>
                        <a:t>非化石エネルギー船</a:t>
                      </a:r>
                      <a:endParaRPr lang="ja-JP" sz="1000" kern="100" dirty="0">
                        <a:ln>
                          <a:noFill/>
                        </a:ln>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b="1" kern="100" dirty="0">
                          <a:ln>
                            <a:noFill/>
                          </a:ln>
                          <a:solidFill>
                            <a:srgbClr val="FF0000"/>
                          </a:solidFill>
                          <a:latin typeface="ＭＳ 明朝" panose="02020609040205080304" pitchFamily="17" charset="-128"/>
                          <a:ea typeface="ＭＳ 明朝" panose="02020609040205080304" pitchFamily="17" charset="-128"/>
                          <a:cs typeface="Times New Roman"/>
                        </a:rPr>
                        <a:t>○</a:t>
                      </a:r>
                      <a:endParaRPr lang="ja-JP" sz="1000" b="1" kern="100" dirty="0">
                        <a:ln>
                          <a:noFill/>
                        </a:ln>
                        <a:solidFill>
                          <a:srgbClr val="FF0000"/>
                        </a:solidFill>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915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000" kern="100" dirty="0">
                          <a:ln>
                            <a:noFill/>
                          </a:ln>
                          <a:latin typeface="ＭＳ 明朝" panose="02020609040205080304" pitchFamily="17" charset="-128"/>
                          <a:ea typeface="ＭＳ 明朝" panose="02020609040205080304" pitchFamily="17" charset="-128"/>
                          <a:cs typeface="Times New Roman"/>
                        </a:rPr>
                        <a:t>連携型省エネ船</a:t>
                      </a:r>
                      <a:endParaRPr lang="ja-JP" altLang="ja-JP" sz="1000" kern="100" dirty="0">
                        <a:ln>
                          <a:noFill/>
                        </a:ln>
                        <a:latin typeface="ＭＳ 明朝" panose="02020609040205080304" pitchFamily="17" charset="-128"/>
                        <a:ea typeface="ＭＳ 明朝" panose="02020609040205080304" pitchFamily="17" charset="-128"/>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endParaRPr lang="ja-JP" sz="1000" b="1" kern="100" dirty="0">
                        <a:ln>
                          <a:noFill/>
                        </a:ln>
                        <a:solidFill>
                          <a:srgbClr val="FF0000"/>
                        </a:solidFill>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四角形吹き出し 63">
            <a:extLst>
              <a:ext uri="{FF2B5EF4-FFF2-40B4-BE49-F238E27FC236}">
                <a16:creationId xmlns:a16="http://schemas.microsoft.com/office/drawing/2014/main" id="{49DCE20B-0ED6-3B32-663F-48466C12035C}"/>
              </a:ext>
            </a:extLst>
          </p:cNvPr>
          <p:cNvSpPr/>
          <p:nvPr/>
        </p:nvSpPr>
        <p:spPr>
          <a:xfrm>
            <a:off x="3286250" y="-25243"/>
            <a:ext cx="1784382" cy="396581"/>
          </a:xfrm>
          <a:prstGeom prst="wedgeRectCallout">
            <a:avLst>
              <a:gd name="adj1" fmla="val 23641"/>
              <a:gd name="adj2" fmla="val 705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非化石エネルギーを使用可能な船舶または連携型省エネ船として申請する場合は該当箇所に○をつけること。</a:t>
            </a:r>
          </a:p>
        </p:txBody>
      </p:sp>
      <p:sp>
        <p:nvSpPr>
          <p:cNvPr id="4" name="四角形吹き出し 67">
            <a:extLst>
              <a:ext uri="{FF2B5EF4-FFF2-40B4-BE49-F238E27FC236}">
                <a16:creationId xmlns:a16="http://schemas.microsoft.com/office/drawing/2014/main" id="{C1C413DA-C955-210D-2C6F-A89AB04A2F41}"/>
              </a:ext>
            </a:extLst>
          </p:cNvPr>
          <p:cNvSpPr/>
          <p:nvPr/>
        </p:nvSpPr>
        <p:spPr>
          <a:xfrm>
            <a:off x="8353922" y="6163221"/>
            <a:ext cx="1525964" cy="402743"/>
          </a:xfrm>
          <a:prstGeom prst="wedgeRectCallout">
            <a:avLst>
              <a:gd name="adj1" fmla="val -59399"/>
              <a:gd name="adj2" fmla="val -1840"/>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全ての省エネ技術及び非化石機器による</a:t>
            </a:r>
            <a:r>
              <a:rPr kumimoji="1" lang="en-US" altLang="ja-JP" sz="800" dirty="0">
                <a:solidFill>
                  <a:srgbClr val="FF0000"/>
                </a:solidFill>
              </a:rPr>
              <a:t>CO2</a:t>
            </a:r>
            <a:r>
              <a:rPr kumimoji="1" lang="ja-JP" altLang="en-US" sz="800" dirty="0">
                <a:solidFill>
                  <a:srgbClr val="FF0000"/>
                </a:solidFill>
              </a:rPr>
              <a:t>排出削減率（％）を記載すること</a:t>
            </a:r>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A4 210 x 297 mm</PresentationFormat>
  <Paragraphs>122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2023-06-15T07:07:46Z</dcterms:created>
  <dcterms:modified xsi:type="dcterms:W3CDTF">2024-07-22T01:07:26Z</dcterms:modified>
</cp:coreProperties>
</file>