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4107" r:id="rId4"/>
  </p:sldMasterIdLst>
  <p:notesMasterIdLst>
    <p:notesMasterId r:id="rId6"/>
  </p:notesMasterIdLst>
  <p:handoutMasterIdLst>
    <p:handoutMasterId r:id="rId7"/>
  </p:handoutMasterIdLst>
  <p:sldIdLst>
    <p:sldId id="431" r:id="rId5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496"/>
    <a:srgbClr val="000000"/>
    <a:srgbClr val="99D6EC"/>
    <a:srgbClr val="FF5A00"/>
    <a:srgbClr val="0098D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9CA56-DB79-487C-ABD7-DC4D44A11FE9}" v="31" dt="2023-11-13T09:47:42.872"/>
    <p1510:client id="{9BEA2E8E-FB55-4B27-B0CF-FA08274FCFEB}" v="35" dt="2023-11-13T03:46:01.0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46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936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2023/11/13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2023/11/13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4B71280-866D-895C-78BD-3E8C08EFF0F5}"/>
              </a:ext>
            </a:extLst>
          </p:cNvPr>
          <p:cNvSpPr/>
          <p:nvPr/>
        </p:nvSpPr>
        <p:spPr bwMode="auto">
          <a:xfrm>
            <a:off x="128464" y="987059"/>
            <a:ext cx="4752528" cy="574600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24">
            <a:extLst>
              <a:ext uri="{FF2B5EF4-FFF2-40B4-BE49-F238E27FC236}">
                <a16:creationId xmlns:a16="http://schemas.microsoft.com/office/drawing/2014/main" id="{923D8806-444A-B436-9B4E-E3E9CE15A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64" y="987059"/>
            <a:ext cx="4752528" cy="295417"/>
          </a:xfrm>
          <a:prstGeom prst="rect">
            <a:avLst/>
          </a:prstGeom>
          <a:solidFill>
            <a:srgbClr val="3054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事業の内容</a:t>
            </a:r>
            <a:endParaRPr lang="en-US" altLang="ja-JP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6E58AA6-C4FB-2F28-A003-85D4DE8593B4}"/>
              </a:ext>
            </a:extLst>
          </p:cNvPr>
          <p:cNvSpPr>
            <a:spLocks noChangeAspect="1"/>
          </p:cNvSpPr>
          <p:nvPr/>
        </p:nvSpPr>
        <p:spPr bwMode="auto">
          <a:xfrm>
            <a:off x="5025008" y="987058"/>
            <a:ext cx="4701604" cy="3369741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24">
            <a:extLst>
              <a:ext uri="{FF2B5EF4-FFF2-40B4-BE49-F238E27FC236}">
                <a16:creationId xmlns:a16="http://schemas.microsoft.com/office/drawing/2014/main" id="{F777D40D-686B-E079-5599-D8D0C7B86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600" y="980728"/>
            <a:ext cx="4701605" cy="295417"/>
          </a:xfrm>
          <a:prstGeom prst="rect">
            <a:avLst/>
          </a:prstGeom>
          <a:solidFill>
            <a:srgbClr val="305496"/>
          </a:solidFill>
          <a:ln>
            <a:noFill/>
          </a:ln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事業スキーム（対象者、対象行為、補助率等）</a:t>
            </a:r>
            <a:endParaRPr lang="en-US" altLang="ja-JP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1" name="テキスト ボックス 8">
            <a:extLst>
              <a:ext uri="{FF2B5EF4-FFF2-40B4-BE49-F238E27FC236}">
                <a16:creationId xmlns:a16="http://schemas.microsoft.com/office/drawing/2014/main" id="{0E9BABB4-B1BD-6203-57B9-E1D99CB4F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324" y="1298144"/>
            <a:ext cx="4533660" cy="2130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事業目的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 eaLnBrk="1" hangingPunct="1">
              <a:spcBef>
                <a:spcPct val="0"/>
              </a:spcBef>
              <a:buClr>
                <a:srgbClr val="00286E"/>
              </a:buClr>
              <a:buSzPct val="120000"/>
              <a:buNone/>
            </a:pP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ALPS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処理水の海洋放出以降の一部の国・地域の輸入規制強化等を踏まえ、科学的根拠に基づかない措置の即時撤廃を求めていくとともに、全国の水産業支援に万全を期すべく、特定国・地域依存を分散し、持続的・安定的に水産業のなりわいや事業が継続できるよう、水産業の新たな需要構造を構築することを目的とする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 eaLnBrk="1" hangingPunct="1">
              <a:spcBef>
                <a:spcPct val="0"/>
              </a:spcBef>
              <a:buClr>
                <a:srgbClr val="00286E"/>
              </a:buClr>
              <a:buSzPct val="120000"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具体的には、ホタテ等の輸出減が顕著な品目の国内外の販路拡大や一時買取・保管、地域の拠点となる加工施設の整備を支援する。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 eaLnBrk="1" hangingPunct="1">
              <a:spcBef>
                <a:spcPct val="0"/>
              </a:spcBef>
              <a:buClr>
                <a:srgbClr val="0098D0"/>
              </a:buClr>
              <a:buSzPct val="120000"/>
              <a:buNone/>
            </a:pP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spcBef>
                <a:spcPct val="0"/>
              </a:spcBef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BFBBCC7-46BF-B7F9-6933-F8B12C2AA0F5}"/>
              </a:ext>
            </a:extLst>
          </p:cNvPr>
          <p:cNvSpPr>
            <a:spLocks noChangeAspect="1"/>
          </p:cNvSpPr>
          <p:nvPr/>
        </p:nvSpPr>
        <p:spPr bwMode="auto">
          <a:xfrm>
            <a:off x="5025009" y="4500816"/>
            <a:ext cx="4701604" cy="223224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24">
            <a:extLst>
              <a:ext uri="{FF2B5EF4-FFF2-40B4-BE49-F238E27FC236}">
                <a16:creationId xmlns:a16="http://schemas.microsoft.com/office/drawing/2014/main" id="{3BFD4F65-B5E8-9C22-907A-90F620737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5008" y="4500816"/>
            <a:ext cx="4701604" cy="295417"/>
          </a:xfrm>
          <a:prstGeom prst="rect">
            <a:avLst/>
          </a:prstGeom>
          <a:solidFill>
            <a:srgbClr val="305496"/>
          </a:solidFill>
          <a:ln>
            <a:noFill/>
          </a:ln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成果目標</a:t>
            </a:r>
            <a:endParaRPr lang="en-US" altLang="ja-JP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E2D4FBA-0075-0BF5-783B-FEB21FCEC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931" y="4879355"/>
            <a:ext cx="4560664" cy="18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水産業の新たな需要構造を構築することを通じて、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ALPS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処理水関連の禁輸措置による影響を乗り越え、持続的・安定的になりわいや事業が継続できることを目指す。</a:t>
            </a:r>
          </a:p>
        </p:txBody>
      </p:sp>
      <p:sp>
        <p:nvSpPr>
          <p:cNvPr id="45" name="テキスト ボックス 8">
            <a:extLst>
              <a:ext uri="{FF2B5EF4-FFF2-40B4-BE49-F238E27FC236}">
                <a16:creationId xmlns:a16="http://schemas.microsoft.com/office/drawing/2014/main" id="{E0D541FB-7C8A-E63D-B27A-506E15105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20" y="3554909"/>
            <a:ext cx="4551431" cy="2826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spcBef>
                <a:spcPts val="0"/>
              </a:spcBef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事業概要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spcBef>
                <a:spcPts val="0"/>
              </a:spcBef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4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輸出先の転換対策</a:t>
            </a:r>
            <a:endParaRPr lang="en-US" altLang="ja-JP" sz="14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spcBef>
                <a:spcPts val="300"/>
              </a:spcBef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（１）新規需要開拓事業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5725" indent="0" algn="just" eaLnBrk="1" hangingPunct="1">
              <a:spcBef>
                <a:spcPts val="0"/>
              </a:spcBef>
              <a:buClr>
                <a:srgbClr val="00286E"/>
              </a:buClr>
              <a:buSzPct val="120000"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漁業者団体、加工業者等に対して輸出減が顕著な品目（ほたて等）の一時買取･保管や海外を含む新規需要開拓を支援。</a:t>
            </a:r>
          </a:p>
          <a:p>
            <a:pPr algn="just" eaLnBrk="1" hangingPunct="1">
              <a:spcBef>
                <a:spcPts val="300"/>
              </a:spcBef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（２）国内販路拡大等支援事業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5725" indent="0" algn="just" eaLnBrk="1" hangingPunct="1">
              <a:spcBef>
                <a:spcPts val="0"/>
              </a:spcBef>
              <a:buClr>
                <a:srgbClr val="00286E"/>
              </a:buClr>
              <a:buSzPct val="120000"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自治体・企業等が学校給食・子供食堂や社員食堂等へ水産物を提供する際の食材調達費･加工費･運送費等を支援。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5725" indent="0" algn="just" eaLnBrk="1" hangingPunct="1">
              <a:spcBef>
                <a:spcPts val="0"/>
              </a:spcBef>
              <a:buClr>
                <a:srgbClr val="00286E"/>
              </a:buClr>
              <a:buSzPct val="120000"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販売促進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PR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や直売会の開催、新商品開発、インターネット販売を開始する際の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EC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サイト登録料･水産物の送付料を支援。</a:t>
            </a:r>
            <a:endParaRPr lang="en-US" altLang="ja-JP" sz="14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spcBef>
                <a:spcPts val="600"/>
              </a:spcBef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4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国内加工体制の強化対策</a:t>
            </a:r>
            <a:endParaRPr lang="en-US" altLang="ja-JP" sz="14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spcBef>
                <a:spcPts val="300"/>
              </a:spcBef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（３）地域の加工拠点整備事業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5725" indent="0" algn="just" eaLnBrk="1" hangingPunct="1">
              <a:spcBef>
                <a:spcPts val="0"/>
              </a:spcBef>
              <a:buClr>
                <a:srgbClr val="00286E"/>
              </a:buClr>
              <a:buSzPct val="120000"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広く地域のホタテ加工に貢献し、欧米等海外への輸出の拠点となる「地域の加工拠点」の整備費用を支援。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spcBef>
                <a:spcPts val="0"/>
              </a:spcBef>
              <a:buClr>
                <a:srgbClr val="00286E"/>
              </a:buClr>
              <a:buSzPct val="120000"/>
              <a:buFontTx/>
              <a:buNone/>
            </a:pP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7">
            <a:extLst>
              <a:ext uri="{FF2B5EF4-FFF2-40B4-BE49-F238E27FC236}">
                <a16:creationId xmlns:a16="http://schemas.microsoft.com/office/drawing/2014/main" id="{0B855D1C-8FDA-1FC8-AB8E-DD3754221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-2589"/>
            <a:ext cx="8829675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ALPS</a:t>
            </a:r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処理水関連の輸入規制強化を踏まえた水産業の</a:t>
            </a:r>
            <a:endParaRPr lang="en-US" altLang="ja-JP" sz="2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特定国･地域依存を分散するための緊急支援事業</a:t>
            </a:r>
            <a:endParaRPr lang="en-US" altLang="ja-JP" sz="2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令和５年度補正予算案額</a:t>
            </a:r>
            <a:r>
              <a:rPr lang="en-US" altLang="ja-JP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89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ja-JP" altLang="en-US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テキスト ボックス 8">
            <a:extLst>
              <a:ext uri="{FF2B5EF4-FFF2-40B4-BE49-F238E27FC236}">
                <a16:creationId xmlns:a16="http://schemas.microsoft.com/office/drawing/2014/main" id="{313E13F3-5A35-D7DB-92A7-63F95B424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7824" y="118375"/>
            <a:ext cx="2128788" cy="795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lnSpc>
                <a:spcPts val="1400"/>
              </a:lnSpc>
              <a:spcBef>
                <a:spcPct val="0"/>
              </a:spcBef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福島復興推進グループ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r" eaLnBrk="1" hangingPunct="1">
              <a:lnSpc>
                <a:spcPts val="1400"/>
              </a:lnSpc>
              <a:spcBef>
                <a:spcPct val="0"/>
              </a:spcBef>
              <a:spcAft>
                <a:spcPts val="6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総合調整室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r" eaLnBrk="1" hangingPunct="1">
              <a:lnSpc>
                <a:spcPts val="1400"/>
              </a:lnSpc>
              <a:spcBef>
                <a:spcPct val="0"/>
              </a:spcBef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資源エネルギー庁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r" eaLnBrk="1" hangingPunct="1">
              <a:lnSpc>
                <a:spcPts val="14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原子力発電所事故収束対応室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" name="テキスト ボックス 2">
            <a:extLst>
              <a:ext uri="{FF2B5EF4-FFF2-40B4-BE49-F238E27FC236}">
                <a16:creationId xmlns:a16="http://schemas.microsoft.com/office/drawing/2014/main" id="{96A45746-5D17-4C8C-99C2-DF55CCDF0625}"/>
              </a:ext>
              <a:ext uri="{147F2762-F138-4A5C-976F-8EAC2B608ADB}">
                <a16:predDERef xmlns:a16="http://schemas.microsoft.com/office/drawing/2014/main" pred="{F689EBDB-95A0-420B-9419-F7446647A7A4}"/>
              </a:ext>
            </a:extLst>
          </p:cNvPr>
          <p:cNvSpPr txBox="1"/>
          <p:nvPr/>
        </p:nvSpPr>
        <p:spPr>
          <a:xfrm>
            <a:off x="6488120" y="1725191"/>
            <a:ext cx="1085321" cy="288000"/>
          </a:xfrm>
          <a:prstGeom prst="rect">
            <a:avLst/>
          </a:prstGeom>
          <a:solidFill>
            <a:srgbClr val="3054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事業事務局</a:t>
            </a:r>
          </a:p>
        </p:txBody>
      </p:sp>
      <p:sp>
        <p:nvSpPr>
          <p:cNvPr id="5" name="テキスト ボックス 12">
            <a:extLst>
              <a:ext uri="{FF2B5EF4-FFF2-40B4-BE49-F238E27FC236}">
                <a16:creationId xmlns:a16="http://schemas.microsoft.com/office/drawing/2014/main" id="{910C687C-6AB1-3DAE-115B-AB172EA073A9}"/>
              </a:ext>
            </a:extLst>
          </p:cNvPr>
          <p:cNvSpPr txBox="1"/>
          <p:nvPr/>
        </p:nvSpPr>
        <p:spPr>
          <a:xfrm>
            <a:off x="8508849" y="1725191"/>
            <a:ext cx="1085321" cy="288000"/>
          </a:xfrm>
          <a:prstGeom prst="rect">
            <a:avLst/>
          </a:prstGeom>
          <a:solidFill>
            <a:srgbClr val="3054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民間企業等</a:t>
            </a: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02C434C6-88DA-3595-1954-03844F3B6B3E}"/>
              </a:ext>
              <a:ext uri="{147F2762-F138-4A5C-976F-8EAC2B608ADB}">
                <a16:predDERef xmlns:a16="http://schemas.microsoft.com/office/drawing/2014/main" pred="{27302C6C-473F-4FDA-BB5B-B23AFE3EE5EC}"/>
              </a:ext>
            </a:extLst>
          </p:cNvPr>
          <p:cNvSpPr/>
          <p:nvPr/>
        </p:nvSpPr>
        <p:spPr>
          <a:xfrm>
            <a:off x="5729296" y="1869654"/>
            <a:ext cx="612000" cy="1080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050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296E4575-0D05-12E6-E99F-6558CEDEE062}"/>
              </a:ext>
            </a:extLst>
          </p:cNvPr>
          <p:cNvSpPr/>
          <p:nvPr/>
        </p:nvSpPr>
        <p:spPr>
          <a:xfrm>
            <a:off x="7705677" y="1869654"/>
            <a:ext cx="612000" cy="1080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050"/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24B3AC6E-0A19-6C73-0170-945B4705BD42}"/>
              </a:ext>
              <a:ext uri="{147F2762-F138-4A5C-976F-8EAC2B608ADB}">
                <a16:predDERef xmlns:a16="http://schemas.microsoft.com/office/drawing/2014/main" pred="{FFCF8B3A-08FD-4F42-8212-EB0DD91305AB}"/>
              </a:ext>
            </a:extLst>
          </p:cNvPr>
          <p:cNvSpPr txBox="1"/>
          <p:nvPr/>
        </p:nvSpPr>
        <p:spPr>
          <a:xfrm flipH="1">
            <a:off x="5127634" y="1725191"/>
            <a:ext cx="458787" cy="288000"/>
          </a:xfrm>
          <a:prstGeom prst="rect">
            <a:avLst/>
          </a:prstGeom>
          <a:solidFill>
            <a:srgbClr val="3054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</a:p>
        </p:txBody>
      </p:sp>
      <p:sp>
        <p:nvSpPr>
          <p:cNvPr id="9" name="テキスト ボックス 16">
            <a:extLst>
              <a:ext uri="{FF2B5EF4-FFF2-40B4-BE49-F238E27FC236}">
                <a16:creationId xmlns:a16="http://schemas.microsoft.com/office/drawing/2014/main" id="{809D58B5-C023-FD63-EDDF-AFF90EBD4389}"/>
              </a:ext>
            </a:extLst>
          </p:cNvPr>
          <p:cNvSpPr txBox="1">
            <a:spLocks/>
          </p:cNvSpPr>
          <p:nvPr/>
        </p:nvSpPr>
        <p:spPr>
          <a:xfrm>
            <a:off x="5695219" y="1638751"/>
            <a:ext cx="720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>
            <a:defPPr>
              <a:defRPr lang="ja-JP"/>
            </a:defPPr>
            <a:lvl1pPr indent="0" algn="ctr">
              <a:lnSpc>
                <a:spcPts val="1300"/>
              </a:lnSpc>
              <a:defRPr sz="1050" b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ja-JP" altLang="en-US" dirty="0"/>
              <a:t>補助</a:t>
            </a:r>
            <a:r>
              <a:rPr lang="en-US" altLang="ja-JP" dirty="0"/>
              <a:t>(</a:t>
            </a:r>
            <a:r>
              <a:rPr lang="ja-JP" altLang="en-US" dirty="0"/>
              <a:t>定額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10" name="テキスト ボックス 8">
            <a:extLst>
              <a:ext uri="{FF2B5EF4-FFF2-40B4-BE49-F238E27FC236}">
                <a16:creationId xmlns:a16="http://schemas.microsoft.com/office/drawing/2014/main" id="{7EF28506-61F0-B1DA-DC40-6BDC9D48B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571" y="1484784"/>
            <a:ext cx="4533660" cy="184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</a:t>
            </a:r>
            <a:r>
              <a:rPr lang="zh-TW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新規需要開拓等事業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98C5B55-82F8-0BF5-97EE-A6DE96E8E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5008" y="2237170"/>
            <a:ext cx="4533660" cy="184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（２）国内販路拡大等支援</a:t>
            </a:r>
            <a:r>
              <a:rPr lang="zh-TW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テキスト ボックス 2">
            <a:extLst>
              <a:ext uri="{FF2B5EF4-FFF2-40B4-BE49-F238E27FC236}">
                <a16:creationId xmlns:a16="http://schemas.microsoft.com/office/drawing/2014/main" id="{58D130DA-5572-A1E9-8661-8BC9A4C2AABF}"/>
              </a:ext>
              <a:ext uri="{147F2762-F138-4A5C-976F-8EAC2B608ADB}">
                <a16:predDERef xmlns:a16="http://schemas.microsoft.com/office/drawing/2014/main" pred="{F689EBDB-95A0-420B-9419-F7446647A7A4}"/>
              </a:ext>
            </a:extLst>
          </p:cNvPr>
          <p:cNvSpPr txBox="1"/>
          <p:nvPr/>
        </p:nvSpPr>
        <p:spPr>
          <a:xfrm>
            <a:off x="6497645" y="2487082"/>
            <a:ext cx="972000" cy="288000"/>
          </a:xfrm>
          <a:prstGeom prst="rect">
            <a:avLst/>
          </a:prstGeom>
          <a:solidFill>
            <a:srgbClr val="3054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民間企業等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9B7ED9-52A5-E432-ACE1-13CDD51AFD4B}"/>
              </a:ext>
            </a:extLst>
          </p:cNvPr>
          <p:cNvSpPr txBox="1"/>
          <p:nvPr/>
        </p:nvSpPr>
        <p:spPr>
          <a:xfrm>
            <a:off x="8697416" y="2487082"/>
            <a:ext cx="972000" cy="288000"/>
          </a:xfrm>
          <a:prstGeom prst="rect">
            <a:avLst/>
          </a:prstGeom>
          <a:solidFill>
            <a:srgbClr val="3054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民間企業等</a:t>
            </a:r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0F0CEBBB-64A1-EF7B-CE5E-63CCCA88F14A}"/>
              </a:ext>
              <a:ext uri="{147F2762-F138-4A5C-976F-8EAC2B608ADB}">
                <a16:predDERef xmlns:a16="http://schemas.microsoft.com/office/drawing/2014/main" pred="{27302C6C-473F-4FDA-BB5B-B23AFE3EE5EC}"/>
              </a:ext>
            </a:extLst>
          </p:cNvPr>
          <p:cNvSpPr/>
          <p:nvPr/>
        </p:nvSpPr>
        <p:spPr>
          <a:xfrm>
            <a:off x="5738821" y="2622020"/>
            <a:ext cx="612000" cy="1080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050"/>
          </a:p>
        </p:txBody>
      </p:sp>
      <p:sp>
        <p:nvSpPr>
          <p:cNvPr id="15" name="矢印: 右 14">
            <a:extLst>
              <a:ext uri="{FF2B5EF4-FFF2-40B4-BE49-F238E27FC236}">
                <a16:creationId xmlns:a16="http://schemas.microsoft.com/office/drawing/2014/main" id="{037A06B7-3D46-80E1-7AC6-242BF59B4C9C}"/>
              </a:ext>
            </a:extLst>
          </p:cNvPr>
          <p:cNvSpPr/>
          <p:nvPr/>
        </p:nvSpPr>
        <p:spPr>
          <a:xfrm>
            <a:off x="7617296" y="2622020"/>
            <a:ext cx="900000" cy="1080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050"/>
          </a:p>
        </p:txBody>
      </p:sp>
      <p:sp>
        <p:nvSpPr>
          <p:cNvPr id="16" name="テキスト ボックス 9">
            <a:extLst>
              <a:ext uri="{FF2B5EF4-FFF2-40B4-BE49-F238E27FC236}">
                <a16:creationId xmlns:a16="http://schemas.microsoft.com/office/drawing/2014/main" id="{E09E0FE2-9F13-C213-DC12-A57B6400D92F}"/>
              </a:ext>
              <a:ext uri="{147F2762-F138-4A5C-976F-8EAC2B608ADB}">
                <a16:predDERef xmlns:a16="http://schemas.microsoft.com/office/drawing/2014/main" pred="{FFCF8B3A-08FD-4F42-8212-EB0DD91305AB}"/>
              </a:ext>
            </a:extLst>
          </p:cNvPr>
          <p:cNvSpPr txBox="1"/>
          <p:nvPr/>
        </p:nvSpPr>
        <p:spPr>
          <a:xfrm flipH="1">
            <a:off x="5137159" y="2487082"/>
            <a:ext cx="458787" cy="288000"/>
          </a:xfrm>
          <a:prstGeom prst="rect">
            <a:avLst/>
          </a:prstGeom>
          <a:solidFill>
            <a:srgbClr val="3054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8BCBD28-77F3-1794-4C6D-DFA6E0D7EFE0}"/>
              </a:ext>
            </a:extLst>
          </p:cNvPr>
          <p:cNvGrpSpPr/>
          <p:nvPr/>
        </p:nvGrpSpPr>
        <p:grpSpPr>
          <a:xfrm>
            <a:off x="5576689" y="2829452"/>
            <a:ext cx="2808000" cy="667323"/>
            <a:chOff x="5258793" y="5383376"/>
            <a:chExt cx="4158703" cy="1088178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DEB97CE5-4CE2-51DE-8F35-05A06579B120}"/>
                </a:ext>
              </a:extLst>
            </p:cNvPr>
            <p:cNvGrpSpPr/>
            <p:nvPr/>
          </p:nvGrpSpPr>
          <p:grpSpPr>
            <a:xfrm>
              <a:off x="5258793" y="5391024"/>
              <a:ext cx="4158703" cy="1080530"/>
              <a:chOff x="2918481" y="4247421"/>
              <a:chExt cx="5535233" cy="1582003"/>
            </a:xfrm>
          </p:grpSpPr>
          <p:pic>
            <p:nvPicPr>
              <p:cNvPr id="21" name="図 20">
                <a:extLst>
                  <a:ext uri="{FF2B5EF4-FFF2-40B4-BE49-F238E27FC236}">
                    <a16:creationId xmlns:a16="http://schemas.microsoft.com/office/drawing/2014/main" id="{B148E6DB-0AD0-14F5-4AD9-F3C4FC0F6C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918481" y="4247421"/>
                <a:ext cx="5535233" cy="1376174"/>
              </a:xfrm>
              <a:prstGeom prst="rect">
                <a:avLst/>
              </a:prstGeom>
            </p:spPr>
          </p:pic>
          <p:pic>
            <p:nvPicPr>
              <p:cNvPr id="22" name="図 21">
                <a:extLst>
                  <a:ext uri="{FF2B5EF4-FFF2-40B4-BE49-F238E27FC236}">
                    <a16:creationId xmlns:a16="http://schemas.microsoft.com/office/drawing/2014/main" id="{88AC7F43-1358-C126-7781-604DDC6B56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188166" y="4576746"/>
                <a:ext cx="1264209" cy="1200947"/>
              </a:xfrm>
              <a:prstGeom prst="rect">
                <a:avLst/>
              </a:prstGeom>
            </p:spPr>
          </p:pic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8CA08EBE-8653-15E0-8C56-3CE2466E5469}"/>
                  </a:ext>
                </a:extLst>
              </p:cNvPr>
              <p:cNvSpPr/>
              <p:nvPr/>
            </p:nvSpPr>
            <p:spPr bwMode="auto">
              <a:xfrm>
                <a:off x="7011257" y="5351492"/>
                <a:ext cx="184151" cy="4779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237FA3B6-57E3-4F15-5B67-8EA3F01B2DBD}"/>
                  </a:ext>
                </a:extLst>
              </p:cNvPr>
              <p:cNvSpPr/>
              <p:nvPr/>
            </p:nvSpPr>
            <p:spPr bwMode="auto">
              <a:xfrm>
                <a:off x="7034881" y="4275877"/>
                <a:ext cx="1183387" cy="320492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r>
                  <a:rPr kumimoji="0" lang="ja-JP" altLang="en-US" sz="900" u="heavy" dirty="0">
                    <a:solidFill>
                      <a:srgbClr val="00B050"/>
                    </a:solidFill>
                    <a:uFill>
                      <a:solidFill>
                        <a:srgbClr val="00B05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食堂等</a:t>
                </a:r>
              </a:p>
            </p:txBody>
          </p:sp>
        </p:grp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CAE619B-156F-7434-0B01-C66F6D6A220B}"/>
                </a:ext>
              </a:extLst>
            </p:cNvPr>
            <p:cNvSpPr/>
            <p:nvPr/>
          </p:nvSpPr>
          <p:spPr bwMode="auto">
            <a:xfrm>
              <a:off x="6824326" y="5412720"/>
              <a:ext cx="1075808" cy="2189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r>
                <a:rPr kumimoji="0" lang="ja-JP" altLang="en-US" sz="900" u="heavy" dirty="0">
                  <a:solidFill>
                    <a:srgbClr val="00B050"/>
                  </a:solidFill>
                  <a:uFill>
                    <a:solidFill>
                      <a:srgbClr val="00B05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</a:rPr>
                <a:t>民間企業等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B750106E-89A4-6DD8-76E3-E8B121CEDA48}"/>
                </a:ext>
              </a:extLst>
            </p:cNvPr>
            <p:cNvSpPr/>
            <p:nvPr/>
          </p:nvSpPr>
          <p:spPr bwMode="auto">
            <a:xfrm>
              <a:off x="5318120" y="5383376"/>
              <a:ext cx="889096" cy="2189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r>
                <a:rPr kumimoji="0" lang="ja-JP" altLang="en-US" sz="900" u="heavy" dirty="0">
                  <a:solidFill>
                    <a:srgbClr val="00B050"/>
                  </a:solidFill>
                  <a:uFill>
                    <a:solidFill>
                      <a:srgbClr val="00B05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</a:rPr>
                <a:t>漁業者等</a:t>
              </a:r>
            </a:p>
          </p:txBody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9D7E668-A5BA-3D6D-71C9-9E8C9422D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0450" y="3494073"/>
            <a:ext cx="4533660" cy="184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（３）地域の加工拠点整備事業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6" name="テキスト ボックス 2">
            <a:extLst>
              <a:ext uri="{FF2B5EF4-FFF2-40B4-BE49-F238E27FC236}">
                <a16:creationId xmlns:a16="http://schemas.microsoft.com/office/drawing/2014/main" id="{6E8BB4A4-ADC5-EE61-C66D-97AA987BF9BF}"/>
              </a:ext>
              <a:ext uri="{147F2762-F138-4A5C-976F-8EAC2B608ADB}">
                <a16:predDERef xmlns:a16="http://schemas.microsoft.com/office/drawing/2014/main" pred="{F689EBDB-95A0-420B-9419-F7446647A7A4}"/>
              </a:ext>
            </a:extLst>
          </p:cNvPr>
          <p:cNvSpPr txBox="1"/>
          <p:nvPr/>
        </p:nvSpPr>
        <p:spPr>
          <a:xfrm>
            <a:off x="6503087" y="3734338"/>
            <a:ext cx="972000" cy="288000"/>
          </a:xfrm>
          <a:prstGeom prst="rect">
            <a:avLst/>
          </a:prstGeom>
          <a:solidFill>
            <a:srgbClr val="3054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民間企業等</a:t>
            </a:r>
          </a:p>
        </p:txBody>
      </p:sp>
      <p:sp>
        <p:nvSpPr>
          <p:cNvPr id="27" name="テキスト ボックス 12">
            <a:extLst>
              <a:ext uri="{FF2B5EF4-FFF2-40B4-BE49-F238E27FC236}">
                <a16:creationId xmlns:a16="http://schemas.microsoft.com/office/drawing/2014/main" id="{4CB74516-C89D-86EE-A7BB-800E266AF2AF}"/>
              </a:ext>
            </a:extLst>
          </p:cNvPr>
          <p:cNvSpPr txBox="1"/>
          <p:nvPr/>
        </p:nvSpPr>
        <p:spPr>
          <a:xfrm>
            <a:off x="8627612" y="3734338"/>
            <a:ext cx="972000" cy="288000"/>
          </a:xfrm>
          <a:prstGeom prst="rect">
            <a:avLst/>
          </a:prstGeom>
          <a:solidFill>
            <a:srgbClr val="3054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民間団体等</a:t>
            </a:r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E5FB9F1B-CAAA-5C8D-DA94-9C9C7C400FC0}"/>
              </a:ext>
              <a:ext uri="{147F2762-F138-4A5C-976F-8EAC2B608ADB}">
                <a16:predDERef xmlns:a16="http://schemas.microsoft.com/office/drawing/2014/main" pred="{27302C6C-473F-4FDA-BB5B-B23AFE3EE5EC}"/>
              </a:ext>
            </a:extLst>
          </p:cNvPr>
          <p:cNvSpPr/>
          <p:nvPr/>
        </p:nvSpPr>
        <p:spPr>
          <a:xfrm>
            <a:off x="5744263" y="3878801"/>
            <a:ext cx="612000" cy="1080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050"/>
          </a:p>
        </p:txBody>
      </p:sp>
      <p:sp>
        <p:nvSpPr>
          <p:cNvPr id="29" name="矢印: 右 28">
            <a:extLst>
              <a:ext uri="{FF2B5EF4-FFF2-40B4-BE49-F238E27FC236}">
                <a16:creationId xmlns:a16="http://schemas.microsoft.com/office/drawing/2014/main" id="{65DF79AA-85CF-94CA-98F8-7FDCE1D9B581}"/>
              </a:ext>
            </a:extLst>
          </p:cNvPr>
          <p:cNvSpPr/>
          <p:nvPr/>
        </p:nvSpPr>
        <p:spPr>
          <a:xfrm>
            <a:off x="7720644" y="3878801"/>
            <a:ext cx="612000" cy="1080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050"/>
          </a:p>
        </p:txBody>
      </p:sp>
      <p:sp>
        <p:nvSpPr>
          <p:cNvPr id="30" name="テキスト ボックス 9">
            <a:extLst>
              <a:ext uri="{FF2B5EF4-FFF2-40B4-BE49-F238E27FC236}">
                <a16:creationId xmlns:a16="http://schemas.microsoft.com/office/drawing/2014/main" id="{2BF0273B-55CD-D27A-37A2-DD534849F3EA}"/>
              </a:ext>
              <a:ext uri="{147F2762-F138-4A5C-976F-8EAC2B608ADB}">
                <a16:predDERef xmlns:a16="http://schemas.microsoft.com/office/drawing/2014/main" pred="{FFCF8B3A-08FD-4F42-8212-EB0DD91305AB}"/>
              </a:ext>
            </a:extLst>
          </p:cNvPr>
          <p:cNvSpPr txBox="1"/>
          <p:nvPr/>
        </p:nvSpPr>
        <p:spPr>
          <a:xfrm flipH="1">
            <a:off x="5142601" y="3734338"/>
            <a:ext cx="458787" cy="288000"/>
          </a:xfrm>
          <a:prstGeom prst="rect">
            <a:avLst/>
          </a:prstGeom>
          <a:solidFill>
            <a:srgbClr val="305496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</a:p>
        </p:txBody>
      </p:sp>
      <p:sp>
        <p:nvSpPr>
          <p:cNvPr id="31" name="テキスト ボックス 16">
            <a:extLst>
              <a:ext uri="{FF2B5EF4-FFF2-40B4-BE49-F238E27FC236}">
                <a16:creationId xmlns:a16="http://schemas.microsoft.com/office/drawing/2014/main" id="{29214B30-B686-1289-D5AE-D98B2D27EFE3}"/>
              </a:ext>
            </a:extLst>
          </p:cNvPr>
          <p:cNvSpPr txBox="1">
            <a:spLocks/>
          </p:cNvSpPr>
          <p:nvPr/>
        </p:nvSpPr>
        <p:spPr>
          <a:xfrm>
            <a:off x="7680252" y="1638751"/>
            <a:ext cx="720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>
            <a:defPPr>
              <a:defRPr lang="ja-JP"/>
            </a:defPPr>
            <a:lvl1pPr indent="0" algn="ctr">
              <a:lnSpc>
                <a:spcPts val="1300"/>
              </a:lnSpc>
              <a:defRPr sz="1050" b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ja-JP" altLang="en-US" dirty="0"/>
              <a:t>補助</a:t>
            </a:r>
            <a:r>
              <a:rPr lang="en-US" altLang="ja-JP" dirty="0"/>
              <a:t>(</a:t>
            </a:r>
            <a:r>
              <a:rPr lang="ja-JP" altLang="en-US" dirty="0"/>
              <a:t>定額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32" name="テキスト ボックス 16">
            <a:extLst>
              <a:ext uri="{FF2B5EF4-FFF2-40B4-BE49-F238E27FC236}">
                <a16:creationId xmlns:a16="http://schemas.microsoft.com/office/drawing/2014/main" id="{809F1E3B-ECB5-9E69-3ABA-9E3FB195D5A6}"/>
              </a:ext>
            </a:extLst>
          </p:cNvPr>
          <p:cNvSpPr txBox="1">
            <a:spLocks/>
          </p:cNvSpPr>
          <p:nvPr/>
        </p:nvSpPr>
        <p:spPr>
          <a:xfrm>
            <a:off x="5695219" y="2401632"/>
            <a:ext cx="720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>
            <a:defPPr>
              <a:defRPr lang="ja-JP"/>
            </a:defPPr>
            <a:lvl1pPr indent="0" algn="ctr">
              <a:lnSpc>
                <a:spcPts val="1300"/>
              </a:lnSpc>
              <a:defRPr sz="1050" b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ja-JP" altLang="en-US" dirty="0"/>
              <a:t>補助</a:t>
            </a:r>
            <a:r>
              <a:rPr lang="en-US" altLang="ja-JP" dirty="0"/>
              <a:t>(</a:t>
            </a:r>
            <a:r>
              <a:rPr lang="ja-JP" altLang="en-US" dirty="0"/>
              <a:t>定額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960B8B7-F34C-E252-8EB3-AF907B8ECFB3}"/>
              </a:ext>
            </a:extLst>
          </p:cNvPr>
          <p:cNvSpPr txBox="1">
            <a:spLocks/>
          </p:cNvSpPr>
          <p:nvPr/>
        </p:nvSpPr>
        <p:spPr>
          <a:xfrm>
            <a:off x="7392714" y="2312904"/>
            <a:ext cx="137671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>
            <a:defPPr>
              <a:defRPr lang="ja-JP"/>
            </a:defPPr>
            <a:lvl1pPr indent="0" algn="ctr">
              <a:lnSpc>
                <a:spcPts val="1300"/>
              </a:lnSpc>
              <a:defRPr sz="1050" b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ja-JP" altLang="en-US" dirty="0"/>
              <a:t>補助</a:t>
            </a:r>
            <a:endParaRPr lang="en-US" altLang="ja-JP" dirty="0"/>
          </a:p>
          <a:p>
            <a:r>
              <a:rPr lang="en-US" altLang="ja-JP" dirty="0"/>
              <a:t>(</a:t>
            </a:r>
            <a:r>
              <a:rPr lang="ja-JP" altLang="en-US" dirty="0"/>
              <a:t>定額、</a:t>
            </a:r>
            <a:r>
              <a:rPr lang="en-US" altLang="ja-JP" dirty="0"/>
              <a:t>1/2</a:t>
            </a:r>
            <a:r>
              <a:rPr lang="ja-JP" altLang="en-US" dirty="0"/>
              <a:t>、</a:t>
            </a:r>
            <a:r>
              <a:rPr lang="en-US" altLang="ja-JP" dirty="0"/>
              <a:t>2/3)</a:t>
            </a:r>
            <a:endParaRPr lang="ja-JP" altLang="en-US" dirty="0"/>
          </a:p>
        </p:txBody>
      </p:sp>
      <p:sp>
        <p:nvSpPr>
          <p:cNvPr id="34" name="テキスト ボックス 16">
            <a:extLst>
              <a:ext uri="{FF2B5EF4-FFF2-40B4-BE49-F238E27FC236}">
                <a16:creationId xmlns:a16="http://schemas.microsoft.com/office/drawing/2014/main" id="{ECC29E9E-1B61-5D57-5F2C-94F4FAAD081C}"/>
              </a:ext>
            </a:extLst>
          </p:cNvPr>
          <p:cNvSpPr txBox="1">
            <a:spLocks/>
          </p:cNvSpPr>
          <p:nvPr/>
        </p:nvSpPr>
        <p:spPr>
          <a:xfrm>
            <a:off x="5724724" y="3642062"/>
            <a:ext cx="720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>
            <a:defPPr>
              <a:defRPr lang="ja-JP"/>
            </a:defPPr>
            <a:lvl1pPr indent="0" algn="ctr">
              <a:lnSpc>
                <a:spcPts val="1300"/>
              </a:lnSpc>
              <a:defRPr sz="1050" b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ja-JP" altLang="en-US" dirty="0"/>
              <a:t>補助</a:t>
            </a:r>
            <a:r>
              <a:rPr lang="en-US" altLang="ja-JP" dirty="0"/>
              <a:t>(</a:t>
            </a:r>
            <a:r>
              <a:rPr lang="ja-JP" altLang="en-US" dirty="0"/>
              <a:t>定額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35" name="テキスト ボックス 16">
            <a:extLst>
              <a:ext uri="{FF2B5EF4-FFF2-40B4-BE49-F238E27FC236}">
                <a16:creationId xmlns:a16="http://schemas.microsoft.com/office/drawing/2014/main" id="{E0E3CE76-6901-4FF6-410B-703E60A5BB64}"/>
              </a:ext>
            </a:extLst>
          </p:cNvPr>
          <p:cNvSpPr txBox="1">
            <a:spLocks/>
          </p:cNvSpPr>
          <p:nvPr/>
        </p:nvSpPr>
        <p:spPr>
          <a:xfrm>
            <a:off x="7688766" y="3642097"/>
            <a:ext cx="720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>
            <a:defPPr>
              <a:defRPr lang="ja-JP"/>
            </a:defPPr>
            <a:lvl1pPr indent="0" algn="ctr">
              <a:lnSpc>
                <a:spcPts val="1300"/>
              </a:lnSpc>
              <a:defRPr sz="1050" b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ja-JP" altLang="en-US" dirty="0"/>
              <a:t>補助</a:t>
            </a:r>
            <a:r>
              <a:rPr lang="en-US" altLang="ja-JP" dirty="0"/>
              <a:t>(1/2)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8236014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 algn="ctr">
          <a:defRPr sz="800"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d5f1945-286f-4658-a685-0dc25831e22f">
      <UserInfo>
        <DisplayName>pjteam_220120117 メンバー</DisplayName>
        <AccountId>7</AccountId>
        <AccountType/>
      </UserInfo>
    </SharedWithUsers>
    <_Flow_SignoffStatus xmlns="71923be8-99dd-4baf-9eec-97c540488ea5" xsi:nil="true"/>
    <_status xmlns="FBA1376E-82DB-4D6C-B33A-D646C0617999">作成中</_status>
    <_category xmlns="FBA1376E-82DB-4D6C-B33A-D646C061799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2992A0713645B48A5F923DF0EF3D464" ma:contentTypeVersion="31" ma:contentTypeDescription="新しいドキュメントを作成します。" ma:contentTypeScope="" ma:versionID="70b58e274bddce9e64cb535e6d5e050b">
  <xsd:schema xmlns:xsd="http://www.w3.org/2001/XMLSchema" xmlns:xs="http://www.w3.org/2001/XMLSchema" xmlns:p="http://schemas.microsoft.com/office/2006/metadata/properties" xmlns:ns2="FBA1376E-82DB-4D6C-B33A-D646C0617999" xmlns:ns3="2d5f1945-286f-4658-a685-0dc25831e22f" xmlns:ns4="71923be8-99dd-4baf-9eec-97c540488ea5" targetNamespace="http://schemas.microsoft.com/office/2006/metadata/properties" ma:root="true" ma:fieldsID="b788f809060b17732774f8a6e535b138" ns2:_="" ns3:_="" ns4:_="">
    <xsd:import namespace="FBA1376E-82DB-4D6C-B33A-D646C0617999"/>
    <xsd:import namespace="2d5f1945-286f-4658-a685-0dc25831e22f"/>
    <xsd:import namespace="71923be8-99dd-4baf-9eec-97c540488ea5"/>
    <xsd:element name="properties">
      <xsd:complexType>
        <xsd:sequence>
          <xsd:element name="documentManagement">
            <xsd:complexType>
              <xsd:all>
                <xsd:element ref="ns2:_category" minOccurs="0"/>
                <xsd:element ref="ns2:_status"/>
                <xsd:element ref="ns3:SharedWithUsers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_Flow_SignoffStatus" minOccurs="0"/>
                <xsd:element ref="ns4:MediaServiceObjectDetectorVersion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A1376E-82DB-4D6C-B33A-D646C0617999" elementFormDefault="qualified">
    <xsd:import namespace="http://schemas.microsoft.com/office/2006/documentManagement/types"/>
    <xsd:import namespace="http://schemas.microsoft.com/office/infopath/2007/PartnerControls"/>
    <xsd:element name="_category" ma:index="8" nillable="true" ma:displayName="カテゴリ" ma:format="Dropdown" ma:indexed="true" ma:internalName="_category">
      <xsd:simpleType>
        <xsd:restriction base="dms:Choice">
          <xsd:enumeration value="発注案件"/>
          <xsd:enumeration value="国会対応関連"/>
          <xsd:enumeration value="予算要求関連"/>
          <xsd:enumeration value="予算執行関連"/>
          <xsd:enumeration value="機構定員関連"/>
          <xsd:enumeration value="税制改正関連"/>
          <xsd:enumeration value="業務改善関連"/>
          <xsd:enumeration value="法令改正関連"/>
          <xsd:enumeration value="業界対応関連"/>
          <xsd:enumeration value="国際関連"/>
          <xsd:enumeration value="防災関連"/>
          <xsd:enumeration value="その他"/>
        </xsd:restriction>
      </xsd:simpleType>
    </xsd:element>
    <xsd:element name="_status" ma:index="9" ma:displayName="作成状況" ma:default="作成中" ma:format="Dropdown" ma:internalName="_status">
      <xsd:simpleType>
        <xsd:union memberTypes="dms:Text">
          <xsd:simpleType>
            <xsd:restriction base="dms:Choice">
              <xsd:enumeration value="作成中"/>
              <xsd:enumeration value="ドラフト"/>
              <xsd:enumeration value="完成版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5f1945-286f-4658-a685-0dc25831e22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23be8-99dd-4baf-9eec-97c540488e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18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C34B96-3C3B-4B7C-97D3-7605D83393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69ED41-7CCB-44EC-959E-C746BE6AE196}">
  <ds:schemaRefs>
    <ds:schemaRef ds:uri="http://www.w3.org/XML/1998/namespace"/>
    <ds:schemaRef ds:uri="2d5f1945-286f-4658-a685-0dc25831e22f"/>
    <ds:schemaRef ds:uri="http://schemas.microsoft.com/office/infopath/2007/PartnerControls"/>
    <ds:schemaRef ds:uri="FBA1376E-82DB-4D6C-B33A-D646C061799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1923be8-99dd-4baf-9eec-97c540488ea5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FEC8E90-AD53-497D-9A32-9627DFDED5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A1376E-82DB-4D6C-B33A-D646C0617999"/>
    <ds:schemaRef ds:uri="2d5f1945-286f-4658-a685-0dc25831e22f"/>
    <ds:schemaRef ds:uri="71923be8-99dd-4baf-9eec-97c540488e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466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2020-04-14T01:25:25Z</dcterms:created>
  <dcterms:modified xsi:type="dcterms:W3CDTF">2023-11-13T13:53:01Z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0x010100C2992A0713645B48A5F923DF0EF3D464</vt:lpwstr>
  </property>
  <property fmtid="{D5CDD505-2E9C-101B-9397-08002B2CF9AE}" pid="3" name="MediaServiceImageTags">
    <vt:lpwstr/>
  </property>
</Properties>
</file>