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7" r:id="rId2"/>
  </p:sldIdLst>
  <p:sldSz cx="9906000" cy="6858000" type="A4"/>
  <p:notesSz cx="6735763" cy="9866313"/>
  <p:defaultTextStyle>
    <a:defPPr>
      <a:defRPr lang="ja-JP"/>
    </a:defPPr>
    <a:lvl1pPr marL="0" algn="l" defTabSz="1072866" rtl="0" eaLnBrk="1" latinLnBrk="0" hangingPunct="1">
      <a:defRPr kumimoji="1" sz="2100" kern="1200">
        <a:solidFill>
          <a:schemeClr val="tx1"/>
        </a:solidFill>
        <a:latin typeface="+mn-lt"/>
        <a:ea typeface="+mn-ea"/>
        <a:cs typeface="+mn-cs"/>
      </a:defRPr>
    </a:lvl1pPr>
    <a:lvl2pPr marL="536433" algn="l" defTabSz="1072866" rtl="0" eaLnBrk="1" latinLnBrk="0" hangingPunct="1">
      <a:defRPr kumimoji="1" sz="2100" kern="1200">
        <a:solidFill>
          <a:schemeClr val="tx1"/>
        </a:solidFill>
        <a:latin typeface="+mn-lt"/>
        <a:ea typeface="+mn-ea"/>
        <a:cs typeface="+mn-cs"/>
      </a:defRPr>
    </a:lvl2pPr>
    <a:lvl3pPr marL="1072866" algn="l" defTabSz="1072866" rtl="0" eaLnBrk="1" latinLnBrk="0" hangingPunct="1">
      <a:defRPr kumimoji="1" sz="2100" kern="1200">
        <a:solidFill>
          <a:schemeClr val="tx1"/>
        </a:solidFill>
        <a:latin typeface="+mn-lt"/>
        <a:ea typeface="+mn-ea"/>
        <a:cs typeface="+mn-cs"/>
      </a:defRPr>
    </a:lvl3pPr>
    <a:lvl4pPr marL="1609298" algn="l" defTabSz="1072866" rtl="0" eaLnBrk="1" latinLnBrk="0" hangingPunct="1">
      <a:defRPr kumimoji="1" sz="2100" kern="1200">
        <a:solidFill>
          <a:schemeClr val="tx1"/>
        </a:solidFill>
        <a:latin typeface="+mn-lt"/>
        <a:ea typeface="+mn-ea"/>
        <a:cs typeface="+mn-cs"/>
      </a:defRPr>
    </a:lvl4pPr>
    <a:lvl5pPr marL="2145731" algn="l" defTabSz="1072866" rtl="0" eaLnBrk="1" latinLnBrk="0" hangingPunct="1">
      <a:defRPr kumimoji="1" sz="2100" kern="1200">
        <a:solidFill>
          <a:schemeClr val="tx1"/>
        </a:solidFill>
        <a:latin typeface="+mn-lt"/>
        <a:ea typeface="+mn-ea"/>
        <a:cs typeface="+mn-cs"/>
      </a:defRPr>
    </a:lvl5pPr>
    <a:lvl6pPr marL="2682164" algn="l" defTabSz="1072866" rtl="0" eaLnBrk="1" latinLnBrk="0" hangingPunct="1">
      <a:defRPr kumimoji="1" sz="2100" kern="1200">
        <a:solidFill>
          <a:schemeClr val="tx1"/>
        </a:solidFill>
        <a:latin typeface="+mn-lt"/>
        <a:ea typeface="+mn-ea"/>
        <a:cs typeface="+mn-cs"/>
      </a:defRPr>
    </a:lvl6pPr>
    <a:lvl7pPr marL="3218597" algn="l" defTabSz="1072866" rtl="0" eaLnBrk="1" latinLnBrk="0" hangingPunct="1">
      <a:defRPr kumimoji="1" sz="2100" kern="1200">
        <a:solidFill>
          <a:schemeClr val="tx1"/>
        </a:solidFill>
        <a:latin typeface="+mn-lt"/>
        <a:ea typeface="+mn-ea"/>
        <a:cs typeface="+mn-cs"/>
      </a:defRPr>
    </a:lvl7pPr>
    <a:lvl8pPr marL="3755029" algn="l" defTabSz="1072866" rtl="0" eaLnBrk="1" latinLnBrk="0" hangingPunct="1">
      <a:defRPr kumimoji="1" sz="2100" kern="1200">
        <a:solidFill>
          <a:schemeClr val="tx1"/>
        </a:solidFill>
        <a:latin typeface="+mn-lt"/>
        <a:ea typeface="+mn-ea"/>
        <a:cs typeface="+mn-cs"/>
      </a:defRPr>
    </a:lvl8pPr>
    <a:lvl9pPr marL="4291462" algn="l" defTabSz="1072866" rtl="0" eaLnBrk="1" latinLnBrk="0" hangingPunct="1">
      <a:defRPr kumimoji="1"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4706" autoAdjust="0"/>
    <p:restoredTop sz="94660"/>
  </p:normalViewPr>
  <p:slideViewPr>
    <p:cSldViewPr>
      <p:cViewPr>
        <p:scale>
          <a:sx n="100" d="100"/>
          <a:sy n="100" d="100"/>
        </p:scale>
        <p:origin x="714" y="-1458"/>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536433" indent="0" algn="ctr">
              <a:buNone/>
              <a:defRPr>
                <a:solidFill>
                  <a:schemeClr val="tx1">
                    <a:tint val="75000"/>
                  </a:schemeClr>
                </a:solidFill>
              </a:defRPr>
            </a:lvl2pPr>
            <a:lvl3pPr marL="1072866" indent="0" algn="ctr">
              <a:buNone/>
              <a:defRPr>
                <a:solidFill>
                  <a:schemeClr val="tx1">
                    <a:tint val="75000"/>
                  </a:schemeClr>
                </a:solidFill>
              </a:defRPr>
            </a:lvl3pPr>
            <a:lvl4pPr marL="1609298" indent="0" algn="ctr">
              <a:buNone/>
              <a:defRPr>
                <a:solidFill>
                  <a:schemeClr val="tx1">
                    <a:tint val="75000"/>
                  </a:schemeClr>
                </a:solidFill>
              </a:defRPr>
            </a:lvl4pPr>
            <a:lvl5pPr marL="2145731" indent="0" algn="ctr">
              <a:buNone/>
              <a:defRPr>
                <a:solidFill>
                  <a:schemeClr val="tx1">
                    <a:tint val="75000"/>
                  </a:schemeClr>
                </a:solidFill>
              </a:defRPr>
            </a:lvl5pPr>
            <a:lvl6pPr marL="2682164" indent="0" algn="ctr">
              <a:buNone/>
              <a:defRPr>
                <a:solidFill>
                  <a:schemeClr val="tx1">
                    <a:tint val="75000"/>
                  </a:schemeClr>
                </a:solidFill>
              </a:defRPr>
            </a:lvl6pPr>
            <a:lvl7pPr marL="3218597" indent="0" algn="ctr">
              <a:buNone/>
              <a:defRPr>
                <a:solidFill>
                  <a:schemeClr val="tx1">
                    <a:tint val="75000"/>
                  </a:schemeClr>
                </a:solidFill>
              </a:defRPr>
            </a:lvl7pPr>
            <a:lvl8pPr marL="3755029" indent="0" algn="ctr">
              <a:buNone/>
              <a:defRPr>
                <a:solidFill>
                  <a:schemeClr val="tx1">
                    <a:tint val="75000"/>
                  </a:schemeClr>
                </a:solidFill>
              </a:defRPr>
            </a:lvl8pPr>
            <a:lvl9pPr marL="4291462"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2023/8/8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2023/8/8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2023/8/8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2023/8/8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7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300">
                <a:solidFill>
                  <a:schemeClr val="tx1">
                    <a:tint val="75000"/>
                  </a:schemeClr>
                </a:solidFill>
              </a:defRPr>
            </a:lvl1pPr>
            <a:lvl2pPr marL="536433" indent="0">
              <a:buNone/>
              <a:defRPr sz="2100">
                <a:solidFill>
                  <a:schemeClr val="tx1">
                    <a:tint val="75000"/>
                  </a:schemeClr>
                </a:solidFill>
              </a:defRPr>
            </a:lvl2pPr>
            <a:lvl3pPr marL="1072866" indent="0">
              <a:buNone/>
              <a:defRPr sz="1900">
                <a:solidFill>
                  <a:schemeClr val="tx1">
                    <a:tint val="75000"/>
                  </a:schemeClr>
                </a:solidFill>
              </a:defRPr>
            </a:lvl3pPr>
            <a:lvl4pPr marL="1609298" indent="0">
              <a:buNone/>
              <a:defRPr sz="1600">
                <a:solidFill>
                  <a:schemeClr val="tx1">
                    <a:tint val="75000"/>
                  </a:schemeClr>
                </a:solidFill>
              </a:defRPr>
            </a:lvl4pPr>
            <a:lvl5pPr marL="2145731" indent="0">
              <a:buNone/>
              <a:defRPr sz="1600">
                <a:solidFill>
                  <a:schemeClr val="tx1">
                    <a:tint val="75000"/>
                  </a:schemeClr>
                </a:solidFill>
              </a:defRPr>
            </a:lvl5pPr>
            <a:lvl6pPr marL="2682164" indent="0">
              <a:buNone/>
              <a:defRPr sz="1600">
                <a:solidFill>
                  <a:schemeClr val="tx1">
                    <a:tint val="75000"/>
                  </a:schemeClr>
                </a:solidFill>
              </a:defRPr>
            </a:lvl6pPr>
            <a:lvl7pPr marL="3218597" indent="0">
              <a:buNone/>
              <a:defRPr sz="1600">
                <a:solidFill>
                  <a:schemeClr val="tx1">
                    <a:tint val="75000"/>
                  </a:schemeClr>
                </a:solidFill>
              </a:defRPr>
            </a:lvl7pPr>
            <a:lvl8pPr marL="3755029" indent="0">
              <a:buNone/>
              <a:defRPr sz="1600">
                <a:solidFill>
                  <a:schemeClr val="tx1">
                    <a:tint val="75000"/>
                  </a:schemeClr>
                </a:solidFill>
              </a:defRPr>
            </a:lvl8pPr>
            <a:lvl9pPr marL="4291462" indent="0">
              <a:buNone/>
              <a:defRPr sz="16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2023/8/8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95300" y="1600201"/>
            <a:ext cx="4375150" cy="4525963"/>
          </a:xfrm>
        </p:spPr>
        <p:txBody>
          <a:bodyPr/>
          <a:lstStyle>
            <a:lvl1pPr>
              <a:defRPr sz="3300"/>
            </a:lvl1pPr>
            <a:lvl2pPr>
              <a:defRPr sz="28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035550" y="1600201"/>
            <a:ext cx="4375150" cy="4525963"/>
          </a:xfrm>
        </p:spPr>
        <p:txBody>
          <a:bodyPr/>
          <a:lstStyle>
            <a:lvl1pPr>
              <a:defRPr sz="3300"/>
            </a:lvl1pPr>
            <a:lvl2pPr>
              <a:defRPr sz="28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2023/8/8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95300" y="1535113"/>
            <a:ext cx="4376870" cy="639763"/>
          </a:xfrm>
        </p:spPr>
        <p:txBody>
          <a:bodyPr anchor="b"/>
          <a:lstStyle>
            <a:lvl1pPr marL="0" indent="0">
              <a:buNone/>
              <a:defRPr sz="2800" b="1"/>
            </a:lvl1pPr>
            <a:lvl2pPr marL="536433" indent="0">
              <a:buNone/>
              <a:defRPr sz="2300" b="1"/>
            </a:lvl2pPr>
            <a:lvl3pPr marL="1072866" indent="0">
              <a:buNone/>
              <a:defRPr sz="2100" b="1"/>
            </a:lvl3pPr>
            <a:lvl4pPr marL="1609298" indent="0">
              <a:buNone/>
              <a:defRPr sz="1900" b="1"/>
            </a:lvl4pPr>
            <a:lvl5pPr marL="2145731" indent="0">
              <a:buNone/>
              <a:defRPr sz="1900" b="1"/>
            </a:lvl5pPr>
            <a:lvl6pPr marL="2682164" indent="0">
              <a:buNone/>
              <a:defRPr sz="1900" b="1"/>
            </a:lvl6pPr>
            <a:lvl7pPr marL="3218597" indent="0">
              <a:buNone/>
              <a:defRPr sz="1900" b="1"/>
            </a:lvl7pPr>
            <a:lvl8pPr marL="3755029" indent="0">
              <a:buNone/>
              <a:defRPr sz="1900" b="1"/>
            </a:lvl8pPr>
            <a:lvl9pPr marL="4291462" indent="0">
              <a:buNone/>
              <a:defRPr sz="19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800"/>
            </a:lvl1pPr>
            <a:lvl2pPr>
              <a:defRPr sz="23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2" y="1535113"/>
            <a:ext cx="4378590" cy="639763"/>
          </a:xfrm>
        </p:spPr>
        <p:txBody>
          <a:bodyPr anchor="b"/>
          <a:lstStyle>
            <a:lvl1pPr marL="0" indent="0">
              <a:buNone/>
              <a:defRPr sz="2800" b="1"/>
            </a:lvl1pPr>
            <a:lvl2pPr marL="536433" indent="0">
              <a:buNone/>
              <a:defRPr sz="2300" b="1"/>
            </a:lvl2pPr>
            <a:lvl3pPr marL="1072866" indent="0">
              <a:buNone/>
              <a:defRPr sz="2100" b="1"/>
            </a:lvl3pPr>
            <a:lvl4pPr marL="1609298" indent="0">
              <a:buNone/>
              <a:defRPr sz="1900" b="1"/>
            </a:lvl4pPr>
            <a:lvl5pPr marL="2145731" indent="0">
              <a:buNone/>
              <a:defRPr sz="1900" b="1"/>
            </a:lvl5pPr>
            <a:lvl6pPr marL="2682164" indent="0">
              <a:buNone/>
              <a:defRPr sz="1900" b="1"/>
            </a:lvl6pPr>
            <a:lvl7pPr marL="3218597" indent="0">
              <a:buNone/>
              <a:defRPr sz="1900" b="1"/>
            </a:lvl7pPr>
            <a:lvl8pPr marL="3755029" indent="0">
              <a:buNone/>
              <a:defRPr sz="1900" b="1"/>
            </a:lvl8pPr>
            <a:lvl9pPr marL="4291462" indent="0">
              <a:buNone/>
              <a:defRPr sz="19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2" y="2174875"/>
            <a:ext cx="4378590" cy="3951288"/>
          </a:xfrm>
        </p:spPr>
        <p:txBody>
          <a:bodyPr/>
          <a:lstStyle>
            <a:lvl1pPr>
              <a:defRPr sz="2800"/>
            </a:lvl1pPr>
            <a:lvl2pPr>
              <a:defRPr sz="23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2023/8/8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2023/8/8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2023/8/8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2" y="273049"/>
            <a:ext cx="3259006" cy="1162051"/>
          </a:xfrm>
        </p:spPr>
        <p:txBody>
          <a:bodyPr anchor="b"/>
          <a:lstStyle>
            <a:lvl1pPr algn="l">
              <a:defRPr sz="2300" b="1"/>
            </a:lvl1pPr>
          </a:lstStyle>
          <a:p>
            <a:r>
              <a:rPr kumimoji="1" lang="ja-JP" altLang="en-US"/>
              <a:t>マスタ タイトルの書式設定</a:t>
            </a:r>
          </a:p>
        </p:txBody>
      </p:sp>
      <p:sp>
        <p:nvSpPr>
          <p:cNvPr id="3" name="コンテンツ プレースホルダ 2"/>
          <p:cNvSpPr>
            <a:spLocks noGrp="1"/>
          </p:cNvSpPr>
          <p:nvPr>
            <p:ph idx="1"/>
          </p:nvPr>
        </p:nvSpPr>
        <p:spPr>
          <a:xfrm>
            <a:off x="3872971" y="273052"/>
            <a:ext cx="5537729" cy="5853113"/>
          </a:xfrm>
        </p:spPr>
        <p:txBody>
          <a:bodyPr/>
          <a:lstStyle>
            <a:lvl1pPr>
              <a:defRPr sz="3800"/>
            </a:lvl1pPr>
            <a:lvl2pPr>
              <a:defRPr sz="3300"/>
            </a:lvl2pPr>
            <a:lvl3pPr>
              <a:defRPr sz="28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2" y="1435102"/>
            <a:ext cx="3259006" cy="4691063"/>
          </a:xfrm>
        </p:spPr>
        <p:txBody>
          <a:bodyPr/>
          <a:lstStyle>
            <a:lvl1pPr marL="0" indent="0">
              <a:buNone/>
              <a:defRPr sz="1600"/>
            </a:lvl1pPr>
            <a:lvl2pPr marL="536433" indent="0">
              <a:buNone/>
              <a:defRPr sz="1400"/>
            </a:lvl2pPr>
            <a:lvl3pPr marL="1072866" indent="0">
              <a:buNone/>
              <a:defRPr sz="1200"/>
            </a:lvl3pPr>
            <a:lvl4pPr marL="1609298" indent="0">
              <a:buNone/>
              <a:defRPr sz="1100"/>
            </a:lvl4pPr>
            <a:lvl5pPr marL="2145731" indent="0">
              <a:buNone/>
              <a:defRPr sz="1100"/>
            </a:lvl5pPr>
            <a:lvl6pPr marL="2682164" indent="0">
              <a:buNone/>
              <a:defRPr sz="1100"/>
            </a:lvl6pPr>
            <a:lvl7pPr marL="3218597" indent="0">
              <a:buNone/>
              <a:defRPr sz="1100"/>
            </a:lvl7pPr>
            <a:lvl8pPr marL="3755029" indent="0">
              <a:buNone/>
              <a:defRPr sz="1100"/>
            </a:lvl8pPr>
            <a:lvl9pPr marL="4291462" indent="0">
              <a:buNone/>
              <a:defRPr sz="11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2023/8/8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9"/>
          </a:xfrm>
        </p:spPr>
        <p:txBody>
          <a:bodyPr anchor="b"/>
          <a:lstStyle>
            <a:lvl1pPr algn="l">
              <a:defRPr sz="2300" b="1"/>
            </a:lvl1pPr>
          </a:lstStyle>
          <a:p>
            <a:r>
              <a:rPr kumimoji="1"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800"/>
            </a:lvl1pPr>
            <a:lvl2pPr marL="536433" indent="0">
              <a:buNone/>
              <a:defRPr sz="3300"/>
            </a:lvl2pPr>
            <a:lvl3pPr marL="1072866" indent="0">
              <a:buNone/>
              <a:defRPr sz="2800"/>
            </a:lvl3pPr>
            <a:lvl4pPr marL="1609298" indent="0">
              <a:buNone/>
              <a:defRPr sz="2300"/>
            </a:lvl4pPr>
            <a:lvl5pPr marL="2145731" indent="0">
              <a:buNone/>
              <a:defRPr sz="2300"/>
            </a:lvl5pPr>
            <a:lvl6pPr marL="2682164" indent="0">
              <a:buNone/>
              <a:defRPr sz="2300"/>
            </a:lvl6pPr>
            <a:lvl7pPr marL="3218597" indent="0">
              <a:buNone/>
              <a:defRPr sz="2300"/>
            </a:lvl7pPr>
            <a:lvl8pPr marL="3755029" indent="0">
              <a:buNone/>
              <a:defRPr sz="2300"/>
            </a:lvl8pPr>
            <a:lvl9pPr marL="4291462" indent="0">
              <a:buNone/>
              <a:defRPr sz="23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3"/>
          </a:xfrm>
        </p:spPr>
        <p:txBody>
          <a:bodyPr/>
          <a:lstStyle>
            <a:lvl1pPr marL="0" indent="0">
              <a:buNone/>
              <a:defRPr sz="1600"/>
            </a:lvl1pPr>
            <a:lvl2pPr marL="536433" indent="0">
              <a:buNone/>
              <a:defRPr sz="1400"/>
            </a:lvl2pPr>
            <a:lvl3pPr marL="1072866" indent="0">
              <a:buNone/>
              <a:defRPr sz="1200"/>
            </a:lvl3pPr>
            <a:lvl4pPr marL="1609298" indent="0">
              <a:buNone/>
              <a:defRPr sz="1100"/>
            </a:lvl4pPr>
            <a:lvl5pPr marL="2145731" indent="0">
              <a:buNone/>
              <a:defRPr sz="1100"/>
            </a:lvl5pPr>
            <a:lvl6pPr marL="2682164" indent="0">
              <a:buNone/>
              <a:defRPr sz="1100"/>
            </a:lvl6pPr>
            <a:lvl7pPr marL="3218597" indent="0">
              <a:buNone/>
              <a:defRPr sz="1100"/>
            </a:lvl7pPr>
            <a:lvl8pPr marL="3755029" indent="0">
              <a:buNone/>
              <a:defRPr sz="1100"/>
            </a:lvl8pPr>
            <a:lvl9pPr marL="4291462" indent="0">
              <a:buNone/>
              <a:defRPr sz="11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2023/8/8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9"/>
            <a:ext cx="8915400" cy="1143000"/>
          </a:xfrm>
          <a:prstGeom prst="rect">
            <a:avLst/>
          </a:prstGeom>
        </p:spPr>
        <p:txBody>
          <a:bodyPr vert="horz" lIns="107287" tIns="53643" rIns="107287" bIns="53643"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107287" tIns="53643" rIns="107287" bIns="53643"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107287" tIns="53643" rIns="107287" bIns="53643" rtlCol="0" anchor="ctr"/>
          <a:lstStyle>
            <a:lvl1pPr algn="l">
              <a:defRPr sz="1400">
                <a:solidFill>
                  <a:schemeClr val="tx1">
                    <a:tint val="75000"/>
                  </a:schemeClr>
                </a:solidFill>
              </a:defRPr>
            </a:lvl1pPr>
          </a:lstStyle>
          <a:p>
            <a:fld id="{E90ED720-0104-4369-84BC-D37694168613}" type="datetimeFigureOut">
              <a:rPr kumimoji="1" lang="ja-JP" altLang="en-US" smtClean="0"/>
              <a:pPr/>
              <a:t>2023/8/8</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107287" tIns="53643" rIns="107287" bIns="53643" rtlCol="0" anchor="ctr"/>
          <a:lstStyle>
            <a:lvl1pPr algn="ctr">
              <a:defRPr sz="14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107287" tIns="53643" rIns="107287" bIns="53643" rtlCol="0" anchor="ctr"/>
          <a:lstStyle>
            <a:lvl1pPr algn="r">
              <a:defRPr sz="14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72866" rtl="0" eaLnBrk="1" latinLnBrk="0" hangingPunct="1">
        <a:spcBef>
          <a:spcPct val="0"/>
        </a:spcBef>
        <a:buNone/>
        <a:defRPr kumimoji="1" sz="5200" kern="1200">
          <a:solidFill>
            <a:schemeClr val="tx1"/>
          </a:solidFill>
          <a:latin typeface="+mj-lt"/>
          <a:ea typeface="+mj-ea"/>
          <a:cs typeface="+mj-cs"/>
        </a:defRPr>
      </a:lvl1pPr>
    </p:titleStyle>
    <p:bodyStyle>
      <a:lvl1pPr marL="402325" indent="-402325" algn="l" defTabSz="1072866" rtl="0" eaLnBrk="1" latinLnBrk="0" hangingPunct="1">
        <a:spcBef>
          <a:spcPct val="20000"/>
        </a:spcBef>
        <a:buFont typeface="Arial" pitchFamily="34" charset="0"/>
        <a:buChar char="•"/>
        <a:defRPr kumimoji="1" sz="3800" kern="1200">
          <a:solidFill>
            <a:schemeClr val="tx1"/>
          </a:solidFill>
          <a:latin typeface="+mn-lt"/>
          <a:ea typeface="+mn-ea"/>
          <a:cs typeface="+mn-cs"/>
        </a:defRPr>
      </a:lvl1pPr>
      <a:lvl2pPr marL="871703" indent="-335270" algn="l" defTabSz="1072866" rtl="0" eaLnBrk="1" latinLnBrk="0" hangingPunct="1">
        <a:spcBef>
          <a:spcPct val="20000"/>
        </a:spcBef>
        <a:buFont typeface="Arial" pitchFamily="34" charset="0"/>
        <a:buChar char="–"/>
        <a:defRPr kumimoji="1" sz="3300" kern="1200">
          <a:solidFill>
            <a:schemeClr val="tx1"/>
          </a:solidFill>
          <a:latin typeface="+mn-lt"/>
          <a:ea typeface="+mn-ea"/>
          <a:cs typeface="+mn-cs"/>
        </a:defRPr>
      </a:lvl2pPr>
      <a:lvl3pPr marL="1341082" indent="-268216" algn="l" defTabSz="1072866" rtl="0" eaLnBrk="1" latinLnBrk="0" hangingPunct="1">
        <a:spcBef>
          <a:spcPct val="20000"/>
        </a:spcBef>
        <a:buFont typeface="Arial" pitchFamily="34" charset="0"/>
        <a:buChar char="•"/>
        <a:defRPr kumimoji="1" sz="2800" kern="1200">
          <a:solidFill>
            <a:schemeClr val="tx1"/>
          </a:solidFill>
          <a:latin typeface="+mn-lt"/>
          <a:ea typeface="+mn-ea"/>
          <a:cs typeface="+mn-cs"/>
        </a:defRPr>
      </a:lvl3pPr>
      <a:lvl4pPr marL="1877515" indent="-268216" algn="l" defTabSz="1072866" rtl="0" eaLnBrk="1" latinLnBrk="0" hangingPunct="1">
        <a:spcBef>
          <a:spcPct val="20000"/>
        </a:spcBef>
        <a:buFont typeface="Arial" pitchFamily="34" charset="0"/>
        <a:buChar char="–"/>
        <a:defRPr kumimoji="1" sz="2300" kern="1200">
          <a:solidFill>
            <a:schemeClr val="tx1"/>
          </a:solidFill>
          <a:latin typeface="+mn-lt"/>
          <a:ea typeface="+mn-ea"/>
          <a:cs typeface="+mn-cs"/>
        </a:defRPr>
      </a:lvl4pPr>
      <a:lvl5pPr marL="2413947" indent="-268216" algn="l" defTabSz="1072866" rtl="0" eaLnBrk="1" latinLnBrk="0" hangingPunct="1">
        <a:spcBef>
          <a:spcPct val="20000"/>
        </a:spcBef>
        <a:buFont typeface="Arial" pitchFamily="34" charset="0"/>
        <a:buChar char="»"/>
        <a:defRPr kumimoji="1" sz="2300" kern="1200">
          <a:solidFill>
            <a:schemeClr val="tx1"/>
          </a:solidFill>
          <a:latin typeface="+mn-lt"/>
          <a:ea typeface="+mn-ea"/>
          <a:cs typeface="+mn-cs"/>
        </a:defRPr>
      </a:lvl5pPr>
      <a:lvl6pPr marL="2950380" indent="-268216" algn="l" defTabSz="1072866"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486813" indent="-268216" algn="l" defTabSz="1072866"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4023246" indent="-268216" algn="l" defTabSz="1072866"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559678" indent="-268216" algn="l" defTabSz="1072866" rtl="0" eaLnBrk="1" latinLnBrk="0" hangingPunct="1">
        <a:spcBef>
          <a:spcPct val="20000"/>
        </a:spcBef>
        <a:buFont typeface="Arial" pitchFamily="34" charset="0"/>
        <a:buChar char="•"/>
        <a:defRPr kumimoji="1" sz="2300" kern="1200">
          <a:solidFill>
            <a:schemeClr val="tx1"/>
          </a:solidFill>
          <a:latin typeface="+mn-lt"/>
          <a:ea typeface="+mn-ea"/>
          <a:cs typeface="+mn-cs"/>
        </a:defRPr>
      </a:lvl9pPr>
    </p:bodyStyle>
    <p:otherStyle>
      <a:defPPr>
        <a:defRPr lang="ja-JP"/>
      </a:defPPr>
      <a:lvl1pPr marL="0" algn="l" defTabSz="1072866" rtl="0" eaLnBrk="1" latinLnBrk="0" hangingPunct="1">
        <a:defRPr kumimoji="1" sz="2100" kern="1200">
          <a:solidFill>
            <a:schemeClr val="tx1"/>
          </a:solidFill>
          <a:latin typeface="+mn-lt"/>
          <a:ea typeface="+mn-ea"/>
          <a:cs typeface="+mn-cs"/>
        </a:defRPr>
      </a:lvl1pPr>
      <a:lvl2pPr marL="536433" algn="l" defTabSz="1072866" rtl="0" eaLnBrk="1" latinLnBrk="0" hangingPunct="1">
        <a:defRPr kumimoji="1" sz="2100" kern="1200">
          <a:solidFill>
            <a:schemeClr val="tx1"/>
          </a:solidFill>
          <a:latin typeface="+mn-lt"/>
          <a:ea typeface="+mn-ea"/>
          <a:cs typeface="+mn-cs"/>
        </a:defRPr>
      </a:lvl2pPr>
      <a:lvl3pPr marL="1072866" algn="l" defTabSz="1072866" rtl="0" eaLnBrk="1" latinLnBrk="0" hangingPunct="1">
        <a:defRPr kumimoji="1" sz="2100" kern="1200">
          <a:solidFill>
            <a:schemeClr val="tx1"/>
          </a:solidFill>
          <a:latin typeface="+mn-lt"/>
          <a:ea typeface="+mn-ea"/>
          <a:cs typeface="+mn-cs"/>
        </a:defRPr>
      </a:lvl3pPr>
      <a:lvl4pPr marL="1609298" algn="l" defTabSz="1072866" rtl="0" eaLnBrk="1" latinLnBrk="0" hangingPunct="1">
        <a:defRPr kumimoji="1" sz="2100" kern="1200">
          <a:solidFill>
            <a:schemeClr val="tx1"/>
          </a:solidFill>
          <a:latin typeface="+mn-lt"/>
          <a:ea typeface="+mn-ea"/>
          <a:cs typeface="+mn-cs"/>
        </a:defRPr>
      </a:lvl4pPr>
      <a:lvl5pPr marL="2145731" algn="l" defTabSz="1072866" rtl="0" eaLnBrk="1" latinLnBrk="0" hangingPunct="1">
        <a:defRPr kumimoji="1" sz="2100" kern="1200">
          <a:solidFill>
            <a:schemeClr val="tx1"/>
          </a:solidFill>
          <a:latin typeface="+mn-lt"/>
          <a:ea typeface="+mn-ea"/>
          <a:cs typeface="+mn-cs"/>
        </a:defRPr>
      </a:lvl5pPr>
      <a:lvl6pPr marL="2682164" algn="l" defTabSz="1072866" rtl="0" eaLnBrk="1" latinLnBrk="0" hangingPunct="1">
        <a:defRPr kumimoji="1" sz="2100" kern="1200">
          <a:solidFill>
            <a:schemeClr val="tx1"/>
          </a:solidFill>
          <a:latin typeface="+mn-lt"/>
          <a:ea typeface="+mn-ea"/>
          <a:cs typeface="+mn-cs"/>
        </a:defRPr>
      </a:lvl6pPr>
      <a:lvl7pPr marL="3218597" algn="l" defTabSz="1072866" rtl="0" eaLnBrk="1" latinLnBrk="0" hangingPunct="1">
        <a:defRPr kumimoji="1" sz="2100" kern="1200">
          <a:solidFill>
            <a:schemeClr val="tx1"/>
          </a:solidFill>
          <a:latin typeface="+mn-lt"/>
          <a:ea typeface="+mn-ea"/>
          <a:cs typeface="+mn-cs"/>
        </a:defRPr>
      </a:lvl7pPr>
      <a:lvl8pPr marL="3755029" algn="l" defTabSz="1072866" rtl="0" eaLnBrk="1" latinLnBrk="0" hangingPunct="1">
        <a:defRPr kumimoji="1" sz="2100" kern="1200">
          <a:solidFill>
            <a:schemeClr val="tx1"/>
          </a:solidFill>
          <a:latin typeface="+mn-lt"/>
          <a:ea typeface="+mn-ea"/>
          <a:cs typeface="+mn-cs"/>
        </a:defRPr>
      </a:lvl8pPr>
      <a:lvl9pPr marL="4291462" algn="l" defTabSz="1072866" rtl="0" eaLnBrk="1" latinLnBrk="0" hangingPunct="1">
        <a:defRPr kumimoji="1"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正方形/長方形 59"/>
          <p:cNvSpPr/>
          <p:nvPr/>
        </p:nvSpPr>
        <p:spPr>
          <a:xfrm>
            <a:off x="0" y="-27384"/>
            <a:ext cx="495300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0"/>
              </a:spcBef>
              <a:defRPr/>
            </a:pPr>
            <a:endParaRPr lang="ja-JP" altLang="en-US" sz="1400" dirty="0">
              <a:solidFill>
                <a:schemeClr val="bg1"/>
              </a:solidFill>
            </a:endParaRPr>
          </a:p>
        </p:txBody>
      </p:sp>
      <p:sp>
        <p:nvSpPr>
          <p:cNvPr id="32" name="Rectangle 2"/>
          <p:cNvSpPr>
            <a:spLocks noChangeArrowheads="1"/>
          </p:cNvSpPr>
          <p:nvPr/>
        </p:nvSpPr>
        <p:spPr bwMode="auto">
          <a:xfrm>
            <a:off x="5075866" y="116632"/>
            <a:ext cx="4776788" cy="4728851"/>
          </a:xfrm>
          <a:prstGeom prst="rect">
            <a:avLst/>
          </a:prstGeom>
          <a:solidFill>
            <a:srgbClr val="FFFFCC"/>
          </a:solidFill>
          <a:ln w="9525">
            <a:solidFill>
              <a:srgbClr val="5F5F5F"/>
            </a:solidFill>
            <a:miter lim="800000"/>
            <a:headEnd/>
            <a:tailEnd/>
          </a:ln>
        </p:spPr>
        <p:txBody>
          <a:bodyPr lIns="54000" rIns="54000" anchor="t"/>
          <a:lstStyle/>
          <a:p>
            <a:pPr>
              <a:spcAft>
                <a:spcPct val="25000"/>
              </a:spcAft>
            </a:pPr>
            <a:endParaRPr lang="en-US" altLang="ja-JP" sz="600" dirty="0" smtClean="0"/>
          </a:p>
          <a:p>
            <a:pPr>
              <a:spcAft>
                <a:spcPct val="25000"/>
              </a:spcAft>
            </a:pPr>
            <a:endParaRPr lang="en-US" altLang="ja-JP" sz="600" dirty="0" smtClean="0"/>
          </a:p>
          <a:p>
            <a:pPr>
              <a:spcAft>
                <a:spcPct val="25000"/>
              </a:spcAft>
            </a:pPr>
            <a:r>
              <a:rPr lang="en-US" altLang="ja-JP" sz="1200" dirty="0" smtClean="0"/>
              <a:t>※</a:t>
            </a:r>
            <a:r>
              <a:rPr lang="ja-JP" altLang="en-US" sz="1200" dirty="0"/>
              <a:t>本事業において実証に用いる補助対象船舶の一般配置図及び搭載する主要な革新技術について載せる</a:t>
            </a:r>
            <a:r>
              <a:rPr lang="ja-JP" altLang="en-US" sz="1200" dirty="0" smtClean="0"/>
              <a:t>こと。</a:t>
            </a:r>
            <a:endParaRPr lang="en-US" altLang="ja-JP" sz="1200" dirty="0" smtClean="0"/>
          </a:p>
          <a:p>
            <a:pPr>
              <a:spcAft>
                <a:spcPct val="25000"/>
              </a:spcAft>
            </a:pPr>
            <a:endParaRPr lang="en-US" altLang="ja-JP" sz="1100" dirty="0" smtClean="0"/>
          </a:p>
          <a:p>
            <a:pPr>
              <a:spcAft>
                <a:spcPct val="25000"/>
              </a:spcAft>
            </a:pPr>
            <a:endParaRPr lang="en-US" altLang="ja-JP" sz="1400" dirty="0"/>
          </a:p>
          <a:p>
            <a:pPr>
              <a:spcAft>
                <a:spcPct val="25000"/>
              </a:spcAft>
            </a:pPr>
            <a:endParaRPr lang="en-US" altLang="ja-JP" sz="1400" dirty="0"/>
          </a:p>
          <a:p>
            <a:pPr>
              <a:spcAft>
                <a:spcPct val="25000"/>
              </a:spcAft>
            </a:pPr>
            <a:endParaRPr lang="en-US" altLang="ja-JP" sz="1400" dirty="0"/>
          </a:p>
          <a:p>
            <a:pPr>
              <a:spcAft>
                <a:spcPct val="25000"/>
              </a:spcAft>
            </a:pPr>
            <a:endParaRPr lang="en-US" altLang="ja-JP" sz="1400" dirty="0"/>
          </a:p>
          <a:p>
            <a:pPr>
              <a:spcAft>
                <a:spcPct val="25000"/>
              </a:spcAft>
            </a:pPr>
            <a:endParaRPr lang="en-US" altLang="ja-JP" sz="1400" dirty="0"/>
          </a:p>
          <a:p>
            <a:pPr>
              <a:spcAft>
                <a:spcPct val="25000"/>
              </a:spcAft>
            </a:pPr>
            <a:endParaRPr lang="en-US" altLang="ja-JP" sz="1200" dirty="0"/>
          </a:p>
          <a:p>
            <a:pPr>
              <a:spcAft>
                <a:spcPct val="25000"/>
              </a:spcAft>
            </a:pPr>
            <a:r>
              <a:rPr lang="ja-JP" altLang="en-US" sz="1200" dirty="0"/>
              <a:t>・・・・・・・・・・・・・・・・・・・・・・・・・・・・・・・・・・・・・・・・・・・・・・・・・・・・・・・・・・・・・・・・・・・</a:t>
            </a:r>
            <a:r>
              <a:rPr lang="ja-JP" altLang="en-US" sz="1200" dirty="0" smtClean="0"/>
              <a:t>・</a:t>
            </a:r>
            <a:endParaRPr lang="en-US" altLang="ja-JP" sz="1100" dirty="0"/>
          </a:p>
          <a:p>
            <a:pPr>
              <a:spcAft>
                <a:spcPct val="25000"/>
              </a:spcAft>
            </a:pPr>
            <a:r>
              <a:rPr lang="en-US" altLang="ja-JP" sz="1100" dirty="0"/>
              <a:t>※</a:t>
            </a:r>
            <a:r>
              <a:rPr lang="ja-JP" altLang="en-US" sz="1100" dirty="0"/>
              <a:t>革新的技術毎のエネルギー削減率に関する表を記載すること。</a:t>
            </a:r>
          </a:p>
        </p:txBody>
      </p:sp>
      <p:sp>
        <p:nvSpPr>
          <p:cNvPr id="33" name="Rectangle 4"/>
          <p:cNvSpPr>
            <a:spLocks noChangeArrowheads="1"/>
          </p:cNvSpPr>
          <p:nvPr/>
        </p:nvSpPr>
        <p:spPr bwMode="auto">
          <a:xfrm>
            <a:off x="3038947" y="837158"/>
            <a:ext cx="1838325" cy="647626"/>
          </a:xfrm>
          <a:prstGeom prst="rect">
            <a:avLst/>
          </a:prstGeom>
          <a:solidFill>
            <a:srgbClr val="FFFFCC"/>
          </a:solidFill>
          <a:ln w="9525">
            <a:solidFill>
              <a:srgbClr val="5F5F5F"/>
            </a:solidFill>
            <a:miter lim="800000"/>
            <a:headEnd/>
            <a:tailEnd/>
          </a:ln>
        </p:spPr>
        <p:txBody>
          <a:bodyPr lIns="54000" rIns="54000" anchor="b"/>
          <a:lstStyle/>
          <a:p>
            <a:pPr algn="ctr">
              <a:spcAft>
                <a:spcPct val="25000"/>
              </a:spcAft>
            </a:pPr>
            <a:r>
              <a:rPr lang="ja-JP" altLang="en-US" sz="1050" dirty="0"/>
              <a:t>革新的技術による削減　</a:t>
            </a:r>
            <a:r>
              <a:rPr lang="ja-JP" altLang="en-US" sz="1200" dirty="0"/>
              <a:t>○％</a:t>
            </a:r>
            <a:endParaRPr lang="en-US" altLang="ja-JP" sz="1200" dirty="0"/>
          </a:p>
          <a:p>
            <a:pPr algn="ctr">
              <a:spcAft>
                <a:spcPct val="25000"/>
              </a:spcAft>
            </a:pPr>
            <a:r>
              <a:rPr lang="ja-JP" altLang="en-US" sz="1200" dirty="0"/>
              <a:t>（</a:t>
            </a:r>
            <a:r>
              <a:rPr lang="ja-JP" altLang="en-US" sz="1050" dirty="0"/>
              <a:t>全体削減　</a:t>
            </a:r>
            <a:r>
              <a:rPr lang="ja-JP" altLang="en-US" sz="1200" dirty="0"/>
              <a:t>○</a:t>
            </a:r>
            <a:r>
              <a:rPr lang="en-US" altLang="en-US" sz="1200" dirty="0"/>
              <a:t>％</a:t>
            </a:r>
            <a:r>
              <a:rPr lang="ja-JP" altLang="en-US" sz="1200" dirty="0"/>
              <a:t>）</a:t>
            </a:r>
          </a:p>
        </p:txBody>
      </p:sp>
      <p:graphicFrame>
        <p:nvGraphicFramePr>
          <p:cNvPr id="35" name="Group 6"/>
          <p:cNvGraphicFramePr>
            <a:graphicFrameLocks noGrp="1"/>
          </p:cNvGraphicFramePr>
          <p:nvPr/>
        </p:nvGraphicFramePr>
        <p:xfrm>
          <a:off x="100013" y="809624"/>
          <a:ext cx="2836763" cy="675159"/>
        </p:xfrm>
        <a:graphic>
          <a:graphicData uri="http://schemas.openxmlformats.org/drawingml/2006/table">
            <a:tbl>
              <a:tblPr/>
              <a:tblGrid>
                <a:gridCol w="2836763">
                  <a:extLst>
                    <a:ext uri="{9D8B030D-6E8A-4147-A177-3AD203B41FA5}">
                      <a16:colId xmlns:a16="http://schemas.microsoft.com/office/drawing/2014/main" val="20000"/>
                    </a:ext>
                  </a:extLst>
                </a:gridCol>
              </a:tblGrid>
              <a:tr h="675159">
                <a:tc>
                  <a:txBody>
                    <a:bodyPr/>
                    <a:lstStyle/>
                    <a:p>
                      <a:pPr marL="47625" marR="0" lvl="0" indent="-47625" algn="l" defTabSz="914400" rtl="0" eaLnBrk="1" fontAlgn="base" latinLnBrk="0" hangingPunct="1">
                        <a:lnSpc>
                          <a:spcPct val="100000"/>
                        </a:lnSpc>
                        <a:spcBef>
                          <a:spcPct val="20000"/>
                        </a:spcBef>
                        <a:spcAft>
                          <a:spcPct val="0"/>
                        </a:spcAft>
                        <a:buClrTx/>
                        <a:buSzTx/>
                        <a:buFontTx/>
                        <a:buNone/>
                        <a:tabLst/>
                        <a:defRPr/>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・船種　　　　　　　　　　　・船のサイズ</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p>
                      <a:pPr marL="47625" marR="0" lvl="0" indent="-47625"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・総トン数　　　　　　　　 ・航路</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72000" marR="72000" marT="36000" marB="36000"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5F5F5F"/>
                      </a:solidFill>
                      <a:prstDash val="solid"/>
                      <a:round/>
                      <a:headEnd type="none" w="med" len="med"/>
                      <a:tailEnd type="none" w="med" len="med"/>
                    </a:lnT>
                    <a:lnB w="9525" cap="flat" cmpd="sng" algn="ctr">
                      <a:solidFill>
                        <a:srgbClr val="5F5F5F"/>
                      </a:solidFill>
                      <a:prstDash val="solid"/>
                      <a:round/>
                      <a:headEnd type="none" w="med" len="med"/>
                      <a:tailEnd type="none" w="med" len="med"/>
                    </a:lnB>
                    <a:lnTlToBr>
                      <a:noFill/>
                    </a:lnTlToBr>
                    <a:lnBlToTr>
                      <a:noFill/>
                    </a:lnBlToTr>
                    <a:solidFill>
                      <a:srgbClr val="FFFFCC"/>
                    </a:solidFill>
                  </a:tcPr>
                </a:tc>
                <a:extLst>
                  <a:ext uri="{0D108BD9-81ED-4DB2-BD59-A6C34878D82A}">
                    <a16:rowId xmlns:a16="http://schemas.microsoft.com/office/drawing/2014/main" val="10000"/>
                  </a:ext>
                </a:extLst>
              </a:tr>
            </a:tbl>
          </a:graphicData>
        </a:graphic>
      </p:graphicFrame>
      <p:sp>
        <p:nvSpPr>
          <p:cNvPr id="36" name="AutoShape 16"/>
          <p:cNvSpPr>
            <a:spLocks noChangeArrowheads="1"/>
          </p:cNvSpPr>
          <p:nvPr/>
        </p:nvSpPr>
        <p:spPr bwMode="auto">
          <a:xfrm>
            <a:off x="71438" y="646113"/>
            <a:ext cx="1137146" cy="190599"/>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補助対象船</a:t>
            </a:r>
          </a:p>
        </p:txBody>
      </p:sp>
      <p:sp>
        <p:nvSpPr>
          <p:cNvPr id="37" name="AutoShape 37"/>
          <p:cNvSpPr>
            <a:spLocks noChangeArrowheads="1"/>
          </p:cNvSpPr>
          <p:nvPr/>
        </p:nvSpPr>
        <p:spPr bwMode="auto">
          <a:xfrm>
            <a:off x="73025" y="1569616"/>
            <a:ext cx="1223963" cy="203200"/>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年度毎概算経費</a:t>
            </a:r>
          </a:p>
        </p:txBody>
      </p:sp>
      <p:sp>
        <p:nvSpPr>
          <p:cNvPr id="38" name="Text Box 38"/>
          <p:cNvSpPr txBox="1">
            <a:spLocks noChangeArrowheads="1"/>
          </p:cNvSpPr>
          <p:nvPr/>
        </p:nvSpPr>
        <p:spPr bwMode="auto">
          <a:xfrm>
            <a:off x="4016896" y="1614637"/>
            <a:ext cx="530225" cy="230187"/>
          </a:xfrm>
          <a:prstGeom prst="rect">
            <a:avLst/>
          </a:prstGeom>
          <a:noFill/>
          <a:ln w="9525">
            <a:noFill/>
            <a:miter lim="800000"/>
            <a:headEnd/>
            <a:tailEnd/>
          </a:ln>
        </p:spPr>
        <p:txBody>
          <a:bodyPr wrap="none">
            <a:spAutoFit/>
          </a:bodyPr>
          <a:lstStyle/>
          <a:p>
            <a:r>
              <a:rPr lang="ja-JP" altLang="en-US" sz="900" dirty="0"/>
              <a:t>（億円）</a:t>
            </a:r>
          </a:p>
        </p:txBody>
      </p:sp>
      <p:sp>
        <p:nvSpPr>
          <p:cNvPr id="39" name="AutoShape 39"/>
          <p:cNvSpPr>
            <a:spLocks noChangeArrowheads="1"/>
          </p:cNvSpPr>
          <p:nvPr/>
        </p:nvSpPr>
        <p:spPr bwMode="auto">
          <a:xfrm>
            <a:off x="3008784" y="692696"/>
            <a:ext cx="1727498" cy="216222"/>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エネルギー消費削減効果</a:t>
            </a:r>
          </a:p>
        </p:txBody>
      </p:sp>
      <p:sp>
        <p:nvSpPr>
          <p:cNvPr id="40" name="AutoShape 41"/>
          <p:cNvSpPr>
            <a:spLocks noChangeArrowheads="1"/>
          </p:cNvSpPr>
          <p:nvPr/>
        </p:nvSpPr>
        <p:spPr bwMode="auto">
          <a:xfrm>
            <a:off x="5035838" y="54273"/>
            <a:ext cx="1223963" cy="206375"/>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事業の概要</a:t>
            </a:r>
          </a:p>
        </p:txBody>
      </p:sp>
      <p:sp>
        <p:nvSpPr>
          <p:cNvPr id="41" name="Rectangle 42"/>
          <p:cNvSpPr>
            <a:spLocks noChangeArrowheads="1"/>
          </p:cNvSpPr>
          <p:nvPr/>
        </p:nvSpPr>
        <p:spPr bwMode="auto">
          <a:xfrm>
            <a:off x="95250" y="4146681"/>
            <a:ext cx="4776788" cy="1295499"/>
          </a:xfrm>
          <a:prstGeom prst="rect">
            <a:avLst/>
          </a:prstGeom>
          <a:solidFill>
            <a:srgbClr val="FFFFCC"/>
          </a:solidFill>
          <a:ln w="9525">
            <a:solidFill>
              <a:srgbClr val="5F5F5F"/>
            </a:solidFill>
            <a:miter lim="800000"/>
            <a:headEnd/>
            <a:tailEnd/>
          </a:ln>
        </p:spPr>
        <p:txBody>
          <a:bodyPr lIns="54000" rIns="54000" anchor="t"/>
          <a:lstStyle/>
          <a:p>
            <a:pPr marL="133350" indent="-133350"/>
            <a:endParaRPr lang="en-US" altLang="ja-JP" sz="300" dirty="0"/>
          </a:p>
          <a:p>
            <a:pPr marL="133350" indent="-133350"/>
            <a:r>
              <a:rPr lang="en-US" altLang="ja-JP" sz="1200" dirty="0"/>
              <a:t>※</a:t>
            </a:r>
            <a:r>
              <a:rPr lang="ja-JP" altLang="en-US" sz="1200" dirty="0"/>
              <a:t>比較対象船について記載すること。</a:t>
            </a:r>
            <a:endParaRPr lang="en-US" altLang="ja-JP" sz="1200" dirty="0"/>
          </a:p>
          <a:p>
            <a:pPr marL="133350" indent="-133350"/>
            <a:r>
              <a:rPr lang="ja-JP" altLang="en-US" sz="1050" dirty="0"/>
              <a:t>（比較対象船がいつどこの造船所で建造されたかについても記載すること。）</a:t>
            </a:r>
            <a:endParaRPr lang="en-US" altLang="ja-JP" sz="1050" dirty="0"/>
          </a:p>
          <a:p>
            <a:pPr marL="133350" indent="-133350"/>
            <a:r>
              <a:rPr lang="ja-JP" altLang="en-US" sz="1200" dirty="0"/>
              <a:t>・・・・・・・・・・・・・・・・・・・・・・・・・・・・・・・・・・・・・・・・・・・・</a:t>
            </a:r>
            <a:endParaRPr lang="en-US" altLang="ja-JP" sz="1200" dirty="0"/>
          </a:p>
          <a:p>
            <a:pPr marL="133350" indent="-133350"/>
            <a:endParaRPr lang="en-US" altLang="ja-JP" sz="1200" dirty="0"/>
          </a:p>
        </p:txBody>
      </p:sp>
      <p:sp>
        <p:nvSpPr>
          <p:cNvPr id="43" name="Text Box 44"/>
          <p:cNvSpPr txBox="1">
            <a:spLocks noChangeArrowheads="1"/>
          </p:cNvSpPr>
          <p:nvPr/>
        </p:nvSpPr>
        <p:spPr bwMode="auto">
          <a:xfrm>
            <a:off x="344488" y="-27384"/>
            <a:ext cx="3023585" cy="461665"/>
          </a:xfrm>
          <a:prstGeom prst="rect">
            <a:avLst/>
          </a:prstGeom>
          <a:noFill/>
          <a:ln w="9525">
            <a:noFill/>
            <a:miter lim="800000"/>
            <a:headEnd/>
            <a:tailEnd/>
          </a:ln>
        </p:spPr>
        <p:txBody>
          <a:bodyPr wrap="none">
            <a:spAutoFit/>
          </a:bodyPr>
          <a:lstStyle/>
          <a:p>
            <a:pPr lvl="0">
              <a:spcBef>
                <a:spcPct val="0"/>
              </a:spcBef>
              <a:defRPr/>
            </a:pPr>
            <a:r>
              <a:rPr lang="ja-JP" altLang="en-US" sz="1200" dirty="0">
                <a:solidFill>
                  <a:schemeClr val="bg1"/>
                </a:solidFill>
              </a:rPr>
              <a:t>○○○○実証事業</a:t>
            </a:r>
            <a:endParaRPr lang="en-US" altLang="ja-JP" sz="1200" dirty="0">
              <a:solidFill>
                <a:schemeClr val="bg1"/>
              </a:solidFill>
            </a:endParaRPr>
          </a:p>
          <a:p>
            <a:pPr lvl="0">
              <a:spcBef>
                <a:spcPct val="0"/>
              </a:spcBef>
              <a:defRPr/>
            </a:pPr>
            <a:r>
              <a:rPr lang="ja-JP" altLang="en-US" sz="1200" dirty="0">
                <a:solidFill>
                  <a:schemeClr val="bg1"/>
                </a:solidFill>
              </a:rPr>
              <a:t>　　　　　　（事業名のタイトルと合わせること）</a:t>
            </a:r>
          </a:p>
        </p:txBody>
      </p:sp>
      <p:sp>
        <p:nvSpPr>
          <p:cNvPr id="45" name="AutoShape 56"/>
          <p:cNvSpPr>
            <a:spLocks noChangeArrowheads="1"/>
          </p:cNvSpPr>
          <p:nvPr/>
        </p:nvSpPr>
        <p:spPr bwMode="auto">
          <a:xfrm>
            <a:off x="56456" y="2502545"/>
            <a:ext cx="1223963" cy="206375"/>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事業スケジュール</a:t>
            </a:r>
          </a:p>
        </p:txBody>
      </p:sp>
      <p:sp>
        <p:nvSpPr>
          <p:cNvPr id="46" name="Text Box 59"/>
          <p:cNvSpPr txBox="1">
            <a:spLocks noChangeArrowheads="1"/>
          </p:cNvSpPr>
          <p:nvPr/>
        </p:nvSpPr>
        <p:spPr bwMode="auto">
          <a:xfrm>
            <a:off x="849313" y="404664"/>
            <a:ext cx="4103687" cy="276999"/>
          </a:xfrm>
          <a:prstGeom prst="rect">
            <a:avLst/>
          </a:prstGeom>
          <a:noFill/>
          <a:ln w="9525">
            <a:noFill/>
            <a:miter lim="800000"/>
            <a:headEnd/>
            <a:tailEnd/>
          </a:ln>
        </p:spPr>
        <p:txBody>
          <a:bodyPr>
            <a:spAutoFit/>
          </a:bodyPr>
          <a:lstStyle/>
          <a:p>
            <a:pPr>
              <a:spcBef>
                <a:spcPct val="50000"/>
              </a:spcBef>
            </a:pPr>
            <a:r>
              <a:rPr lang="ja-JP" altLang="en-US" sz="1200" b="1" dirty="0"/>
              <a:t>申請者：○○、○○、○○　　建造場所：○○</a:t>
            </a:r>
          </a:p>
        </p:txBody>
      </p:sp>
      <p:graphicFrame>
        <p:nvGraphicFramePr>
          <p:cNvPr id="47" name="Group 17"/>
          <p:cNvGraphicFramePr>
            <a:graphicFrameLocks/>
          </p:cNvGraphicFramePr>
          <p:nvPr>
            <p:extLst>
              <p:ext uri="{D42A27DB-BD31-4B8C-83A1-F6EECF244321}">
                <p14:modId xmlns:p14="http://schemas.microsoft.com/office/powerpoint/2010/main" val="2607042098"/>
              </p:ext>
            </p:extLst>
          </p:nvPr>
        </p:nvGraphicFramePr>
        <p:xfrm>
          <a:off x="128464" y="2708920"/>
          <a:ext cx="4608511" cy="1122000"/>
        </p:xfrm>
        <a:graphic>
          <a:graphicData uri="http://schemas.openxmlformats.org/drawingml/2006/table">
            <a:tbl>
              <a:tblPr/>
              <a:tblGrid>
                <a:gridCol w="1240753">
                  <a:extLst>
                    <a:ext uri="{9D8B030D-6E8A-4147-A177-3AD203B41FA5}">
                      <a16:colId xmlns:a16="http://schemas.microsoft.com/office/drawing/2014/main" val="20000"/>
                    </a:ext>
                  </a:extLst>
                </a:gridCol>
                <a:gridCol w="775471">
                  <a:extLst>
                    <a:ext uri="{9D8B030D-6E8A-4147-A177-3AD203B41FA5}">
                      <a16:colId xmlns:a16="http://schemas.microsoft.com/office/drawing/2014/main" val="20001"/>
                    </a:ext>
                  </a:extLst>
                </a:gridCol>
                <a:gridCol w="648072">
                  <a:extLst>
                    <a:ext uri="{9D8B030D-6E8A-4147-A177-3AD203B41FA5}">
                      <a16:colId xmlns:a16="http://schemas.microsoft.com/office/drawing/2014/main" val="20002"/>
                    </a:ext>
                  </a:extLst>
                </a:gridCol>
                <a:gridCol w="648072">
                  <a:extLst>
                    <a:ext uri="{9D8B030D-6E8A-4147-A177-3AD203B41FA5}">
                      <a16:colId xmlns:a16="http://schemas.microsoft.com/office/drawing/2014/main" val="20003"/>
                    </a:ext>
                  </a:extLst>
                </a:gridCol>
                <a:gridCol w="648072">
                  <a:extLst>
                    <a:ext uri="{9D8B030D-6E8A-4147-A177-3AD203B41FA5}">
                      <a16:colId xmlns:a16="http://schemas.microsoft.com/office/drawing/2014/main" val="20004"/>
                    </a:ext>
                  </a:extLst>
                </a:gridCol>
                <a:gridCol w="648071">
                  <a:extLst>
                    <a:ext uri="{9D8B030D-6E8A-4147-A177-3AD203B41FA5}">
                      <a16:colId xmlns:a16="http://schemas.microsoft.com/office/drawing/2014/main" val="20005"/>
                    </a:ext>
                  </a:extLst>
                </a:gridCol>
              </a:tblGrid>
              <a:tr h="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9525"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9525"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補助対象</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9525"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概要</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9525"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a:ln>
                            <a:noFill/>
                          </a:ln>
                          <a:solidFill>
                            <a:schemeClr val="tx1"/>
                          </a:solidFill>
                          <a:effectLst/>
                          <a:latin typeface="Arial" charset="0"/>
                          <a:ea typeface="ＭＳ Ｐゴシック" pitchFamily="50" charset="-128"/>
                        </a:rPr>
                        <a:t>R5</a:t>
                      </a:r>
                      <a:r>
                        <a:rPr kumimoji="1" lang="ja-JP" altLang="en-US" sz="1000" b="0" i="0" u="none" strike="noStrike" cap="none" normalizeH="0" baseline="0" dirty="0">
                          <a:ln>
                            <a:noFill/>
                          </a:ln>
                          <a:solidFill>
                            <a:schemeClr val="tx1"/>
                          </a:solidFill>
                          <a:effectLst/>
                          <a:latin typeface="Arial" charset="0"/>
                          <a:ea typeface="ＭＳ Ｐゴシック" pitchFamily="50" charset="-128"/>
                        </a:rPr>
                        <a:t>年度</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9525"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a:ln>
                            <a:noFill/>
                          </a:ln>
                          <a:solidFill>
                            <a:schemeClr val="tx1"/>
                          </a:solidFill>
                          <a:effectLst/>
                          <a:latin typeface="Arial" charset="0"/>
                          <a:ea typeface="ＭＳ Ｐゴシック" pitchFamily="50" charset="-128"/>
                        </a:rPr>
                        <a:t>R6</a:t>
                      </a:r>
                      <a:r>
                        <a:rPr kumimoji="1" lang="ja-JP" altLang="en-US" sz="1000" b="0" i="0" u="none" strike="noStrike" cap="none" normalizeH="0" baseline="0" dirty="0">
                          <a:ln>
                            <a:noFill/>
                          </a:ln>
                          <a:solidFill>
                            <a:schemeClr val="tx1"/>
                          </a:solidFill>
                          <a:effectLst/>
                          <a:latin typeface="Arial" charset="0"/>
                          <a:ea typeface="ＭＳ Ｐゴシック" pitchFamily="50" charset="-128"/>
                        </a:rPr>
                        <a:t>年度</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9525"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a:ln>
                            <a:noFill/>
                          </a:ln>
                          <a:solidFill>
                            <a:schemeClr val="tx1"/>
                          </a:solidFill>
                          <a:effectLst/>
                          <a:latin typeface="Arial" charset="0"/>
                          <a:ea typeface="ＭＳ Ｐゴシック" pitchFamily="50" charset="-128"/>
                        </a:rPr>
                        <a:t>R7</a:t>
                      </a:r>
                      <a:r>
                        <a:rPr kumimoji="1" lang="ja-JP" altLang="en-US" sz="1000" b="0" i="0" u="none" strike="noStrike" cap="none" normalizeH="0" baseline="0" dirty="0">
                          <a:ln>
                            <a:noFill/>
                          </a:ln>
                          <a:solidFill>
                            <a:schemeClr val="tx1"/>
                          </a:solidFill>
                          <a:effectLst/>
                          <a:latin typeface="Arial" charset="0"/>
                          <a:ea typeface="ＭＳ Ｐゴシック" pitchFamily="50" charset="-128"/>
                        </a:rPr>
                        <a:t>年度</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9525"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7288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機器の製造・発注</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9525"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422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船体詳細設計</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9525"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建造</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9525"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検証</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9525"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9525"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9525"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9525"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9525"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9525"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9525" cap="flat" cmpd="sng" algn="ctr">
                      <a:solidFill>
                        <a:srgbClr val="5F5F5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cxnSp>
        <p:nvCxnSpPr>
          <p:cNvPr id="48" name="直線矢印コネクタ 47"/>
          <p:cNvCxnSpPr/>
          <p:nvPr/>
        </p:nvCxnSpPr>
        <p:spPr>
          <a:xfrm>
            <a:off x="3440832" y="3068960"/>
            <a:ext cx="394149" cy="0"/>
          </a:xfrm>
          <a:prstGeom prst="straightConnector1">
            <a:avLst/>
          </a:prstGeom>
          <a:ln w="254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49" name="直線矢印コネクタ 48"/>
          <p:cNvCxnSpPr/>
          <p:nvPr/>
        </p:nvCxnSpPr>
        <p:spPr>
          <a:xfrm>
            <a:off x="3717494" y="3500243"/>
            <a:ext cx="492687" cy="0"/>
          </a:xfrm>
          <a:prstGeom prst="straightConnector1">
            <a:avLst/>
          </a:prstGeom>
          <a:ln w="254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p:nvPr/>
        </p:nvCxnSpPr>
        <p:spPr>
          <a:xfrm>
            <a:off x="3224808" y="3281964"/>
            <a:ext cx="492687" cy="0"/>
          </a:xfrm>
          <a:prstGeom prst="straightConnector1">
            <a:avLst/>
          </a:prstGeom>
          <a:ln w="254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1" name="直線矢印コネクタ 50"/>
          <p:cNvCxnSpPr/>
          <p:nvPr/>
        </p:nvCxnSpPr>
        <p:spPr>
          <a:xfrm>
            <a:off x="4210181" y="3717032"/>
            <a:ext cx="394149" cy="0"/>
          </a:xfrm>
          <a:prstGeom prst="straightConnector1">
            <a:avLst/>
          </a:prstGeom>
          <a:ln w="254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graphicFrame>
        <p:nvGraphicFramePr>
          <p:cNvPr id="58" name="表 57"/>
          <p:cNvGraphicFramePr>
            <a:graphicFrameLocks noGrp="1"/>
          </p:cNvGraphicFramePr>
          <p:nvPr>
            <p:extLst>
              <p:ext uri="{D42A27DB-BD31-4B8C-83A1-F6EECF244321}">
                <p14:modId xmlns:p14="http://schemas.microsoft.com/office/powerpoint/2010/main" val="1236646269"/>
              </p:ext>
            </p:extLst>
          </p:nvPr>
        </p:nvGraphicFramePr>
        <p:xfrm>
          <a:off x="5291887" y="3362868"/>
          <a:ext cx="4356067" cy="1050381"/>
        </p:xfrm>
        <a:graphic>
          <a:graphicData uri="http://schemas.openxmlformats.org/drawingml/2006/table">
            <a:tbl>
              <a:tblPr/>
              <a:tblGrid>
                <a:gridCol w="544509">
                  <a:extLst>
                    <a:ext uri="{9D8B030D-6E8A-4147-A177-3AD203B41FA5}">
                      <a16:colId xmlns:a16="http://schemas.microsoft.com/office/drawing/2014/main" val="20000"/>
                    </a:ext>
                  </a:extLst>
                </a:gridCol>
                <a:gridCol w="2018542">
                  <a:extLst>
                    <a:ext uri="{9D8B030D-6E8A-4147-A177-3AD203B41FA5}">
                      <a16:colId xmlns:a16="http://schemas.microsoft.com/office/drawing/2014/main" val="20001"/>
                    </a:ext>
                  </a:extLst>
                </a:gridCol>
                <a:gridCol w="1793016">
                  <a:extLst>
                    <a:ext uri="{9D8B030D-6E8A-4147-A177-3AD203B41FA5}">
                      <a16:colId xmlns:a16="http://schemas.microsoft.com/office/drawing/2014/main" val="20002"/>
                    </a:ext>
                  </a:extLst>
                </a:gridCol>
              </a:tblGrid>
              <a:tr h="158846">
                <a:tc>
                  <a:txBody>
                    <a:bodyPr/>
                    <a:lstStyle/>
                    <a:p>
                      <a:pPr algn="ctr">
                        <a:spcAft>
                          <a:spcPts val="0"/>
                        </a:spcAft>
                        <a:tabLst>
                          <a:tab pos="845820" algn="ctr"/>
                          <a:tab pos="1691640" algn="r"/>
                        </a:tabLst>
                      </a:pPr>
                      <a:r>
                        <a:rPr lang="en-US" sz="1000" b="1" kern="100" dirty="0">
                          <a:latin typeface="ＭＳ 明朝"/>
                          <a:ea typeface="ＭＳ 明朝"/>
                          <a:cs typeface="Times New Roman"/>
                        </a:rPr>
                        <a:t>No.</a:t>
                      </a:r>
                      <a:endParaRPr lang="ja-JP" sz="1000" kern="100" dirty="0">
                        <a:latin typeface="Century"/>
                        <a:ea typeface="ＭＳ 明朝"/>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tabLst>
                          <a:tab pos="845820" algn="ctr"/>
                          <a:tab pos="1691640" algn="r"/>
                        </a:tabLst>
                      </a:pPr>
                      <a:r>
                        <a:rPr lang="ja-JP" sz="1000" b="1" kern="100" dirty="0">
                          <a:latin typeface="Century"/>
                          <a:ea typeface="ＭＳ 明朝"/>
                          <a:cs typeface="Times New Roman"/>
                        </a:rPr>
                        <a:t>項目</a:t>
                      </a:r>
                      <a:endParaRPr lang="ja-JP" sz="1000" kern="100" dirty="0">
                        <a:latin typeface="Century"/>
                        <a:ea typeface="ＭＳ 明朝"/>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ja-JP" sz="1000" b="1" kern="100" dirty="0">
                          <a:latin typeface="Century"/>
                          <a:ea typeface="ＭＳ 明朝"/>
                          <a:cs typeface="Times New Roman"/>
                        </a:rPr>
                        <a:t>エネルギー消費削減</a:t>
                      </a:r>
                      <a:r>
                        <a:rPr lang="ja-JP" altLang="en-US" sz="1000" b="1" kern="100" dirty="0">
                          <a:latin typeface="Century"/>
                          <a:ea typeface="ＭＳ 明朝"/>
                          <a:cs typeface="Times New Roman"/>
                        </a:rPr>
                        <a:t>率</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78307">
                <a:tc>
                  <a:txBody>
                    <a:bodyPr/>
                    <a:lstStyle/>
                    <a:p>
                      <a:pPr algn="just">
                        <a:spcAft>
                          <a:spcPts val="0"/>
                        </a:spcAft>
                      </a:pPr>
                      <a:r>
                        <a:rPr lang="en-US" sz="1000" kern="100" dirty="0">
                          <a:solidFill>
                            <a:srgbClr val="FF0000"/>
                          </a:solidFill>
                          <a:latin typeface="ＭＳ 明朝"/>
                          <a:ea typeface="ＭＳ 明朝"/>
                          <a:cs typeface="Times New Roman"/>
                        </a:rPr>
                        <a:t>1</a:t>
                      </a:r>
                      <a:endParaRPr 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ja-JP" altLang="en-US" sz="1000" dirty="0">
                          <a:solidFill>
                            <a:srgbClr val="FF0000"/>
                          </a:solidFill>
                          <a:latin typeface="Century" pitchFamily="18" charset="0"/>
                          <a:ea typeface="ＭＳ 明朝" pitchFamily="17" charset="-128"/>
                          <a:cs typeface="ＭＳ Ｐゴシック" pitchFamily="50" charset="-128"/>
                        </a:rPr>
                        <a:t>バッテリー推進システム</a:t>
                      </a:r>
                      <a:endParaRPr lang="en-US" altLang="ja-JP" sz="1000" dirty="0">
                        <a:solidFill>
                          <a:srgbClr val="FF0000"/>
                        </a:solidFill>
                        <a:latin typeface="Century" pitchFamily="18" charset="0"/>
                        <a:ea typeface="ＭＳ 明朝" pitchFamily="17" charset="-128"/>
                        <a:cs typeface="ＭＳ Ｐゴシック" pitchFamily="50" charset="-128"/>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000" kern="100" dirty="0">
                          <a:solidFill>
                            <a:srgbClr val="FF0000"/>
                          </a:solidFill>
                          <a:latin typeface="ＭＳ 明朝"/>
                          <a:ea typeface="ＭＳ 明朝"/>
                          <a:cs typeface="Times New Roman"/>
                        </a:rPr>
                        <a:t>a1</a:t>
                      </a: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78307">
                <a:tc>
                  <a:txBody>
                    <a:bodyPr/>
                    <a:lstStyle/>
                    <a:p>
                      <a:pPr algn="just">
                        <a:spcAft>
                          <a:spcPts val="0"/>
                        </a:spcAft>
                      </a:pPr>
                      <a:r>
                        <a:rPr lang="en-US" sz="1000" kern="100">
                          <a:solidFill>
                            <a:srgbClr val="FF0000"/>
                          </a:solidFill>
                          <a:latin typeface="ＭＳ 明朝"/>
                          <a:ea typeface="ＭＳ 明朝"/>
                          <a:cs typeface="Times New Roman"/>
                        </a:rPr>
                        <a:t>2</a:t>
                      </a:r>
                      <a:endParaRPr lang="ja-JP" sz="1000" kern="10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spcAft>
                          <a:spcPts val="0"/>
                        </a:spcAft>
                      </a:pPr>
                      <a:r>
                        <a:rPr lang="ja-JP" sz="1000" kern="100" dirty="0">
                          <a:solidFill>
                            <a:srgbClr val="FF0000"/>
                          </a:solidFill>
                          <a:latin typeface="Century"/>
                          <a:ea typeface="ＭＳ 明朝"/>
                          <a:cs typeface="Times New Roman"/>
                        </a:rPr>
                        <a:t>省エネ船型</a:t>
                      </a:r>
                      <a:endParaRPr 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000" kern="100" dirty="0">
                          <a:solidFill>
                            <a:srgbClr val="FF0000"/>
                          </a:solidFill>
                          <a:latin typeface="ＭＳ 明朝"/>
                          <a:ea typeface="ＭＳ 明朝"/>
                          <a:cs typeface="Times New Roman"/>
                        </a:rPr>
                        <a:t>b1</a:t>
                      </a: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178307">
                <a:tc>
                  <a:txBody>
                    <a:bodyPr/>
                    <a:lstStyle/>
                    <a:p>
                      <a:pPr algn="just">
                        <a:spcAft>
                          <a:spcPts val="0"/>
                        </a:spcAft>
                      </a:pPr>
                      <a:r>
                        <a:rPr lang="en-US" sz="1000" kern="100">
                          <a:solidFill>
                            <a:srgbClr val="FF0000"/>
                          </a:solidFill>
                          <a:latin typeface="ＭＳ 明朝"/>
                          <a:ea typeface="ＭＳ 明朝"/>
                          <a:cs typeface="Times New Roman"/>
                        </a:rPr>
                        <a:t>3</a:t>
                      </a:r>
                      <a:endParaRPr lang="ja-JP" sz="1000" kern="10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spcAft>
                          <a:spcPts val="0"/>
                        </a:spcAft>
                      </a:pPr>
                      <a:r>
                        <a:rPr lang="ja-JP" altLang="en-US" sz="1000" kern="100" dirty="0">
                          <a:solidFill>
                            <a:srgbClr val="FF0000"/>
                          </a:solidFill>
                          <a:latin typeface="Century"/>
                          <a:ea typeface="ＭＳ 明朝"/>
                          <a:cs typeface="Times New Roman"/>
                        </a:rPr>
                        <a:t>高効率プロペラ</a:t>
                      </a:r>
                      <a:endParaRPr 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000" kern="100" dirty="0">
                          <a:solidFill>
                            <a:srgbClr val="FF0000"/>
                          </a:solidFill>
                          <a:latin typeface="ＭＳ 明朝"/>
                          <a:ea typeface="ＭＳ 明朝"/>
                          <a:cs typeface="Times New Roman"/>
                        </a:rPr>
                        <a:t>c1</a:t>
                      </a: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178307">
                <a:tc>
                  <a:txBody>
                    <a:bodyPr/>
                    <a:lstStyle/>
                    <a:p>
                      <a:pPr algn="just">
                        <a:spcAft>
                          <a:spcPts val="0"/>
                        </a:spcAft>
                      </a:pPr>
                      <a:r>
                        <a:rPr lang="en-US" altLang="ja-JP" sz="1000" kern="100" dirty="0">
                          <a:solidFill>
                            <a:srgbClr val="FF0000"/>
                          </a:solidFill>
                          <a:latin typeface="ＭＳ 明朝"/>
                          <a:ea typeface="ＭＳ 明朝"/>
                          <a:cs typeface="Times New Roman"/>
                        </a:rPr>
                        <a:t>4</a:t>
                      </a:r>
                      <a:endParaRPr 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spcAft>
                          <a:spcPts val="0"/>
                        </a:spcAft>
                      </a:pPr>
                      <a:r>
                        <a:rPr lang="ja-JP" altLang="en-US" sz="1000" kern="100" dirty="0">
                          <a:solidFill>
                            <a:srgbClr val="FF0000"/>
                          </a:solidFill>
                          <a:latin typeface="Century"/>
                          <a:ea typeface="ＭＳ 明朝"/>
                          <a:cs typeface="Times New Roman"/>
                        </a:rPr>
                        <a:t>運航支援システム</a:t>
                      </a:r>
                      <a:endParaRPr lang="ja-JP" sz="1000" kern="100" dirty="0">
                        <a:solidFill>
                          <a:srgbClr val="FF0000"/>
                        </a:solidFill>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1072866" rtl="0" eaLnBrk="1" fontAlgn="auto" latinLnBrk="0" hangingPunct="1">
                        <a:lnSpc>
                          <a:spcPct val="100000"/>
                        </a:lnSpc>
                        <a:spcBef>
                          <a:spcPts val="0"/>
                        </a:spcBef>
                        <a:spcAft>
                          <a:spcPts val="0"/>
                        </a:spcAft>
                        <a:buClrTx/>
                        <a:buSzTx/>
                        <a:buFontTx/>
                        <a:buNone/>
                        <a:tabLst/>
                        <a:defRPr/>
                      </a:pPr>
                      <a:r>
                        <a:rPr lang="en-US" altLang="ja-JP" sz="1000" kern="100" dirty="0">
                          <a:solidFill>
                            <a:srgbClr val="FF0000"/>
                          </a:solidFill>
                          <a:latin typeface="ＭＳ 明朝"/>
                          <a:ea typeface="ＭＳ 明朝"/>
                          <a:cs typeface="Times New Roman"/>
                        </a:rPr>
                        <a:t>d1</a:t>
                      </a:r>
                      <a:r>
                        <a:rPr lang="ja-JP" altLang="ja-JP" sz="1000" kern="100" dirty="0">
                          <a:solidFill>
                            <a:srgbClr val="FF0000"/>
                          </a:solidFill>
                          <a:latin typeface="Century"/>
                          <a:ea typeface="ＭＳ 明朝"/>
                          <a:cs typeface="Times New Roman"/>
                        </a:rPr>
                        <a:t>％</a:t>
                      </a:r>
                      <a:endParaRPr lang="ja-JP" alt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513278258"/>
                  </a:ext>
                </a:extLst>
              </a:tr>
              <a:tr h="178307">
                <a:tc>
                  <a:txBody>
                    <a:bodyPr/>
                    <a:lstStyle/>
                    <a:p>
                      <a:pPr algn="just">
                        <a:spcAft>
                          <a:spcPts val="0"/>
                        </a:spcAft>
                      </a:pPr>
                      <a:r>
                        <a:rPr lang="ja-JP" sz="1000" kern="100" dirty="0">
                          <a:solidFill>
                            <a:srgbClr val="FF0000"/>
                          </a:solidFill>
                          <a:latin typeface="Century"/>
                          <a:ea typeface="ＭＳ 明朝"/>
                          <a:cs typeface="Times New Roman"/>
                        </a:rPr>
                        <a:t>計</a:t>
                      </a:r>
                      <a:endParaRPr 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just">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ja-JP" sz="1000" kern="100" dirty="0">
                          <a:solidFill>
                            <a:srgbClr val="FF0000"/>
                          </a:solidFill>
                          <a:latin typeface="Century"/>
                          <a:ea typeface="ＭＳ 明朝"/>
                          <a:cs typeface="Times New Roman"/>
                        </a:rPr>
                        <a:t>Ｂ</a:t>
                      </a:r>
                      <a:r>
                        <a:rPr lang="en-US" altLang="ja-JP" sz="1000" kern="100" dirty="0">
                          <a:solidFill>
                            <a:srgbClr val="FF0000"/>
                          </a:solidFill>
                          <a:latin typeface="ＭＳ 明朝" panose="02020609040205080304" pitchFamily="17" charset="-128"/>
                          <a:ea typeface="ＭＳ 明朝" panose="02020609040205080304" pitchFamily="17" charset="-128"/>
                          <a:cs typeface="Times New Roman"/>
                        </a:rPr>
                        <a:t>1</a:t>
                      </a: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bl>
          </a:graphicData>
        </a:graphic>
      </p:graphicFrame>
      <p:graphicFrame>
        <p:nvGraphicFramePr>
          <p:cNvPr id="59" name="表 58"/>
          <p:cNvGraphicFramePr>
            <a:graphicFrameLocks noGrp="1"/>
          </p:cNvGraphicFramePr>
          <p:nvPr>
            <p:extLst>
              <p:ext uri="{D42A27DB-BD31-4B8C-83A1-F6EECF244321}">
                <p14:modId xmlns:p14="http://schemas.microsoft.com/office/powerpoint/2010/main" val="821192716"/>
              </p:ext>
            </p:extLst>
          </p:nvPr>
        </p:nvGraphicFramePr>
        <p:xfrm>
          <a:off x="144017" y="1811288"/>
          <a:ext cx="4376937" cy="609600"/>
        </p:xfrm>
        <a:graphic>
          <a:graphicData uri="http://schemas.openxmlformats.org/drawingml/2006/table">
            <a:tbl>
              <a:tblPr/>
              <a:tblGrid>
                <a:gridCol w="1594861">
                  <a:extLst>
                    <a:ext uri="{9D8B030D-6E8A-4147-A177-3AD203B41FA5}">
                      <a16:colId xmlns:a16="http://schemas.microsoft.com/office/drawing/2014/main" val="20000"/>
                    </a:ext>
                  </a:extLst>
                </a:gridCol>
                <a:gridCol w="695519">
                  <a:extLst>
                    <a:ext uri="{9D8B030D-6E8A-4147-A177-3AD203B41FA5}">
                      <a16:colId xmlns:a16="http://schemas.microsoft.com/office/drawing/2014/main" val="20001"/>
                    </a:ext>
                  </a:extLst>
                </a:gridCol>
                <a:gridCol w="695519">
                  <a:extLst>
                    <a:ext uri="{9D8B030D-6E8A-4147-A177-3AD203B41FA5}">
                      <a16:colId xmlns:a16="http://schemas.microsoft.com/office/drawing/2014/main" val="20002"/>
                    </a:ext>
                  </a:extLst>
                </a:gridCol>
                <a:gridCol w="695519">
                  <a:extLst>
                    <a:ext uri="{9D8B030D-6E8A-4147-A177-3AD203B41FA5}">
                      <a16:colId xmlns:a16="http://schemas.microsoft.com/office/drawing/2014/main" val="20003"/>
                    </a:ext>
                  </a:extLst>
                </a:gridCol>
                <a:gridCol w="695519">
                  <a:extLst>
                    <a:ext uri="{9D8B030D-6E8A-4147-A177-3AD203B41FA5}">
                      <a16:colId xmlns:a16="http://schemas.microsoft.com/office/drawing/2014/main" val="20004"/>
                    </a:ext>
                  </a:extLst>
                </a:gridCol>
              </a:tblGrid>
              <a:tr h="0">
                <a:tc>
                  <a:txBody>
                    <a:bodyPr/>
                    <a:lstStyle/>
                    <a:p>
                      <a:pPr algn="just">
                        <a:spcAft>
                          <a:spcPts val="0"/>
                        </a:spcAft>
                      </a:pP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000" b="1" kern="100" dirty="0">
                          <a:latin typeface="Century" panose="02040604050505020304" pitchFamily="18" charset="0"/>
                          <a:ea typeface="ＭＳ 明朝"/>
                          <a:cs typeface="Times New Roman"/>
                        </a:rPr>
                        <a:t>R5</a:t>
                      </a:r>
                      <a:r>
                        <a:rPr lang="ja-JP" sz="1000" b="1" kern="100" dirty="0">
                          <a:latin typeface="Century" panose="02040604050505020304" pitchFamily="18" charset="0"/>
                          <a:ea typeface="ＭＳ 明朝"/>
                          <a:cs typeface="Times New Roman"/>
                        </a:rPr>
                        <a:t>年度</a:t>
                      </a:r>
                      <a:endParaRPr lang="ja-JP" sz="1000" kern="100" dirty="0">
                        <a:latin typeface="Century" panose="02040604050505020304" pitchFamily="18" charset="0"/>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000" b="1" kern="100" dirty="0">
                          <a:latin typeface="Century" panose="02040604050505020304" pitchFamily="18" charset="0"/>
                          <a:ea typeface="ＭＳ 明朝"/>
                          <a:cs typeface="Times New Roman"/>
                        </a:rPr>
                        <a:t>R6</a:t>
                      </a:r>
                      <a:r>
                        <a:rPr lang="ja-JP" sz="1000" b="1" kern="100" dirty="0">
                          <a:latin typeface="Century" panose="02040604050505020304" pitchFamily="18" charset="0"/>
                          <a:ea typeface="ＭＳ 明朝"/>
                          <a:cs typeface="Times New Roman"/>
                        </a:rPr>
                        <a:t>年度</a:t>
                      </a:r>
                      <a:endParaRPr lang="ja-JP" sz="1000" kern="100" dirty="0">
                        <a:latin typeface="Century" panose="02040604050505020304" pitchFamily="18" charset="0"/>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000" b="1" kern="100" dirty="0">
                          <a:latin typeface="Century" panose="02040604050505020304" pitchFamily="18" charset="0"/>
                          <a:ea typeface="ＭＳ 明朝"/>
                          <a:cs typeface="Times New Roman"/>
                        </a:rPr>
                        <a:t>R7</a:t>
                      </a:r>
                      <a:r>
                        <a:rPr lang="ja-JP" sz="1000" b="1" kern="100" dirty="0">
                          <a:latin typeface="Century" panose="02040604050505020304" pitchFamily="18" charset="0"/>
                          <a:ea typeface="ＭＳ 明朝"/>
                          <a:cs typeface="Times New Roman"/>
                        </a:rPr>
                        <a:t>年度</a:t>
                      </a:r>
                      <a:endParaRPr lang="ja-JP" sz="1000" kern="100" dirty="0">
                        <a:latin typeface="Century" panose="02040604050505020304" pitchFamily="18" charset="0"/>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b="1" kern="100" dirty="0">
                          <a:latin typeface="Century"/>
                          <a:ea typeface="ＭＳ 明朝"/>
                          <a:cs typeface="Times New Roman"/>
                        </a:rPr>
                        <a:t>合計</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just">
                        <a:spcAft>
                          <a:spcPts val="0"/>
                        </a:spcAft>
                      </a:pPr>
                      <a:r>
                        <a:rPr lang="ja-JP" sz="1000" kern="100" dirty="0">
                          <a:latin typeface="Century"/>
                          <a:ea typeface="ＭＳ 明朝"/>
                          <a:cs typeface="Times New Roman"/>
                        </a:rPr>
                        <a:t>①補助事業に要する経費</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just">
                        <a:spcAft>
                          <a:spcPts val="0"/>
                        </a:spcAft>
                      </a:pPr>
                      <a:r>
                        <a:rPr lang="ja-JP" sz="1000" kern="100">
                          <a:latin typeface="Century"/>
                          <a:ea typeface="ＭＳ 明朝"/>
                          <a:cs typeface="Times New Roman"/>
                        </a:rPr>
                        <a:t>②補助対象経費</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lgn="just">
                        <a:spcAft>
                          <a:spcPts val="0"/>
                        </a:spcAft>
                      </a:pPr>
                      <a:r>
                        <a:rPr lang="ja-JP" sz="1000" kern="100" dirty="0">
                          <a:latin typeface="Century"/>
                          <a:ea typeface="ＭＳ 明朝"/>
                          <a:cs typeface="Times New Roman"/>
                        </a:rPr>
                        <a:t>③補助金申請額</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31" name="四角形吹き出し 30"/>
          <p:cNvSpPr/>
          <p:nvPr/>
        </p:nvSpPr>
        <p:spPr>
          <a:xfrm>
            <a:off x="1424608" y="1484784"/>
            <a:ext cx="2520280" cy="216024"/>
          </a:xfrm>
          <a:prstGeom prst="wedgeRectCallout">
            <a:avLst>
              <a:gd name="adj1" fmla="val -47654"/>
              <a:gd name="adj2" fmla="val 121761"/>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rgbClr val="FF0000"/>
                </a:solidFill>
              </a:rPr>
              <a:t>「実施計画書　</a:t>
            </a:r>
            <a:r>
              <a:rPr lang="en-US" altLang="ja-JP" sz="1000" dirty="0">
                <a:solidFill>
                  <a:srgbClr val="FF0000"/>
                </a:solidFill>
              </a:rPr>
              <a:t>8-</a:t>
            </a:r>
            <a:r>
              <a:rPr kumimoji="1" lang="en-US" altLang="ja-JP" sz="1000" dirty="0">
                <a:solidFill>
                  <a:srgbClr val="FF0000"/>
                </a:solidFill>
              </a:rPr>
              <a:t>2</a:t>
            </a:r>
            <a:r>
              <a:rPr kumimoji="1" lang="ja-JP" altLang="en-US" sz="1000" dirty="0">
                <a:solidFill>
                  <a:srgbClr val="FF0000"/>
                </a:solidFill>
              </a:rPr>
              <a:t>　補助金交付申請」</a:t>
            </a:r>
          </a:p>
        </p:txBody>
      </p:sp>
      <p:sp>
        <p:nvSpPr>
          <p:cNvPr id="42" name="四角形吹き出し 41"/>
          <p:cNvSpPr/>
          <p:nvPr/>
        </p:nvSpPr>
        <p:spPr>
          <a:xfrm>
            <a:off x="2414466" y="3760800"/>
            <a:ext cx="2789951" cy="216024"/>
          </a:xfrm>
          <a:prstGeom prst="wedgeRectCallout">
            <a:avLst>
              <a:gd name="adj1" fmla="val -31690"/>
              <a:gd name="adj2" fmla="val -120923"/>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rgbClr val="FF0000"/>
                </a:solidFill>
              </a:rPr>
              <a:t>「実施計画書　</a:t>
            </a:r>
            <a:r>
              <a:rPr lang="en-US" altLang="ja-JP" sz="1000" dirty="0">
                <a:solidFill>
                  <a:srgbClr val="FF0000"/>
                </a:solidFill>
              </a:rPr>
              <a:t>8</a:t>
            </a:r>
            <a:r>
              <a:rPr kumimoji="1" lang="en-US" altLang="ja-JP" sz="1000" dirty="0">
                <a:solidFill>
                  <a:srgbClr val="FF0000"/>
                </a:solidFill>
              </a:rPr>
              <a:t>-1</a:t>
            </a:r>
            <a:r>
              <a:rPr kumimoji="1" lang="ja-JP" altLang="en-US" sz="1000" dirty="0">
                <a:solidFill>
                  <a:srgbClr val="FF0000"/>
                </a:solidFill>
              </a:rPr>
              <a:t>　</a:t>
            </a:r>
            <a:r>
              <a:rPr kumimoji="1" lang="ja-JP" altLang="en-US" sz="1000" dirty="0" smtClean="0">
                <a:solidFill>
                  <a:srgbClr val="FF0000"/>
                </a:solidFill>
              </a:rPr>
              <a:t>スケジュール</a:t>
            </a:r>
            <a:r>
              <a:rPr lang="ja-JP" altLang="en-US" sz="1000" dirty="0" smtClean="0">
                <a:solidFill>
                  <a:srgbClr val="FF0000"/>
                </a:solidFill>
              </a:rPr>
              <a:t>」</a:t>
            </a:r>
            <a:r>
              <a:rPr lang="ja-JP" altLang="en-US" sz="1000" dirty="0">
                <a:solidFill>
                  <a:srgbClr val="FF0000"/>
                </a:solidFill>
              </a:rPr>
              <a:t>を基に記載</a:t>
            </a:r>
          </a:p>
        </p:txBody>
      </p:sp>
      <p:sp>
        <p:nvSpPr>
          <p:cNvPr id="62" name="四角形吹き出し 61"/>
          <p:cNvSpPr/>
          <p:nvPr/>
        </p:nvSpPr>
        <p:spPr>
          <a:xfrm>
            <a:off x="2474180" y="4035900"/>
            <a:ext cx="2236860" cy="216024"/>
          </a:xfrm>
          <a:prstGeom prst="wedgeRectCallout">
            <a:avLst>
              <a:gd name="adj1" fmla="val -30599"/>
              <a:gd name="adj2" fmla="val 118939"/>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rgbClr val="FF0000"/>
                </a:solidFill>
              </a:rPr>
              <a:t>「実施計画書　</a:t>
            </a:r>
            <a:r>
              <a:rPr lang="en-US" altLang="ja-JP" sz="1000" dirty="0">
                <a:solidFill>
                  <a:srgbClr val="FF0000"/>
                </a:solidFill>
              </a:rPr>
              <a:t>5</a:t>
            </a:r>
            <a:r>
              <a:rPr kumimoji="1" lang="en-US" altLang="ja-JP" sz="1000" dirty="0">
                <a:solidFill>
                  <a:srgbClr val="FF0000"/>
                </a:solidFill>
              </a:rPr>
              <a:t>-1</a:t>
            </a:r>
            <a:r>
              <a:rPr kumimoji="1" lang="ja-JP" altLang="en-US" sz="1000" dirty="0">
                <a:solidFill>
                  <a:srgbClr val="FF0000"/>
                </a:solidFill>
              </a:rPr>
              <a:t>　概要」を基に記載</a:t>
            </a:r>
          </a:p>
        </p:txBody>
      </p:sp>
      <p:sp>
        <p:nvSpPr>
          <p:cNvPr id="63" name="四角形吹き出し 62"/>
          <p:cNvSpPr/>
          <p:nvPr/>
        </p:nvSpPr>
        <p:spPr>
          <a:xfrm>
            <a:off x="344488" y="6021287"/>
            <a:ext cx="3168352" cy="474573"/>
          </a:xfrm>
          <a:prstGeom prst="wedgeRectCallout">
            <a:avLst>
              <a:gd name="adj1" fmla="val -33625"/>
              <a:gd name="adj2" fmla="val -97219"/>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rgbClr val="FF0000"/>
                </a:solidFill>
              </a:rPr>
              <a:t>「実施計画書　</a:t>
            </a:r>
            <a:r>
              <a:rPr lang="en-US" altLang="ja-JP" sz="1000" dirty="0">
                <a:solidFill>
                  <a:srgbClr val="FF0000"/>
                </a:solidFill>
              </a:rPr>
              <a:t>6</a:t>
            </a:r>
            <a:r>
              <a:rPr kumimoji="1" lang="en-US" altLang="ja-JP" sz="1000" dirty="0">
                <a:solidFill>
                  <a:srgbClr val="FF0000"/>
                </a:solidFill>
              </a:rPr>
              <a:t>-5</a:t>
            </a:r>
            <a:r>
              <a:rPr kumimoji="1" lang="ja-JP" altLang="en-US" sz="1000" dirty="0">
                <a:solidFill>
                  <a:srgbClr val="FF0000"/>
                </a:solidFill>
              </a:rPr>
              <a:t>　エネルギー消費削減率等の検証、</a:t>
            </a:r>
            <a:r>
              <a:rPr lang="en-US" altLang="ja-JP" sz="1000" dirty="0">
                <a:solidFill>
                  <a:srgbClr val="FF0000"/>
                </a:solidFill>
              </a:rPr>
              <a:t> 6-2</a:t>
            </a:r>
            <a:r>
              <a:rPr lang="ja-JP" altLang="en-US" sz="1000" dirty="0">
                <a:solidFill>
                  <a:srgbClr val="FF0000"/>
                </a:solidFill>
              </a:rPr>
              <a:t>　エネルギー消費削減率等の検証」</a:t>
            </a:r>
            <a:r>
              <a:rPr kumimoji="1" lang="ja-JP" altLang="en-US" sz="1000" dirty="0">
                <a:solidFill>
                  <a:srgbClr val="FF0000"/>
                </a:solidFill>
              </a:rPr>
              <a:t>　を基に記載</a:t>
            </a:r>
          </a:p>
        </p:txBody>
      </p:sp>
      <p:sp>
        <p:nvSpPr>
          <p:cNvPr id="64" name="四角形吹き出し 63"/>
          <p:cNvSpPr/>
          <p:nvPr/>
        </p:nvSpPr>
        <p:spPr>
          <a:xfrm>
            <a:off x="5115475" y="2587098"/>
            <a:ext cx="2520280" cy="360040"/>
          </a:xfrm>
          <a:prstGeom prst="wedgeRectCallout">
            <a:avLst>
              <a:gd name="adj1" fmla="val 8326"/>
              <a:gd name="adj2" fmla="val -87273"/>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rgbClr val="FF0000"/>
                </a:solidFill>
              </a:rPr>
              <a:t>「実施計画書　</a:t>
            </a:r>
            <a:r>
              <a:rPr lang="en-US" altLang="ja-JP" sz="1000" dirty="0">
                <a:solidFill>
                  <a:srgbClr val="FF0000"/>
                </a:solidFill>
              </a:rPr>
              <a:t>3.</a:t>
            </a:r>
            <a:r>
              <a:rPr kumimoji="1" lang="ja-JP" altLang="en-US" sz="1000" dirty="0">
                <a:solidFill>
                  <a:srgbClr val="FF0000"/>
                </a:solidFill>
              </a:rPr>
              <a:t>　補助事業の目的・概要及び補助対象船舶の概要・特徴」を基に記載</a:t>
            </a:r>
          </a:p>
        </p:txBody>
      </p:sp>
      <p:sp>
        <p:nvSpPr>
          <p:cNvPr id="66" name="Rectangle 2"/>
          <p:cNvSpPr>
            <a:spLocks noChangeArrowheads="1"/>
          </p:cNvSpPr>
          <p:nvPr/>
        </p:nvSpPr>
        <p:spPr bwMode="auto">
          <a:xfrm>
            <a:off x="5070632" y="4980741"/>
            <a:ext cx="4782022" cy="1040546"/>
          </a:xfrm>
          <a:prstGeom prst="rect">
            <a:avLst/>
          </a:prstGeom>
          <a:solidFill>
            <a:srgbClr val="FFFFCC"/>
          </a:solidFill>
          <a:ln w="9525">
            <a:solidFill>
              <a:srgbClr val="5F5F5F"/>
            </a:solidFill>
            <a:miter lim="800000"/>
            <a:headEnd/>
            <a:tailEnd/>
          </a:ln>
        </p:spPr>
        <p:txBody>
          <a:bodyPr lIns="54000" rIns="54000" anchor="t"/>
          <a:lstStyle/>
          <a:p>
            <a:pPr>
              <a:spcAft>
                <a:spcPct val="25000"/>
              </a:spcAft>
            </a:pPr>
            <a:endParaRPr lang="en-US" altLang="ja-JP" sz="600" dirty="0"/>
          </a:p>
          <a:p>
            <a:pPr>
              <a:spcAft>
                <a:spcPct val="25000"/>
              </a:spcAft>
            </a:pPr>
            <a:r>
              <a:rPr lang="en-US" altLang="ja-JP" sz="1200" dirty="0"/>
              <a:t>※</a:t>
            </a:r>
            <a:r>
              <a:rPr lang="ja-JP" altLang="en-US" sz="1200" dirty="0"/>
              <a:t>配船計画の目的・概要について記載すること。</a:t>
            </a:r>
            <a:endParaRPr lang="en-US" altLang="ja-JP" sz="1200" dirty="0"/>
          </a:p>
          <a:p>
            <a:pPr>
              <a:spcAft>
                <a:spcPct val="25000"/>
              </a:spcAft>
            </a:pPr>
            <a:r>
              <a:rPr lang="ja-JP" altLang="en-US" sz="1200" dirty="0"/>
              <a:t>・・・・・・・・・・・・・・・・・・・・・・・・・・・・・・・・・・・・・・・・・・・・・・・・・・・・・・・・・・・・・・・・・・・・ ・・・・・・・・・・・ ・・・・・・・・・・・ ・・・・・・・・・・・ ・・・・・・・・・・・</a:t>
            </a:r>
            <a:endParaRPr lang="en-US" altLang="ja-JP" sz="1200" dirty="0"/>
          </a:p>
          <a:p>
            <a:pPr>
              <a:spcAft>
                <a:spcPct val="25000"/>
              </a:spcAft>
            </a:pPr>
            <a:r>
              <a:rPr lang="en-US" altLang="ja-JP" sz="1200" dirty="0"/>
              <a:t>※</a:t>
            </a:r>
            <a:r>
              <a:rPr lang="ja-JP" altLang="en-US" sz="1200" dirty="0"/>
              <a:t>配船計画に関するエネルギー削減率を記載すること。</a:t>
            </a:r>
            <a:endParaRPr lang="en-US" altLang="ja-JP" sz="1200" dirty="0"/>
          </a:p>
        </p:txBody>
      </p:sp>
      <p:sp>
        <p:nvSpPr>
          <p:cNvPr id="67" name="AutoShape 41"/>
          <p:cNvSpPr>
            <a:spLocks noChangeArrowheads="1"/>
          </p:cNvSpPr>
          <p:nvPr/>
        </p:nvSpPr>
        <p:spPr bwMode="auto">
          <a:xfrm>
            <a:off x="5035550" y="4878809"/>
            <a:ext cx="1223963" cy="206375"/>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配船計画の概要</a:t>
            </a:r>
          </a:p>
        </p:txBody>
      </p:sp>
      <p:grpSp>
        <p:nvGrpSpPr>
          <p:cNvPr id="3" name="グループ化 2"/>
          <p:cNvGrpSpPr/>
          <p:nvPr/>
        </p:nvGrpSpPr>
        <p:grpSpPr>
          <a:xfrm>
            <a:off x="5436259" y="874048"/>
            <a:ext cx="3836548" cy="1563754"/>
            <a:chOff x="5902196" y="611993"/>
            <a:chExt cx="3836548" cy="1744610"/>
          </a:xfrm>
        </p:grpSpPr>
        <p:grpSp>
          <p:nvGrpSpPr>
            <p:cNvPr id="52" name="グループ化 51"/>
            <p:cNvGrpSpPr/>
            <p:nvPr/>
          </p:nvGrpSpPr>
          <p:grpSpPr>
            <a:xfrm>
              <a:off x="5902196" y="611993"/>
              <a:ext cx="3836548" cy="1744610"/>
              <a:chOff x="5262033" y="1063462"/>
              <a:chExt cx="5451097" cy="2509554"/>
            </a:xfrm>
          </p:grpSpPr>
          <p:sp>
            <p:nvSpPr>
              <p:cNvPr id="53" name="正方形/長方形 52"/>
              <p:cNvSpPr/>
              <p:nvPr/>
            </p:nvSpPr>
            <p:spPr>
              <a:xfrm>
                <a:off x="5262033" y="1124744"/>
                <a:ext cx="4464496" cy="244827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rPr>
                  <a:t>（一般配置図）</a:t>
                </a:r>
              </a:p>
            </p:txBody>
          </p:sp>
          <p:pic>
            <p:nvPicPr>
              <p:cNvPr id="54" name="図 53"/>
              <p:cNvPicPr/>
              <p:nvPr/>
            </p:nvPicPr>
            <p:blipFill>
              <a:blip r:embed="rId2" cstate="print"/>
              <a:srcRect/>
              <a:stretch>
                <a:fillRect/>
              </a:stretch>
            </p:blipFill>
            <p:spPr bwMode="auto">
              <a:xfrm>
                <a:off x="5529064" y="1340768"/>
                <a:ext cx="3816423" cy="1872207"/>
              </a:xfrm>
              <a:prstGeom prst="rect">
                <a:avLst/>
              </a:prstGeom>
              <a:noFill/>
              <a:ln w="9525">
                <a:noFill/>
                <a:miter lim="800000"/>
                <a:headEnd/>
                <a:tailEnd/>
              </a:ln>
              <a:effectLst/>
            </p:spPr>
          </p:pic>
          <p:sp>
            <p:nvSpPr>
              <p:cNvPr id="55" name="AutoShape 36"/>
              <p:cNvSpPr>
                <a:spLocks noChangeArrowheads="1"/>
              </p:cNvSpPr>
              <p:nvPr/>
            </p:nvSpPr>
            <p:spPr bwMode="auto">
              <a:xfrm>
                <a:off x="8483883" y="1063462"/>
                <a:ext cx="2229247" cy="302751"/>
              </a:xfrm>
              <a:prstGeom prst="wedgeRectCallout">
                <a:avLst>
                  <a:gd name="adj1" fmla="val -27485"/>
                  <a:gd name="adj2" fmla="val 87868"/>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No.4</a:t>
                </a:r>
                <a:r>
                  <a:rPr kumimoji="1" lang="ja-JP" altLang="en-US"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　運航支援システム</a:t>
                </a:r>
                <a:endParaRPr kumimoji="1" 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56" name="AutoShape 79"/>
              <p:cNvSpPr>
                <a:spLocks noChangeArrowheads="1"/>
              </p:cNvSpPr>
              <p:nvPr/>
            </p:nvSpPr>
            <p:spPr bwMode="auto">
              <a:xfrm>
                <a:off x="5333578" y="2492897"/>
                <a:ext cx="2058393" cy="300424"/>
              </a:xfrm>
              <a:prstGeom prst="wedgeRectCallout">
                <a:avLst>
                  <a:gd name="adj1" fmla="val -34317"/>
                  <a:gd name="adj2" fmla="val -140709"/>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No.3</a:t>
                </a:r>
                <a:r>
                  <a:rPr kumimoji="1" lang="ja-JP" altLang="en-US"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　</a:t>
                </a:r>
                <a:r>
                  <a:rPr lang="ja-JP" altLang="en-US" sz="1000" dirty="0">
                    <a:solidFill>
                      <a:srgbClr val="FF0000"/>
                    </a:solidFill>
                    <a:latin typeface="Century" pitchFamily="18" charset="0"/>
                    <a:ea typeface="ＭＳ 明朝" pitchFamily="17" charset="-128"/>
                    <a:cs typeface="ＭＳ Ｐゴシック" pitchFamily="50" charset="-128"/>
                  </a:rPr>
                  <a:t>高効率プロペラ</a:t>
                </a:r>
                <a:endParaRPr lang="en-US" altLang="ja-JP" sz="1000" dirty="0">
                  <a:solidFill>
                    <a:srgbClr val="FF0000"/>
                  </a:solidFill>
                  <a:latin typeface="Century" pitchFamily="18" charset="0"/>
                  <a:ea typeface="ＭＳ 明朝" pitchFamily="17" charset="-128"/>
                  <a:cs typeface="ＭＳ Ｐゴシック" pitchFamily="50" charset="-128"/>
                </a:endParaRPr>
              </a:p>
            </p:txBody>
          </p:sp>
          <p:sp>
            <p:nvSpPr>
              <p:cNvPr id="57" name="AutoShape 35"/>
              <p:cNvSpPr>
                <a:spLocks noChangeArrowheads="1"/>
              </p:cNvSpPr>
              <p:nvPr/>
            </p:nvSpPr>
            <p:spPr bwMode="auto">
              <a:xfrm>
                <a:off x="7456543" y="2584136"/>
                <a:ext cx="1717369" cy="300424"/>
              </a:xfrm>
              <a:prstGeom prst="wedgeRectCallout">
                <a:avLst>
                  <a:gd name="adj1" fmla="val -27278"/>
                  <a:gd name="adj2" fmla="val -105712"/>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No.2</a:t>
                </a:r>
                <a:r>
                  <a:rPr kumimoji="1" lang="ja-JP" altLang="en-US"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　省エネ船型</a:t>
                </a:r>
                <a:endParaRPr kumimoji="1" 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grpSp>
        <p:sp>
          <p:nvSpPr>
            <p:cNvPr id="70" name="正方形/長方形 69"/>
            <p:cNvSpPr/>
            <p:nvPr/>
          </p:nvSpPr>
          <p:spPr>
            <a:xfrm>
              <a:off x="6528878" y="1065883"/>
              <a:ext cx="121870" cy="202877"/>
            </a:xfrm>
            <a:prstGeom prst="rect">
              <a:avLst/>
            </a:prstGeom>
            <a:noFill/>
            <a:ln w="9525">
              <a:solidFill>
                <a:schemeClr val="tx1">
                  <a:lumMod val="75000"/>
                  <a:lumOff val="2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sp>
        <p:nvSpPr>
          <p:cNvPr id="65" name="四角形吹き出し 64"/>
          <p:cNvSpPr/>
          <p:nvPr/>
        </p:nvSpPr>
        <p:spPr>
          <a:xfrm>
            <a:off x="7763229" y="2125405"/>
            <a:ext cx="2111079" cy="828658"/>
          </a:xfrm>
          <a:prstGeom prst="wedgeRectCallout">
            <a:avLst>
              <a:gd name="adj1" fmla="val 13544"/>
              <a:gd name="adj2" fmla="val 93135"/>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rgbClr val="FF0000"/>
                </a:solidFill>
              </a:rPr>
              <a:t>「実施計画書　</a:t>
            </a:r>
            <a:r>
              <a:rPr lang="en-US" altLang="ja-JP" sz="1000" dirty="0">
                <a:solidFill>
                  <a:srgbClr val="FF0000"/>
                </a:solidFill>
              </a:rPr>
              <a:t>5</a:t>
            </a:r>
            <a:r>
              <a:rPr kumimoji="1" lang="en-US" altLang="ja-JP" sz="1000" dirty="0">
                <a:solidFill>
                  <a:srgbClr val="FF0000"/>
                </a:solidFill>
              </a:rPr>
              <a:t>-</a:t>
            </a:r>
            <a:r>
              <a:rPr lang="en-US" altLang="ja-JP" sz="1000" dirty="0">
                <a:solidFill>
                  <a:srgbClr val="FF0000"/>
                </a:solidFill>
              </a:rPr>
              <a:t>3-3</a:t>
            </a:r>
            <a:r>
              <a:rPr kumimoji="1" lang="ja-JP" altLang="en-US" sz="1000" dirty="0">
                <a:solidFill>
                  <a:srgbClr val="FF0000"/>
                </a:solidFill>
              </a:rPr>
              <a:t>　革新的技術の寄与によるエネルギー消費削減率（％）」及び「</a:t>
            </a:r>
            <a:r>
              <a:rPr lang="ja-JP" altLang="en-US" sz="1000" dirty="0">
                <a:solidFill>
                  <a:srgbClr val="FF0000"/>
                </a:solidFill>
              </a:rPr>
              <a:t>実施計画書　</a:t>
            </a:r>
            <a:r>
              <a:rPr lang="en-US" altLang="ja-JP" sz="1000" dirty="0">
                <a:solidFill>
                  <a:srgbClr val="FF0000"/>
                </a:solidFill>
              </a:rPr>
              <a:t>5-4-3</a:t>
            </a:r>
            <a:r>
              <a:rPr lang="ja-JP" altLang="en-US" sz="1000" dirty="0">
                <a:solidFill>
                  <a:srgbClr val="FF0000"/>
                </a:solidFill>
              </a:rPr>
              <a:t>　革新技術の寄与による</a:t>
            </a:r>
            <a:r>
              <a:rPr lang="en-US" altLang="ja-JP" sz="1000" dirty="0">
                <a:solidFill>
                  <a:srgbClr val="FF0000"/>
                </a:solidFill>
              </a:rPr>
              <a:t>CO2</a:t>
            </a:r>
            <a:r>
              <a:rPr lang="ja-JP" altLang="en-US" sz="1000" dirty="0">
                <a:solidFill>
                  <a:srgbClr val="FF0000"/>
                </a:solidFill>
              </a:rPr>
              <a:t>消費削減率（％）」</a:t>
            </a:r>
            <a:r>
              <a:rPr kumimoji="1" lang="ja-JP" altLang="en-US" sz="1000" dirty="0">
                <a:solidFill>
                  <a:srgbClr val="FF0000"/>
                </a:solidFill>
              </a:rPr>
              <a:t>を基に記載</a:t>
            </a:r>
          </a:p>
        </p:txBody>
      </p:sp>
      <p:sp>
        <p:nvSpPr>
          <p:cNvPr id="74" name="AutoShape 35"/>
          <p:cNvSpPr>
            <a:spLocks noChangeArrowheads="1"/>
          </p:cNvSpPr>
          <p:nvPr/>
        </p:nvSpPr>
        <p:spPr bwMode="auto">
          <a:xfrm>
            <a:off x="7770120" y="1471287"/>
            <a:ext cx="2066088" cy="186118"/>
          </a:xfrm>
          <a:prstGeom prst="wedgeRectCallout">
            <a:avLst>
              <a:gd name="adj1" fmla="val -133274"/>
              <a:gd name="adj2" fmla="val 10659"/>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No.1</a:t>
            </a:r>
            <a:r>
              <a:rPr kumimoji="1" lang="ja-JP" altLang="en-US"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　</a:t>
            </a:r>
            <a:r>
              <a:rPr lang="ja-JP" altLang="en-US" sz="1000" dirty="0">
                <a:solidFill>
                  <a:srgbClr val="FF0000"/>
                </a:solidFill>
                <a:latin typeface="Century" pitchFamily="18" charset="0"/>
                <a:ea typeface="ＭＳ 明朝" pitchFamily="17" charset="-128"/>
                <a:cs typeface="ＭＳ Ｐゴシック" pitchFamily="50" charset="-128"/>
              </a:rPr>
              <a:t>バッテリー推進システム</a:t>
            </a:r>
            <a:endParaRPr lang="en-US" altLang="ja-JP" sz="1000" dirty="0">
              <a:solidFill>
                <a:srgbClr val="FF0000"/>
              </a:solidFill>
              <a:latin typeface="Century" pitchFamily="18" charset="0"/>
              <a:ea typeface="ＭＳ 明朝" pitchFamily="17" charset="-128"/>
              <a:cs typeface="ＭＳ Ｐゴシック" pitchFamily="50" charset="-128"/>
            </a:endParaRPr>
          </a:p>
        </p:txBody>
      </p:sp>
      <p:graphicFrame>
        <p:nvGraphicFramePr>
          <p:cNvPr id="71" name="表 70"/>
          <p:cNvGraphicFramePr>
            <a:graphicFrameLocks noGrp="1"/>
          </p:cNvGraphicFramePr>
          <p:nvPr>
            <p:extLst>
              <p:ext uri="{D42A27DB-BD31-4B8C-83A1-F6EECF244321}">
                <p14:modId xmlns:p14="http://schemas.microsoft.com/office/powerpoint/2010/main" val="137206189"/>
              </p:ext>
            </p:extLst>
          </p:nvPr>
        </p:nvGraphicFramePr>
        <p:xfrm>
          <a:off x="5291886" y="4487012"/>
          <a:ext cx="4356067" cy="337153"/>
        </p:xfrm>
        <a:graphic>
          <a:graphicData uri="http://schemas.openxmlformats.org/drawingml/2006/table">
            <a:tbl>
              <a:tblPr/>
              <a:tblGrid>
                <a:gridCol w="544509">
                  <a:extLst>
                    <a:ext uri="{9D8B030D-6E8A-4147-A177-3AD203B41FA5}">
                      <a16:colId xmlns:a16="http://schemas.microsoft.com/office/drawing/2014/main" val="20000"/>
                    </a:ext>
                  </a:extLst>
                </a:gridCol>
                <a:gridCol w="2018543">
                  <a:extLst>
                    <a:ext uri="{9D8B030D-6E8A-4147-A177-3AD203B41FA5}">
                      <a16:colId xmlns:a16="http://schemas.microsoft.com/office/drawing/2014/main" val="20001"/>
                    </a:ext>
                  </a:extLst>
                </a:gridCol>
                <a:gridCol w="1793015">
                  <a:extLst>
                    <a:ext uri="{9D8B030D-6E8A-4147-A177-3AD203B41FA5}">
                      <a16:colId xmlns:a16="http://schemas.microsoft.com/office/drawing/2014/main" val="20002"/>
                    </a:ext>
                  </a:extLst>
                </a:gridCol>
              </a:tblGrid>
              <a:tr h="158846">
                <a:tc>
                  <a:txBody>
                    <a:bodyPr/>
                    <a:lstStyle/>
                    <a:p>
                      <a:pPr algn="ctr">
                        <a:spcAft>
                          <a:spcPts val="0"/>
                        </a:spcAft>
                        <a:tabLst>
                          <a:tab pos="845820" algn="ctr"/>
                          <a:tab pos="1691640" algn="r"/>
                        </a:tabLst>
                      </a:pPr>
                      <a:r>
                        <a:rPr lang="en-US" sz="1000" b="1" kern="100" dirty="0">
                          <a:latin typeface="ＭＳ 明朝"/>
                          <a:ea typeface="ＭＳ 明朝"/>
                          <a:cs typeface="Times New Roman"/>
                        </a:rPr>
                        <a:t>No.</a:t>
                      </a:r>
                      <a:endParaRPr lang="ja-JP" sz="1000" kern="100" dirty="0">
                        <a:latin typeface="Century"/>
                        <a:ea typeface="ＭＳ 明朝"/>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tabLst>
                          <a:tab pos="845820" algn="ctr"/>
                          <a:tab pos="1691640" algn="r"/>
                        </a:tabLst>
                      </a:pPr>
                      <a:r>
                        <a:rPr lang="ja-JP" sz="1000" b="1" kern="100" dirty="0">
                          <a:latin typeface="Century"/>
                          <a:ea typeface="ＭＳ 明朝"/>
                          <a:cs typeface="Times New Roman"/>
                        </a:rPr>
                        <a:t>項目</a:t>
                      </a:r>
                      <a:endParaRPr lang="ja-JP" sz="1000" kern="100" dirty="0">
                        <a:latin typeface="Century"/>
                        <a:ea typeface="ＭＳ 明朝"/>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kumimoji="1" lang="ja-JP" altLang="en-US" sz="1000" b="1" dirty="0">
                          <a:latin typeface="ＭＳ 明朝" panose="02020609040205080304" pitchFamily="17" charset="-128"/>
                          <a:ea typeface="ＭＳ 明朝" panose="02020609040205080304" pitchFamily="17" charset="-128"/>
                        </a:rPr>
                        <a:t>非化石エネルギー使用可能率</a:t>
                      </a:r>
                      <a:endParaRPr lang="ja-JP" sz="1000" kern="100" dirty="0">
                        <a:latin typeface="ＭＳ 明朝" panose="02020609040205080304" pitchFamily="17" charset="-128"/>
                        <a:ea typeface="ＭＳ 明朝" panose="02020609040205080304" pitchFamily="17" charset="-128"/>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78307">
                <a:tc>
                  <a:txBody>
                    <a:bodyPr/>
                    <a:lstStyle/>
                    <a:p>
                      <a:pPr algn="just">
                        <a:spcAft>
                          <a:spcPts val="0"/>
                        </a:spcAft>
                      </a:pPr>
                      <a:r>
                        <a:rPr lang="ja-JP" altLang="en-US" sz="1000" kern="100" dirty="0">
                          <a:solidFill>
                            <a:srgbClr val="FF0000"/>
                          </a:solidFill>
                          <a:latin typeface="ＭＳ 明朝"/>
                          <a:ea typeface="ＭＳ 明朝"/>
                          <a:cs typeface="Times New Roman"/>
                        </a:rPr>
                        <a:t>○</a:t>
                      </a:r>
                      <a:endParaRPr 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ja-JP" altLang="en-US" sz="1000" dirty="0">
                          <a:solidFill>
                            <a:srgbClr val="FF0000"/>
                          </a:solidFill>
                          <a:latin typeface="Century" pitchFamily="18" charset="0"/>
                          <a:ea typeface="ＭＳ 明朝" pitchFamily="17" charset="-128"/>
                          <a:cs typeface="ＭＳ Ｐゴシック" pitchFamily="50" charset="-128"/>
                        </a:rPr>
                        <a:t>○○○</a:t>
                      </a:r>
                      <a:endParaRPr lang="en-US" altLang="ja-JP" sz="1000" dirty="0">
                        <a:solidFill>
                          <a:srgbClr val="FF0000"/>
                        </a:solidFill>
                        <a:latin typeface="Century" pitchFamily="18" charset="0"/>
                        <a:ea typeface="ＭＳ 明朝" pitchFamily="17" charset="-128"/>
                        <a:cs typeface="ＭＳ Ｐゴシック" pitchFamily="50" charset="-128"/>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ja-JP" altLang="en-US" sz="1000" kern="100" dirty="0">
                          <a:solidFill>
                            <a:srgbClr val="FF0000"/>
                          </a:solidFill>
                          <a:latin typeface="ＭＳ 明朝"/>
                          <a:ea typeface="ＭＳ 明朝"/>
                          <a:cs typeface="Times New Roman"/>
                        </a:rPr>
                        <a:t>○</a:t>
                      </a: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72" name="四角形吹き出し 71"/>
          <p:cNvSpPr/>
          <p:nvPr/>
        </p:nvSpPr>
        <p:spPr>
          <a:xfrm>
            <a:off x="4843009" y="4020325"/>
            <a:ext cx="4472187" cy="190517"/>
          </a:xfrm>
          <a:prstGeom prst="wedgeRectCallout">
            <a:avLst>
              <a:gd name="adj1" fmla="val 25918"/>
              <a:gd name="adj2" fmla="val 191690"/>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a:solidFill>
                  <a:srgbClr val="FF0000"/>
                </a:solidFill>
              </a:rPr>
              <a:t>非化石エネルギーを使用する機器を導入する場合は、非化石エネルギー使用可能率を記載すること</a:t>
            </a:r>
          </a:p>
        </p:txBody>
      </p:sp>
      <p:sp>
        <p:nvSpPr>
          <p:cNvPr id="77" name="AutoShape 56"/>
          <p:cNvSpPr>
            <a:spLocks noChangeArrowheads="1"/>
          </p:cNvSpPr>
          <p:nvPr/>
        </p:nvSpPr>
        <p:spPr bwMode="auto">
          <a:xfrm>
            <a:off x="56455" y="3990999"/>
            <a:ext cx="1908000" cy="206375"/>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削減根拠（削減率について）</a:t>
            </a:r>
          </a:p>
        </p:txBody>
      </p:sp>
      <p:sp>
        <p:nvSpPr>
          <p:cNvPr id="61" name="Rectangle 42"/>
          <p:cNvSpPr>
            <a:spLocks noChangeArrowheads="1"/>
          </p:cNvSpPr>
          <p:nvPr/>
        </p:nvSpPr>
        <p:spPr bwMode="auto">
          <a:xfrm>
            <a:off x="95250" y="5606853"/>
            <a:ext cx="4785742" cy="1136408"/>
          </a:xfrm>
          <a:prstGeom prst="rect">
            <a:avLst/>
          </a:prstGeom>
          <a:solidFill>
            <a:srgbClr val="FFFFCC"/>
          </a:solidFill>
          <a:ln w="9525">
            <a:solidFill>
              <a:srgbClr val="5F5F5F"/>
            </a:solidFill>
            <a:miter lim="800000"/>
            <a:headEnd/>
            <a:tailEnd/>
          </a:ln>
        </p:spPr>
        <p:txBody>
          <a:bodyPr lIns="54000" rIns="54000" anchor="t"/>
          <a:lstStyle/>
          <a:p>
            <a:pPr marL="133350" indent="-133350"/>
            <a:endParaRPr lang="en-US" altLang="ja-JP" sz="300" dirty="0"/>
          </a:p>
          <a:p>
            <a:pPr marL="133350" indent="-133350"/>
            <a:r>
              <a:rPr lang="en-US" altLang="ja-JP" sz="1200" dirty="0"/>
              <a:t>※</a:t>
            </a:r>
            <a:r>
              <a:rPr lang="ja-JP" altLang="en-US" sz="1200" dirty="0"/>
              <a:t>検証期間・検証方法を記載すること。</a:t>
            </a:r>
            <a:endParaRPr lang="en-US" altLang="ja-JP" sz="1200" dirty="0"/>
          </a:p>
          <a:p>
            <a:pPr marL="133350" indent="-133350"/>
            <a:r>
              <a:rPr lang="ja-JP" altLang="en-US" sz="1200" dirty="0"/>
              <a:t>・・・・・・・・・・・・・・・・・・・・・・・・・・・・・・・・・・・・・・・・・・・・</a:t>
            </a:r>
            <a:endParaRPr lang="en-US" altLang="ja-JP" sz="1200" dirty="0"/>
          </a:p>
          <a:p>
            <a:pPr marL="133350" indent="-133350"/>
            <a:endParaRPr lang="en-US" altLang="ja-JP" sz="1200" dirty="0"/>
          </a:p>
        </p:txBody>
      </p:sp>
      <p:sp>
        <p:nvSpPr>
          <p:cNvPr id="78" name="AutoShape 56"/>
          <p:cNvSpPr>
            <a:spLocks noChangeArrowheads="1"/>
          </p:cNvSpPr>
          <p:nvPr/>
        </p:nvSpPr>
        <p:spPr bwMode="auto">
          <a:xfrm>
            <a:off x="56455" y="5451171"/>
            <a:ext cx="1223963" cy="206375"/>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検証方法</a:t>
            </a:r>
          </a:p>
        </p:txBody>
      </p:sp>
      <p:sp>
        <p:nvSpPr>
          <p:cNvPr id="68" name="四角形吹き出し 67"/>
          <p:cNvSpPr/>
          <p:nvPr/>
        </p:nvSpPr>
        <p:spPr>
          <a:xfrm>
            <a:off x="8189486" y="4894424"/>
            <a:ext cx="1716513" cy="558452"/>
          </a:xfrm>
          <a:prstGeom prst="wedgeRectCallout">
            <a:avLst>
              <a:gd name="adj1" fmla="val -41775"/>
              <a:gd name="adj2" fmla="val 98326"/>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a:solidFill>
                  <a:srgbClr val="FF0000"/>
                </a:solidFill>
              </a:rPr>
              <a:t>「実施計画書　</a:t>
            </a:r>
            <a:r>
              <a:rPr lang="en-US" altLang="ja-JP" sz="800">
                <a:solidFill>
                  <a:srgbClr val="FF0000"/>
                </a:solidFill>
              </a:rPr>
              <a:t>6-2-2</a:t>
            </a:r>
            <a:r>
              <a:rPr kumimoji="1" lang="ja-JP" altLang="en-US" sz="800" dirty="0">
                <a:solidFill>
                  <a:srgbClr val="FF0000"/>
                </a:solidFill>
              </a:rPr>
              <a:t>　</a:t>
            </a:r>
            <a:r>
              <a:rPr lang="ja-JP" altLang="en-US" sz="800" dirty="0">
                <a:solidFill>
                  <a:srgbClr val="FF0000"/>
                </a:solidFill>
              </a:rPr>
              <a:t>配船計画の寄与によるエネルギー消費削減率及び</a:t>
            </a:r>
            <a:r>
              <a:rPr lang="en-US" altLang="ja-JP" sz="800" dirty="0">
                <a:solidFill>
                  <a:srgbClr val="FF0000"/>
                </a:solidFill>
              </a:rPr>
              <a:t>CO2</a:t>
            </a:r>
            <a:r>
              <a:rPr lang="ja-JP" altLang="en-US" sz="800" dirty="0">
                <a:solidFill>
                  <a:srgbClr val="FF0000"/>
                </a:solidFill>
              </a:rPr>
              <a:t>排出削減率</a:t>
            </a:r>
            <a:r>
              <a:rPr kumimoji="1" lang="ja-JP" altLang="en-US" sz="800" dirty="0">
                <a:solidFill>
                  <a:srgbClr val="FF0000"/>
                </a:solidFill>
              </a:rPr>
              <a:t>（％）」を基に記載</a:t>
            </a:r>
          </a:p>
        </p:txBody>
      </p:sp>
      <p:sp>
        <p:nvSpPr>
          <p:cNvPr id="75" name="四角形吹き出し 74"/>
          <p:cNvSpPr/>
          <p:nvPr/>
        </p:nvSpPr>
        <p:spPr>
          <a:xfrm>
            <a:off x="3567601" y="5403460"/>
            <a:ext cx="3545640" cy="313217"/>
          </a:xfrm>
          <a:prstGeom prst="wedgeRectCallout">
            <a:avLst>
              <a:gd name="adj1" fmla="val -6957"/>
              <a:gd name="adj2" fmla="val -153159"/>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00" dirty="0">
                <a:solidFill>
                  <a:srgbClr val="FF0000"/>
                </a:solidFill>
              </a:rPr>
              <a:t>革新的な配船計画システム等を活用する場合のみ記載してください。配船計画システムに係る補助金を申請しない場合は、</a:t>
            </a:r>
            <a:r>
              <a:rPr lang="ja-JP" altLang="en-US" sz="800" b="1" u="sng" dirty="0">
                <a:solidFill>
                  <a:srgbClr val="FF0000"/>
                </a:solidFill>
              </a:rPr>
              <a:t>この欄を削除してください</a:t>
            </a:r>
            <a:r>
              <a:rPr lang="ja-JP" altLang="en-US" sz="800" dirty="0">
                <a:solidFill>
                  <a:srgbClr val="FF0000"/>
                </a:solidFill>
              </a:rPr>
              <a:t>。</a:t>
            </a:r>
          </a:p>
        </p:txBody>
      </p:sp>
      <p:sp>
        <p:nvSpPr>
          <p:cNvPr id="69" name="四角形吹き出し 68"/>
          <p:cNvSpPr/>
          <p:nvPr/>
        </p:nvSpPr>
        <p:spPr>
          <a:xfrm>
            <a:off x="6267636" y="4792454"/>
            <a:ext cx="2042608" cy="176258"/>
          </a:xfrm>
          <a:prstGeom prst="wedgeRectCallout">
            <a:avLst>
              <a:gd name="adj1" fmla="val -30767"/>
              <a:gd name="adj2" fmla="val 116504"/>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rgbClr val="FF0000"/>
                </a:solidFill>
              </a:rPr>
              <a:t>「実施計画書　</a:t>
            </a:r>
            <a:r>
              <a:rPr kumimoji="1" lang="en-US" altLang="ja-JP" sz="800" dirty="0">
                <a:solidFill>
                  <a:srgbClr val="FF0000"/>
                </a:solidFill>
              </a:rPr>
              <a:t>6</a:t>
            </a:r>
            <a:r>
              <a:rPr lang="en-US" altLang="ja-JP" sz="800" dirty="0">
                <a:solidFill>
                  <a:srgbClr val="FF0000"/>
                </a:solidFill>
              </a:rPr>
              <a:t>-1</a:t>
            </a:r>
            <a:r>
              <a:rPr lang="ja-JP" altLang="en-US" sz="800" dirty="0">
                <a:solidFill>
                  <a:srgbClr val="FF0000"/>
                </a:solidFill>
              </a:rPr>
              <a:t>　</a:t>
            </a:r>
            <a:r>
              <a:rPr kumimoji="1" lang="ja-JP" altLang="en-US" sz="800" dirty="0">
                <a:solidFill>
                  <a:srgbClr val="FF0000"/>
                </a:solidFill>
              </a:rPr>
              <a:t>目的・概要」を基に記載</a:t>
            </a:r>
          </a:p>
        </p:txBody>
      </p:sp>
      <p:sp>
        <p:nvSpPr>
          <p:cNvPr id="79" name="Rectangle 2"/>
          <p:cNvSpPr>
            <a:spLocks noChangeArrowheads="1"/>
          </p:cNvSpPr>
          <p:nvPr/>
        </p:nvSpPr>
        <p:spPr bwMode="auto">
          <a:xfrm>
            <a:off x="5070632" y="6151083"/>
            <a:ext cx="4782022" cy="587469"/>
          </a:xfrm>
          <a:prstGeom prst="rect">
            <a:avLst/>
          </a:prstGeom>
          <a:solidFill>
            <a:srgbClr val="FFFFCC"/>
          </a:solidFill>
          <a:ln w="9525">
            <a:solidFill>
              <a:srgbClr val="5F5F5F"/>
            </a:solidFill>
            <a:miter lim="800000"/>
            <a:headEnd/>
            <a:tailEnd/>
          </a:ln>
        </p:spPr>
        <p:txBody>
          <a:bodyPr lIns="54000" rIns="54000" anchor="t"/>
          <a:lstStyle/>
          <a:p>
            <a:pPr>
              <a:spcAft>
                <a:spcPct val="25000"/>
              </a:spcAft>
            </a:pPr>
            <a:endParaRPr lang="en-US" altLang="ja-JP" sz="600" dirty="0"/>
          </a:p>
          <a:p>
            <a:pPr>
              <a:spcAft>
                <a:spcPct val="25000"/>
              </a:spcAft>
            </a:pPr>
            <a:r>
              <a:rPr lang="en-US" altLang="ja-JP" sz="1200" dirty="0"/>
              <a:t>※</a:t>
            </a:r>
            <a:r>
              <a:rPr lang="ja-JP" altLang="en-US" sz="1200" dirty="0"/>
              <a:t>連携型省エネ船の概要について記載すること。</a:t>
            </a:r>
            <a:endParaRPr lang="en-US" altLang="ja-JP" sz="1200" dirty="0"/>
          </a:p>
          <a:p>
            <a:pPr>
              <a:spcAft>
                <a:spcPct val="25000"/>
              </a:spcAft>
            </a:pPr>
            <a:r>
              <a:rPr lang="ja-JP" altLang="en-US" sz="1200" dirty="0"/>
              <a:t>・・・・・・・・・・・・・・・・・・・・・・・・・・・・・・・・・・・・・・・・・・・・</a:t>
            </a:r>
            <a:endParaRPr lang="en-US" altLang="ja-JP" sz="1200" dirty="0"/>
          </a:p>
        </p:txBody>
      </p:sp>
      <p:sp>
        <p:nvSpPr>
          <p:cNvPr id="80" name="AutoShape 41"/>
          <p:cNvSpPr>
            <a:spLocks noChangeArrowheads="1"/>
          </p:cNvSpPr>
          <p:nvPr/>
        </p:nvSpPr>
        <p:spPr bwMode="auto">
          <a:xfrm>
            <a:off x="5035550" y="6021288"/>
            <a:ext cx="1573634" cy="205200"/>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連携型省エネ船の概要</a:t>
            </a:r>
          </a:p>
        </p:txBody>
      </p:sp>
      <p:sp>
        <p:nvSpPr>
          <p:cNvPr id="73" name="四角形吹き出し 72"/>
          <p:cNvSpPr/>
          <p:nvPr/>
        </p:nvSpPr>
        <p:spPr>
          <a:xfrm>
            <a:off x="3637906" y="6482901"/>
            <a:ext cx="3545640" cy="313217"/>
          </a:xfrm>
          <a:prstGeom prst="wedgeRectCallout">
            <a:avLst>
              <a:gd name="adj1" fmla="val -6527"/>
              <a:gd name="adj2" fmla="val -150726"/>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00" dirty="0">
                <a:solidFill>
                  <a:srgbClr val="FF0000"/>
                </a:solidFill>
              </a:rPr>
              <a:t>補助事業に係る船舶が連携型省エネ船である場合のみ記載してください。当該船舶が連携型省エネ船では無い場合は、</a:t>
            </a:r>
            <a:r>
              <a:rPr lang="ja-JP" altLang="en-US" sz="800" b="1" u="sng" dirty="0">
                <a:solidFill>
                  <a:srgbClr val="FF0000"/>
                </a:solidFill>
              </a:rPr>
              <a:t>この欄を削除してください</a:t>
            </a:r>
            <a:r>
              <a:rPr lang="ja-JP" altLang="en-US" sz="800" dirty="0">
                <a:solidFill>
                  <a:srgbClr val="FF0000"/>
                </a:solidFill>
              </a:rPr>
              <a:t>。</a:t>
            </a:r>
          </a:p>
        </p:txBody>
      </p:sp>
      <p:sp>
        <p:nvSpPr>
          <p:cNvPr id="76" name="四角形吹き出し 75"/>
          <p:cNvSpPr/>
          <p:nvPr/>
        </p:nvSpPr>
        <p:spPr>
          <a:xfrm>
            <a:off x="252914" y="4828989"/>
            <a:ext cx="3963822" cy="494662"/>
          </a:xfrm>
          <a:prstGeom prst="wedgeRectCallout">
            <a:avLst>
              <a:gd name="adj1" fmla="val -22136"/>
              <a:gd name="adj2" fmla="val -75238"/>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00" dirty="0">
                <a:solidFill>
                  <a:srgbClr val="FF0000"/>
                </a:solidFill>
              </a:rPr>
              <a:t>やむを得ない理由により比較対象船の大きさ、船種、航路その他主要目が補助事業に係る船舶のものと大きく異なる場合は、補助対象船との主要目の差を考慮して、エネルギー消費原単位（</a:t>
            </a:r>
            <a:r>
              <a:rPr lang="en-US" altLang="ja-JP" sz="800" dirty="0">
                <a:solidFill>
                  <a:srgbClr val="FF0000"/>
                </a:solidFill>
              </a:rPr>
              <a:t>CO2</a:t>
            </a:r>
            <a:r>
              <a:rPr lang="ja-JP" altLang="en-US" sz="800" dirty="0">
                <a:solidFill>
                  <a:srgbClr val="FF0000"/>
                </a:solidFill>
              </a:rPr>
              <a:t>排出原単位）を補正し、その考え方、計算過程等を記載すること。</a:t>
            </a:r>
          </a:p>
        </p:txBody>
      </p:sp>
    </p:spTree>
    <p:extLst>
      <p:ext uri="{BB962C8B-B14F-4D97-AF65-F5344CB8AC3E}">
        <p14:creationId xmlns:p14="http://schemas.microsoft.com/office/powerpoint/2010/main" val="402378863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1025</Words>
  <Application>Microsoft Office PowerPoint</Application>
  <PresentationFormat>A4 210 x 297 mm</PresentationFormat>
  <Paragraphs>116</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ＭＳ Ｐゴシック</vt:lpstr>
      <vt:lpstr>ＭＳ 明朝</vt:lpstr>
      <vt:lpstr>Arial</vt:lpstr>
      <vt:lpstr>Calibri</vt:lpstr>
      <vt:lpstr>Century</vt:lpstr>
      <vt:lpstr>Times New Roman</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2023-06-15T07:07:46Z</dcterms:created>
  <dcterms:modified xsi:type="dcterms:W3CDTF">2023-08-08T07:54:39Z</dcterms:modified>
</cp:coreProperties>
</file>