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278" r:id="rId2"/>
    <p:sldId id="256" r:id="rId3"/>
    <p:sldId id="268" r:id="rId4"/>
    <p:sldId id="269" r:id="rId5"/>
    <p:sldId id="274" r:id="rId6"/>
    <p:sldId id="279" r:id="rId7"/>
    <p:sldId id="280" r:id="rId8"/>
    <p:sldId id="273" r:id="rId9"/>
    <p:sldId id="271" r:id="rId10"/>
    <p:sldId id="272" r:id="rId11"/>
    <p:sldId id="277" r:id="rId12"/>
    <p:sldId id="276" r:id="rId13"/>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13" autoAdjust="0"/>
    <p:restoredTop sz="95726" autoAdjust="0"/>
  </p:normalViewPr>
  <p:slideViewPr>
    <p:cSldViewPr>
      <p:cViewPr varScale="1">
        <p:scale>
          <a:sx n="105" d="100"/>
          <a:sy n="105" d="100"/>
        </p:scale>
        <p:origin x="1740" y="11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2023/6/15</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2023/6/15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2023/6/15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2023/6/15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2023/6/15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2023/6/15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2023/6/15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2023/6/15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2023/6/15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2023/6/15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2023/6/15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2023/6/15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2023/6/15</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資料作成に係る共通の注意点</a:t>
            </a:r>
            <a:endParaRPr kumimoji="1" lang="ja-JP" altLang="en-US" dirty="0"/>
          </a:p>
        </p:txBody>
      </p:sp>
      <p:sp>
        <p:nvSpPr>
          <p:cNvPr id="3" name="コンテンツ プレースホルダー 2"/>
          <p:cNvSpPr>
            <a:spLocks noGrp="1"/>
          </p:cNvSpPr>
          <p:nvPr>
            <p:ph idx="1"/>
          </p:nvPr>
        </p:nvSpPr>
        <p:spPr/>
        <p:txBody>
          <a:bodyPr/>
          <a:lstStyle/>
          <a:p>
            <a:pPr marL="0" indent="0">
              <a:lnSpc>
                <a:spcPct val="120000"/>
              </a:lnSpc>
              <a:buNone/>
              <a:defRPr/>
            </a:pPr>
            <a:r>
              <a:rPr lang="en-US" altLang="ja-JP" sz="2000" b="1" dirty="0">
                <a:latin typeface="ＭＳ Ｐ明朝" pitchFamily="18" charset="-128"/>
                <a:ea typeface="ＭＳ Ｐ明朝" pitchFamily="18" charset="-128"/>
              </a:rPr>
              <a:t>※</a:t>
            </a:r>
            <a:r>
              <a:rPr lang="ja-JP" altLang="en-US" sz="2000" b="1" dirty="0">
                <a:latin typeface="ＭＳ Ｐ明朝" pitchFamily="18" charset="-128"/>
                <a:ea typeface="ＭＳ Ｐ明朝" pitchFamily="18" charset="-128"/>
              </a:rPr>
              <a:t>写真、グラフ、図等を用い、聞き手が理解しやすいように工夫すること。</a:t>
            </a:r>
            <a:endParaRPr lang="en-US" altLang="ja-JP" sz="2000" b="1" dirty="0">
              <a:latin typeface="ＭＳ Ｐ明朝" pitchFamily="18" charset="-128"/>
              <a:ea typeface="ＭＳ Ｐ明朝" pitchFamily="18" charset="-128"/>
            </a:endParaRPr>
          </a:p>
          <a:p>
            <a:pPr>
              <a:lnSpc>
                <a:spcPct val="120000"/>
              </a:lnSpc>
              <a:defRPr/>
            </a:pPr>
            <a:endParaRPr lang="en-US" altLang="ja-JP" sz="2000" b="1" dirty="0">
              <a:latin typeface="ＭＳ Ｐ明朝" pitchFamily="18" charset="-128"/>
              <a:ea typeface="ＭＳ Ｐ明朝" pitchFamily="18" charset="-128"/>
            </a:endParaRPr>
          </a:p>
          <a:p>
            <a:pPr marL="0" indent="0">
              <a:lnSpc>
                <a:spcPct val="120000"/>
              </a:lnSpc>
              <a:buNone/>
              <a:defRPr/>
            </a:pPr>
            <a:r>
              <a:rPr lang="en-US" altLang="ja-JP" sz="2000" b="1" dirty="0">
                <a:latin typeface="ＭＳ Ｐ明朝" pitchFamily="18" charset="-128"/>
                <a:ea typeface="ＭＳ Ｐ明朝" pitchFamily="18" charset="-128"/>
              </a:rPr>
              <a:t>※</a:t>
            </a:r>
            <a:r>
              <a:rPr lang="ja-JP" altLang="en-US" sz="2000" b="1" dirty="0">
                <a:latin typeface="ＭＳ Ｐ明朝" pitchFamily="18" charset="-128"/>
                <a:ea typeface="ＭＳ Ｐ明朝" pitchFamily="18" charset="-128"/>
              </a:rPr>
              <a:t>写真、グラフ、図等を用いる場合は、その説明を記載すること。画像を用いる場合は、可能な限り鮮明であるものを掲載すること。</a:t>
            </a:r>
          </a:p>
          <a:p>
            <a:pPr>
              <a:lnSpc>
                <a:spcPct val="120000"/>
              </a:lnSpc>
              <a:defRPr/>
            </a:pPr>
            <a:endParaRPr lang="en-US" altLang="ja-JP" sz="2000" b="1" dirty="0">
              <a:latin typeface="ＭＳ Ｐ明朝" pitchFamily="18" charset="-128"/>
              <a:ea typeface="ＭＳ Ｐ明朝" pitchFamily="18" charset="-128"/>
            </a:endParaRPr>
          </a:p>
          <a:p>
            <a:pPr marL="0" indent="0">
              <a:lnSpc>
                <a:spcPct val="120000"/>
              </a:lnSpc>
              <a:buNone/>
              <a:defRPr/>
            </a:pPr>
            <a:r>
              <a:rPr lang="en-US" altLang="ja-JP" sz="2000" b="1" dirty="0">
                <a:latin typeface="ＭＳ Ｐ明朝" pitchFamily="18" charset="-128"/>
                <a:ea typeface="ＭＳ Ｐ明朝" pitchFamily="18" charset="-128"/>
              </a:rPr>
              <a:t>※</a:t>
            </a:r>
            <a:r>
              <a:rPr lang="ja-JP" altLang="en-US" sz="2000" b="1" dirty="0">
                <a:latin typeface="ＭＳ Ｐ明朝" pitchFamily="18" charset="-128"/>
                <a:ea typeface="ＭＳ Ｐ明朝" pitchFamily="18" charset="-128"/>
              </a:rPr>
              <a:t>スライドの構成は適宜変更して構わない。ただし、</a:t>
            </a:r>
            <a:r>
              <a:rPr lang="en-US" altLang="ja-JP" sz="2000" b="1" dirty="0">
                <a:latin typeface="ＭＳ Ｐ明朝" pitchFamily="18" charset="-128"/>
                <a:ea typeface="ＭＳ Ｐ明朝" pitchFamily="18" charset="-128"/>
              </a:rPr>
              <a:t>【</a:t>
            </a:r>
            <a:r>
              <a:rPr lang="ja-JP" altLang="en-US" sz="2000" dirty="0">
                <a:effectLst>
                  <a:outerShdw blurRad="38100" dist="38100" dir="2700000" algn="tl">
                    <a:srgbClr val="000000">
                      <a:alpha val="43137"/>
                    </a:srgbClr>
                  </a:outerShdw>
                </a:effectLst>
                <a:latin typeface="+mn-ea"/>
              </a:rPr>
              <a:t>配船計画の汎用性</a:t>
            </a:r>
            <a:r>
              <a:rPr lang="en-US" altLang="ja-JP" sz="2000" b="1" dirty="0">
                <a:latin typeface="ＭＳ Ｐ明朝" pitchFamily="18" charset="-128"/>
                <a:ea typeface="ＭＳ Ｐ明朝" pitchFamily="18" charset="-128"/>
              </a:rPr>
              <a:t>】【</a:t>
            </a:r>
            <a:r>
              <a:rPr lang="ja-JP" altLang="en-US" sz="2000" dirty="0">
                <a:effectLst>
                  <a:outerShdw blurRad="38100" dist="38100" dir="2700000" algn="tl">
                    <a:srgbClr val="000000">
                      <a:alpha val="43137"/>
                    </a:srgbClr>
                  </a:outerShdw>
                </a:effectLst>
                <a:latin typeface="+mn-ea"/>
              </a:rPr>
              <a:t>連携型省エネ船について</a:t>
            </a:r>
            <a:r>
              <a:rPr lang="en-US" altLang="ja-JP" sz="2000" b="1" dirty="0">
                <a:latin typeface="ＭＳ Ｐ明朝" pitchFamily="18" charset="-128"/>
                <a:ea typeface="ＭＳ Ｐ明朝" pitchFamily="18" charset="-128"/>
              </a:rPr>
              <a:t>】</a:t>
            </a:r>
            <a:r>
              <a:rPr lang="ja-JP" altLang="en-US" sz="2000" b="1" dirty="0">
                <a:latin typeface="ＭＳ Ｐ明朝" pitchFamily="18" charset="-128"/>
                <a:ea typeface="ＭＳ Ｐ明朝" pitchFamily="18" charset="-128"/>
              </a:rPr>
              <a:t>以外の必要項目は必ず記載すること。</a:t>
            </a:r>
            <a:endParaRPr lang="en-US" altLang="ja-JP" sz="2000" b="1" dirty="0">
              <a:latin typeface="ＭＳ Ｐ明朝" pitchFamily="18" charset="-128"/>
              <a:ea typeface="ＭＳ Ｐ明朝" pitchFamily="18" charset="-128"/>
            </a:endParaRPr>
          </a:p>
          <a:p>
            <a:pPr marL="0" indent="0">
              <a:lnSpc>
                <a:spcPct val="120000"/>
              </a:lnSpc>
              <a:buNone/>
              <a:defRPr/>
            </a:pPr>
            <a:endParaRPr lang="ja-JP" altLang="en-US" sz="2000" b="1" dirty="0">
              <a:latin typeface="ＭＳ Ｐ明朝" pitchFamily="18" charset="-128"/>
              <a:ea typeface="ＭＳ Ｐ明朝" pitchFamily="18" charset="-128"/>
            </a:endParaRPr>
          </a:p>
          <a:p>
            <a:pPr marL="0" indent="0">
              <a:lnSpc>
                <a:spcPct val="120000"/>
              </a:lnSpc>
              <a:buNone/>
              <a:defRPr/>
            </a:pPr>
            <a:r>
              <a:rPr lang="en-US" altLang="ja-JP" sz="2000" b="1" dirty="0">
                <a:latin typeface="ＭＳ Ｐ明朝" pitchFamily="18" charset="-128"/>
                <a:ea typeface="ＭＳ Ｐ明朝" pitchFamily="18" charset="-128"/>
              </a:rPr>
              <a:t>※</a:t>
            </a:r>
            <a:r>
              <a:rPr lang="ja-JP" altLang="en-US" sz="2000" b="1" dirty="0">
                <a:latin typeface="ＭＳ Ｐ明朝" pitchFamily="18" charset="-128"/>
                <a:ea typeface="ＭＳ Ｐ明朝" pitchFamily="18" charset="-128"/>
              </a:rPr>
              <a:t>資料について、頁数に制限はないが、時間内に説明を終えるように資料を作成すること。</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E5089A3F-C187-41FC-96BF-33C2D44F3D0F}" type="slidenum">
              <a:rPr lang="ja-JP" altLang="en-US" smtClean="0"/>
              <a:pPr>
                <a:defRPr/>
              </a:pPr>
              <a:t>1</a:t>
            </a:fld>
            <a:endParaRPr lang="ja-JP" altLang="en-US"/>
          </a:p>
        </p:txBody>
      </p:sp>
    </p:spTree>
    <p:extLst>
      <p:ext uri="{BB962C8B-B14F-4D97-AF65-F5344CB8AC3E}">
        <p14:creationId xmlns:p14="http://schemas.microsoft.com/office/powerpoint/2010/main" val="117552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検証期間及び方法についても記載すること（配船計画を含む）。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原則、</a:t>
            </a:r>
            <a:r>
              <a:rPr lang="ja-JP" altLang="en-US" sz="1400" b="1" u="sng" dirty="0">
                <a:solidFill>
                  <a:schemeClr val="tx1"/>
                </a:solidFill>
                <a:latin typeface="ＭＳ Ｐ明朝" pitchFamily="18" charset="-128"/>
                <a:ea typeface="ＭＳ Ｐ明朝" pitchFamily="18" charset="-128"/>
              </a:rPr>
              <a:t>革新的省エネルギー技術毎に</a:t>
            </a:r>
            <a:r>
              <a:rPr lang="ja-JP" altLang="en-US" sz="1400" b="1" dirty="0">
                <a:solidFill>
                  <a:schemeClr val="tx1"/>
                </a:solidFill>
                <a:latin typeface="ＭＳ Ｐ明朝" pitchFamily="18" charset="-128"/>
                <a:ea typeface="ＭＳ Ｐ明朝" pitchFamily="18" charset="-128"/>
              </a:rPr>
              <a:t>その効果を評価することが可能な検証方法を記載すること。ただし、</a:t>
            </a:r>
            <a:r>
              <a:rPr lang="ja-JP" altLang="en-US" sz="1400" b="1" u="sng" dirty="0">
                <a:solidFill>
                  <a:schemeClr val="tx1"/>
                </a:solidFill>
                <a:latin typeface="ＭＳ Ｐ明朝" pitchFamily="18" charset="-128"/>
                <a:ea typeface="ＭＳ Ｐ明朝" pitchFamily="18" charset="-128"/>
              </a:rPr>
              <a:t>当該技術毎の効果の評価が難しい場合は、その理由を記載</a:t>
            </a:r>
            <a:r>
              <a:rPr lang="ja-JP" altLang="en-US" sz="1400" b="1" dirty="0">
                <a:solidFill>
                  <a:schemeClr val="tx1"/>
                </a:solidFill>
                <a:latin typeface="ＭＳ Ｐ明朝" pitchFamily="18" charset="-128"/>
                <a:ea typeface="ＭＳ Ｐ明朝" pitchFamily="18" charset="-128"/>
              </a:rPr>
              <a:t>するとともに、複数の技術を含んだ状態での評価の検証方法を記載すること。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追加で期間を設けて検証を行う場合は、検証に係る全ての期間を記載するとともに、その理由を記載すること。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5283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連携型省エネ船について</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7.</a:t>
            </a:r>
            <a:r>
              <a:rPr lang="ja-JP" altLang="en-US" sz="1400" b="1" dirty="0">
                <a:solidFill>
                  <a:schemeClr val="tx1"/>
                </a:solidFill>
                <a:latin typeface="ＭＳ Ｐ明朝" pitchFamily="18" charset="-128"/>
                <a:ea typeface="ＭＳ Ｐ明朝" pitchFamily="18" charset="-128"/>
              </a:rPr>
              <a:t>連携型省エネ船」に基づき、「各機器・技術の概要」及び「</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排出削減率等の算出・検証」ついて記載して説明すること。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本スライドは、補助事業に係る船舶を連携型省エネ船として申請する場合のみ記載すること。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審査・採択について」に記載のとおり、当該船舶に導入される全ての省エネルギー技術による</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a:t>
            </a:r>
            <a:r>
              <a:rPr lang="en-US" altLang="ja-JP" sz="1400" b="1" dirty="0">
                <a:solidFill>
                  <a:schemeClr val="tx1"/>
                </a:solidFill>
                <a:latin typeface="ＭＳ Ｐ明朝" pitchFamily="18" charset="-128"/>
                <a:ea typeface="ＭＳ Ｐ明朝" pitchFamily="18" charset="-128"/>
              </a:rPr>
              <a:t>18%</a:t>
            </a:r>
            <a:r>
              <a:rPr lang="ja-JP" altLang="en-US" sz="1400" b="1" dirty="0">
                <a:solidFill>
                  <a:schemeClr val="tx1"/>
                </a:solidFill>
                <a:latin typeface="ＭＳ Ｐ明朝" pitchFamily="18" charset="-128"/>
                <a:ea typeface="ＭＳ Ｐ明朝" pitchFamily="18" charset="-128"/>
              </a:rPr>
              <a:t>以上であれば、採択委員会にて評価点を加点することとしている。</a:t>
            </a:r>
            <a:r>
              <a:rPr lang="ja-JP" altLang="en-US" sz="1400" b="1" u="sng" dirty="0">
                <a:solidFill>
                  <a:schemeClr val="tx1"/>
                </a:solidFill>
                <a:latin typeface="ＭＳ Ｐ明朝" pitchFamily="18" charset="-128"/>
                <a:ea typeface="ＭＳ Ｐ明朝" pitchFamily="18" charset="-128"/>
              </a:rPr>
              <a:t>本加点措置を受ける場合は本スライドに必要事項を記載すること。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r>
              <a:rPr lang="ja-JP" altLang="en-US" sz="1400" b="1" dirty="0">
                <a:solidFill>
                  <a:schemeClr val="tx1"/>
                </a:solidFill>
                <a:latin typeface="ＭＳ Ｐ明朝" pitchFamily="18" charset="-128"/>
                <a:ea typeface="ＭＳ Ｐ明朝" pitchFamily="18" charset="-128"/>
              </a:rPr>
              <a:t>「１４．運航検証の実施について」において計画地未達の取扱いが記載されているのでよく確認のうえ検討を行うこと</a:t>
            </a:r>
            <a:endParaRPr lang="en-US" altLang="ja-JP" sz="1400" b="1"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本加点措置を受けない場合はこのスライドを削除すること。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11</a:t>
            </a:fld>
            <a:endParaRPr lang="ja-JP" altLang="en-US"/>
          </a:p>
        </p:txBody>
      </p:sp>
    </p:spTree>
    <p:extLst>
      <p:ext uri="{BB962C8B-B14F-4D97-AF65-F5344CB8AC3E}">
        <p14:creationId xmlns:p14="http://schemas.microsoft.com/office/powerpoint/2010/main" val="3276033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実施体制</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実施体制」に基づき、「実施体制図」及び「各社の役割・概要」ついて記載して説明すること。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実施体制に係る図を掲載すること。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実施体制に係る図に記載がある各事業者の役割・概要について記載すること。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12</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2</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スケジュール・経費について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グラフ等を用いて、事業全体のスケジュールを説明すること。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事業全体の経費について説明するとともに、各年度及び事業全体の補助希望額を記載すること。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削減根拠（削減率について）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比較対象船の選定、比較方法等に係る説明を記載すること。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補助事業に係る船舶と大きさ、船種、航路その他主要目が大きく異なる船舶を比較対象船舶とする場合は、その船舶を選定した選択の理由について技術的裏付けとともに記載すること。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実施計画書の「４．事業の革新性等」に基づき、「技術の概要」について記載して説明すること。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09634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技術の新規性・汎用性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 「</a:t>
            </a:r>
            <a:r>
              <a:rPr lang="en-US" altLang="ja-JP" sz="1400" b="1" dirty="0">
                <a:solidFill>
                  <a:schemeClr val="tx1"/>
                </a:solidFill>
                <a:latin typeface="ＭＳ Ｐ明朝" pitchFamily="18" charset="-128"/>
                <a:ea typeface="ＭＳ Ｐ明朝" pitchFamily="18" charset="-128"/>
              </a:rPr>
              <a:t>4-2 </a:t>
            </a:r>
            <a:r>
              <a:rPr lang="ja-JP" altLang="en-US" sz="1400" b="1" dirty="0">
                <a:solidFill>
                  <a:schemeClr val="tx1"/>
                </a:solidFill>
                <a:latin typeface="ＭＳ Ｐ明朝" pitchFamily="18" charset="-128"/>
                <a:ea typeface="ＭＳ Ｐ明朝" pitchFamily="18" charset="-128"/>
              </a:rPr>
              <a:t>技術の新規性」、「</a:t>
            </a:r>
            <a:r>
              <a:rPr lang="en-US" altLang="ja-JP" sz="1400" b="1" dirty="0">
                <a:solidFill>
                  <a:schemeClr val="tx1"/>
                </a:solidFill>
                <a:latin typeface="ＭＳ Ｐ明朝" pitchFamily="18" charset="-128"/>
                <a:ea typeface="ＭＳ Ｐ明朝" pitchFamily="18" charset="-128"/>
              </a:rPr>
              <a:t>4-3 </a:t>
            </a:r>
            <a:r>
              <a:rPr lang="ja-JP" altLang="en-US" sz="1400" b="1" dirty="0">
                <a:solidFill>
                  <a:schemeClr val="tx1"/>
                </a:solidFill>
                <a:latin typeface="ＭＳ Ｐ明朝" pitchFamily="18" charset="-128"/>
                <a:ea typeface="ＭＳ Ｐ明朝" pitchFamily="18" charset="-128"/>
              </a:rPr>
              <a:t>技術の汎用性（普及への課題・解決策、技術の応用範囲・規模）」について記載して説明すること。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3429318"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Tree>
    <p:extLst>
      <p:ext uri="{BB962C8B-B14F-4D97-AF65-F5344CB8AC3E}">
        <p14:creationId xmlns:p14="http://schemas.microsoft.com/office/powerpoint/2010/main" val="123860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実施計画書の「４．事業の革新性等」に基づき、「技術の概要」について記載して説明すること。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a:latin typeface="ＭＳ 明朝" pitchFamily="17" charset="-128"/>
                <a:ea typeface="ＭＳ 明朝" pitchFamily="17" charset="-128"/>
              </a:rPr>
              <a:t>（２）</a:t>
            </a:r>
            <a:r>
              <a:rPr lang="ja-JP" altLang="en-US" b="1" dirty="0">
                <a:latin typeface="ＭＳ 明朝" pitchFamily="17" charset="-128"/>
                <a:ea typeface="ＭＳ 明朝" pitchFamily="17" charset="-128"/>
              </a:rPr>
              <a:t>○○○○</a:t>
            </a:r>
          </a:p>
        </p:txBody>
      </p:sp>
    </p:spTree>
    <p:extLst>
      <p:ext uri="{BB962C8B-B14F-4D97-AF65-F5344CB8AC3E}">
        <p14:creationId xmlns:p14="http://schemas.microsoft.com/office/powerpoint/2010/main" val="1727127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09634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技術の新規性・汎用性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 「</a:t>
            </a:r>
            <a:r>
              <a:rPr lang="en-US" altLang="ja-JP" sz="1400" b="1" dirty="0">
                <a:solidFill>
                  <a:schemeClr val="tx1"/>
                </a:solidFill>
                <a:latin typeface="ＭＳ Ｐ明朝" pitchFamily="18" charset="-128"/>
                <a:ea typeface="ＭＳ Ｐ明朝" pitchFamily="18" charset="-128"/>
              </a:rPr>
              <a:t>4-2 </a:t>
            </a:r>
            <a:r>
              <a:rPr lang="ja-JP" altLang="en-US" sz="1400" b="1" dirty="0">
                <a:solidFill>
                  <a:schemeClr val="tx1"/>
                </a:solidFill>
                <a:latin typeface="ＭＳ Ｐ明朝" pitchFamily="18" charset="-128"/>
                <a:ea typeface="ＭＳ Ｐ明朝" pitchFamily="18" charset="-128"/>
              </a:rPr>
              <a:t>技術の新規性」、「</a:t>
            </a:r>
            <a:r>
              <a:rPr lang="en-US" altLang="ja-JP" sz="1400" b="1" dirty="0">
                <a:solidFill>
                  <a:schemeClr val="tx1"/>
                </a:solidFill>
                <a:latin typeface="ＭＳ Ｐ明朝" pitchFamily="18" charset="-128"/>
                <a:ea typeface="ＭＳ Ｐ明朝" pitchFamily="18" charset="-128"/>
              </a:rPr>
              <a:t>4-3 </a:t>
            </a:r>
            <a:r>
              <a:rPr lang="ja-JP" altLang="en-US" sz="1400" b="1" dirty="0">
                <a:solidFill>
                  <a:schemeClr val="tx1"/>
                </a:solidFill>
                <a:latin typeface="ＭＳ Ｐ明朝" pitchFamily="18" charset="-128"/>
                <a:ea typeface="ＭＳ Ｐ明朝" pitchFamily="18" charset="-128"/>
              </a:rPr>
              <a:t>技術の汎用性（普及への課題・解決策、技術の応用範囲・規模）」について記載して説明すること。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
        <p:nvSpPr>
          <p:cNvPr id="8" name="テキスト ボックス 8"/>
          <p:cNvSpPr txBox="1">
            <a:spLocks noChangeArrowheads="1"/>
          </p:cNvSpPr>
          <p:nvPr/>
        </p:nvSpPr>
        <p:spPr bwMode="auto">
          <a:xfrm>
            <a:off x="3429318" y="611396"/>
            <a:ext cx="1811714" cy="369332"/>
          </a:xfrm>
          <a:prstGeom prst="rect">
            <a:avLst/>
          </a:prstGeom>
          <a:noFill/>
          <a:ln w="9525">
            <a:noFill/>
            <a:miter lim="800000"/>
            <a:headEnd/>
            <a:tailEnd/>
          </a:ln>
        </p:spPr>
        <p:txBody>
          <a:bodyPr wrap="none">
            <a:spAutoFit/>
          </a:bodyPr>
          <a:lstStyle/>
          <a:p>
            <a:r>
              <a:rPr lang="ja-JP" altLang="en-US" b="1">
                <a:latin typeface="ＭＳ 明朝" pitchFamily="17" charset="-128"/>
                <a:ea typeface="ＭＳ 明朝" pitchFamily="17" charset="-128"/>
              </a:rPr>
              <a:t>（２）</a:t>
            </a:r>
            <a:r>
              <a:rPr lang="ja-JP" altLang="en-US" b="1" dirty="0">
                <a:latin typeface="ＭＳ 明朝" pitchFamily="17" charset="-128"/>
                <a:ea typeface="ＭＳ 明朝" pitchFamily="17" charset="-128"/>
              </a:rPr>
              <a:t>○○○○</a:t>
            </a:r>
          </a:p>
        </p:txBody>
      </p:sp>
    </p:spTree>
    <p:extLst>
      <p:ext uri="{BB962C8B-B14F-4D97-AF65-F5344CB8AC3E}">
        <p14:creationId xmlns:p14="http://schemas.microsoft.com/office/powerpoint/2010/main" val="1080272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u="sng"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24847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排出削減率についても算出の説明を記載すること（配船計画を含む）。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非化石エネルギーを使用する機器を導入する場合であって、当該機器に係るエネルギー消費量を補正する場合は、当該補正の方法とその妥当性についての説明を記載すること。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非化石エネルギーを使用する機器を導入する場合は、非化石エネルギー使用可能率及びその算出の説明を記載すること。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やむを得ない理由により比較対象船の大きさ、船種、航路その他主要目が補助事業に係る船舶のものと大きく異なる場合は、補助対象船との主要目の差を考慮して、</a:t>
            </a:r>
            <a:r>
              <a:rPr lang="ja-JP" altLang="en-US" sz="1400" b="1" u="sng" dirty="0">
                <a:solidFill>
                  <a:schemeClr val="tx1"/>
                </a:solidFill>
                <a:latin typeface="ＭＳ Ｐ明朝" pitchFamily="18" charset="-128"/>
                <a:ea typeface="ＭＳ Ｐ明朝" pitchFamily="18" charset="-128"/>
              </a:rPr>
              <a:t>エネルギー消費原単位（</a:t>
            </a:r>
            <a:r>
              <a:rPr lang="en-US" altLang="ja-JP" sz="1400" b="1" u="sng" dirty="0">
                <a:solidFill>
                  <a:schemeClr val="tx1"/>
                </a:solidFill>
                <a:latin typeface="ＭＳ Ｐ明朝" pitchFamily="18" charset="-128"/>
                <a:ea typeface="ＭＳ Ｐ明朝" pitchFamily="18" charset="-128"/>
              </a:rPr>
              <a:t>CO2</a:t>
            </a:r>
            <a:r>
              <a:rPr lang="ja-JP" altLang="en-US" sz="1400" b="1" u="sng" dirty="0">
                <a:solidFill>
                  <a:schemeClr val="tx1"/>
                </a:solidFill>
                <a:latin typeface="ＭＳ Ｐ明朝" pitchFamily="18" charset="-128"/>
                <a:ea typeface="ＭＳ Ｐ明朝" pitchFamily="18" charset="-128"/>
              </a:rPr>
              <a:t>排出原単位）を補正</a:t>
            </a:r>
            <a:r>
              <a:rPr lang="ja-JP" altLang="en-US" sz="1400" b="1" dirty="0">
                <a:solidFill>
                  <a:schemeClr val="tx1"/>
                </a:solidFill>
                <a:latin typeface="ＭＳ Ｐ明朝" pitchFamily="18" charset="-128"/>
                <a:ea typeface="ＭＳ Ｐ明朝" pitchFamily="18" charset="-128"/>
              </a:rPr>
              <a:t>し、その</a:t>
            </a:r>
            <a:r>
              <a:rPr lang="ja-JP" altLang="en-US" sz="1400" b="1" u="sng" dirty="0">
                <a:solidFill>
                  <a:schemeClr val="tx1"/>
                </a:solidFill>
                <a:latin typeface="ＭＳ Ｐ明朝" pitchFamily="18" charset="-128"/>
                <a:ea typeface="ＭＳ Ｐ明朝" pitchFamily="18" charset="-128"/>
              </a:rPr>
              <a:t>考え方、計算過程等を記載</a:t>
            </a:r>
            <a:r>
              <a:rPr lang="ja-JP" altLang="en-US" sz="1400" b="1" dirty="0">
                <a:solidFill>
                  <a:schemeClr val="tx1"/>
                </a:solidFill>
                <a:latin typeface="ＭＳ Ｐ明朝" pitchFamily="18" charset="-128"/>
                <a:ea typeface="ＭＳ Ｐ明朝" pitchFamily="18" charset="-128"/>
              </a:rPr>
              <a:t>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1350</Words>
  <Application>Microsoft Office PowerPoint</Application>
  <PresentationFormat>A4 210 x 297 mm</PresentationFormat>
  <Paragraphs>111</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ＭＳ Ｐ明朝</vt:lpstr>
      <vt:lpstr>ＭＳ 明朝</vt:lpstr>
      <vt:lpstr>Arial</vt:lpstr>
      <vt:lpstr>Calibri</vt:lpstr>
      <vt:lpstr>Office テーマ</vt:lpstr>
      <vt:lpstr>資料作成に係る共通の注意点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2023-06-15T07:08:48Z</dcterms:created>
  <dcterms:modified xsi:type="dcterms:W3CDTF">2023-06-15T07:08:56Z</dcterms:modified>
</cp:coreProperties>
</file>