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4660"/>
  </p:normalViewPr>
  <p:slideViewPr>
    <p:cSldViewPr>
      <p:cViewPr varScale="1">
        <p:scale>
          <a:sx n="81" d="100"/>
          <a:sy n="81" d="100"/>
        </p:scale>
        <p:origin x="108" y="59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2023/6/15</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116632"/>
            <a:ext cx="4776788" cy="4728851"/>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1200" dirty="0"/>
          </a:p>
          <a:p>
            <a:pPr>
              <a:spcAft>
                <a:spcPct val="25000"/>
              </a:spcAft>
            </a:pPr>
            <a:r>
              <a:rPr lang="en-US" altLang="ja-JP" sz="1200" dirty="0"/>
              <a:t>※</a:t>
            </a:r>
            <a:r>
              <a:rPr lang="ja-JP" altLang="en-US" sz="1200" dirty="0"/>
              <a:t>本事業において実証に用いる補助対象船舶の一般配置図及び搭載する主要な革新技術について載せること。</a:t>
            </a:r>
            <a:endParaRPr lang="en-US" altLang="ja-JP" sz="12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200" dirty="0"/>
          </a:p>
          <a:p>
            <a:pPr>
              <a:spcAft>
                <a:spcPct val="25000"/>
              </a:spcAft>
            </a:pPr>
            <a:r>
              <a:rPr lang="ja-JP" altLang="en-US" sz="1200" dirty="0"/>
              <a:t>・・・・・・・・・・・・・・・・・・・・・・・・・・・・・・・・・・・・・・・・・・・・・・・・・・・・・・・・・・・・・・・・・・・・</a:t>
            </a:r>
            <a:endParaRPr lang="en-US" altLang="ja-JP" sz="1400" dirty="0"/>
          </a:p>
          <a:p>
            <a:pPr>
              <a:spcAft>
                <a:spcPct val="25000"/>
              </a:spcAft>
            </a:pPr>
            <a:endParaRPr lang="en-US" altLang="ja-JP" sz="1100" dirty="0"/>
          </a:p>
          <a:p>
            <a:pPr>
              <a:spcAft>
                <a:spcPct val="25000"/>
              </a:spcAft>
            </a:pPr>
            <a:r>
              <a:rPr lang="en-US" altLang="ja-JP" sz="1100" dirty="0"/>
              <a:t>※</a:t>
            </a:r>
            <a:r>
              <a:rPr lang="ja-JP" altLang="en-US" sz="1100" dirty="0"/>
              <a:t>革新的技術毎のエネルギー削減率に関する表を記載すること。</a:t>
            </a:r>
          </a:p>
        </p:txBody>
      </p:sp>
      <p:sp>
        <p:nvSpPr>
          <p:cNvPr id="33" name="Rectangle 4"/>
          <p:cNvSpPr>
            <a:spLocks noChangeArrowheads="1"/>
          </p:cNvSpPr>
          <p:nvPr/>
        </p:nvSpPr>
        <p:spPr bwMode="auto">
          <a:xfrm>
            <a:off x="3038947" y="83715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050" dirty="0"/>
              <a:t>革新的技術による削減　</a:t>
            </a:r>
            <a:r>
              <a:rPr lang="ja-JP" altLang="en-US" sz="1200" dirty="0"/>
              <a:t>○％</a:t>
            </a:r>
            <a:endParaRPr lang="en-US" altLang="ja-JP" sz="1200" dirty="0"/>
          </a:p>
          <a:p>
            <a:pPr algn="ctr">
              <a:spcAft>
                <a:spcPct val="25000"/>
              </a:spcAft>
            </a:pPr>
            <a:r>
              <a:rPr lang="ja-JP" altLang="en-US" sz="1200" dirty="0"/>
              <a:t>（</a:t>
            </a:r>
            <a:r>
              <a:rPr lang="ja-JP" altLang="en-US" sz="1050" dirty="0"/>
              <a:t>全体削減　</a:t>
            </a:r>
            <a:r>
              <a:rPr lang="ja-JP" altLang="en-US" sz="1200" dirty="0"/>
              <a:t>○</a:t>
            </a:r>
            <a:r>
              <a:rPr lang="en-US" altLang="en-US" sz="1200" dirty="0"/>
              <a:t>％</a:t>
            </a:r>
            <a:r>
              <a:rPr lang="ja-JP" altLang="en-US" sz="1200" dirty="0"/>
              <a:t>）</a:t>
            </a:r>
          </a:p>
        </p:txBody>
      </p:sp>
      <p:graphicFrame>
        <p:nvGraphicFramePr>
          <p:cNvPr id="35" name="Group 6"/>
          <p:cNvGraphicFramePr>
            <a:graphicFrameLocks noGrp="1"/>
          </p:cNvGraphicFramePr>
          <p:nvPr/>
        </p:nvGraphicFramePr>
        <p:xfrm>
          <a:off x="100013" y="80962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64611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3025" y="1569616"/>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614637"/>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69269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35838" y="54273"/>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6681"/>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比較対象船について記載すること。</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a:p>
            <a:pPr marL="133350" indent="-133350"/>
            <a:r>
              <a:rPr lang="ja-JP" altLang="en-US" sz="1200" dirty="0"/>
              <a:t>・・・・・・・・・・・・・・・・・・・・・・・・・・・・・・・・・・・・・・・・・・・・</a:t>
            </a:r>
            <a:endParaRPr lang="en-US" altLang="ja-JP" sz="1200" dirty="0"/>
          </a:p>
          <a:p>
            <a:pPr marL="133350" indent="-133350"/>
            <a:endParaRPr lang="en-US" altLang="ja-JP" sz="120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5" name="AutoShape 56"/>
          <p:cNvSpPr>
            <a:spLocks noChangeArrowheads="1"/>
          </p:cNvSpPr>
          <p:nvPr/>
        </p:nvSpPr>
        <p:spPr bwMode="auto">
          <a:xfrm>
            <a:off x="56456" y="2502545"/>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849313" y="404813"/>
            <a:ext cx="4103687" cy="276999"/>
          </a:xfrm>
          <a:prstGeom prst="rect">
            <a:avLst/>
          </a:prstGeom>
          <a:noFill/>
          <a:ln w="9525">
            <a:noFill/>
            <a:miter lim="800000"/>
            <a:headEnd/>
            <a:tailEnd/>
          </a:ln>
        </p:spPr>
        <p:txBody>
          <a:bodyPr>
            <a:spAutoFit/>
          </a:bodyPr>
          <a:lstStyle/>
          <a:p>
            <a:pPr>
              <a:spcBef>
                <a:spcPct val="50000"/>
              </a:spcBef>
            </a:pPr>
            <a:r>
              <a:rPr lang="ja-JP" altLang="en-US" sz="1200" b="1" dirty="0"/>
              <a:t>申請者：○○、○○、○○　　建造場所：○○</a:t>
            </a:r>
          </a:p>
        </p:txBody>
      </p:sp>
      <p:graphicFrame>
        <p:nvGraphicFramePr>
          <p:cNvPr id="47" name="Group 17"/>
          <p:cNvGraphicFramePr>
            <a:graphicFrameLocks/>
          </p:cNvGraphicFramePr>
          <p:nvPr>
            <p:extLst>
              <p:ext uri="{D42A27DB-BD31-4B8C-83A1-F6EECF244321}">
                <p14:modId xmlns:p14="http://schemas.microsoft.com/office/powerpoint/2010/main" val="2607042098"/>
              </p:ext>
            </p:extLst>
          </p:nvPr>
        </p:nvGraphicFramePr>
        <p:xfrm>
          <a:off x="128464" y="2708920"/>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R5</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R6</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R7</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28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2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068960"/>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500243"/>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28196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717032"/>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1236646269"/>
              </p:ext>
            </p:extLst>
          </p:nvPr>
        </p:nvGraphicFramePr>
        <p:xfrm>
          <a:off x="5291887" y="3362868"/>
          <a:ext cx="4356067" cy="1050381"/>
        </p:xfrm>
        <a:graphic>
          <a:graphicData uri="http://schemas.openxmlformats.org/drawingml/2006/table">
            <a:tbl>
              <a:tblPr/>
              <a:tblGrid>
                <a:gridCol w="544509">
                  <a:extLst>
                    <a:ext uri="{9D8B030D-6E8A-4147-A177-3AD203B41FA5}">
                      <a16:colId xmlns:a16="http://schemas.microsoft.com/office/drawing/2014/main" val="20000"/>
                    </a:ext>
                  </a:extLst>
                </a:gridCol>
                <a:gridCol w="2018542">
                  <a:extLst>
                    <a:ext uri="{9D8B030D-6E8A-4147-A177-3AD203B41FA5}">
                      <a16:colId xmlns:a16="http://schemas.microsoft.com/office/drawing/2014/main" val="20001"/>
                    </a:ext>
                  </a:extLst>
                </a:gridCol>
                <a:gridCol w="1793016">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省エネ船型</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高効率プロペラ</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運航支援システム</a:t>
                      </a: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en-US" altLang="ja-JP" sz="1000" kern="100" dirty="0">
                          <a:solidFill>
                            <a:srgbClr val="FF0000"/>
                          </a:solidFill>
                          <a:latin typeface="ＭＳ 明朝"/>
                          <a:ea typeface="ＭＳ 明朝"/>
                          <a:cs typeface="Times New Roman"/>
                        </a:rPr>
                        <a:t>d1</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821192716"/>
              </p:ext>
            </p:extLst>
          </p:nvPr>
        </p:nvGraphicFramePr>
        <p:xfrm>
          <a:off x="144017" y="181128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R5</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R6</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R7</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1" name="四角形吹き出し 30"/>
          <p:cNvSpPr/>
          <p:nvPr/>
        </p:nvSpPr>
        <p:spPr>
          <a:xfrm>
            <a:off x="1424608" y="1484784"/>
            <a:ext cx="2520280" cy="216024"/>
          </a:xfrm>
          <a:prstGeom prst="wedgeRectCallout">
            <a:avLst>
              <a:gd name="adj1" fmla="val -47654"/>
              <a:gd name="adj2" fmla="val 1217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2</a:t>
            </a:r>
            <a:r>
              <a:rPr kumimoji="1" lang="ja-JP" altLang="en-US" sz="1000" dirty="0">
                <a:solidFill>
                  <a:srgbClr val="FF0000"/>
                </a:solidFill>
              </a:rPr>
              <a:t>　補助金交付申請」</a:t>
            </a:r>
          </a:p>
        </p:txBody>
      </p:sp>
      <p:sp>
        <p:nvSpPr>
          <p:cNvPr id="42" name="四角形吹き出し 41"/>
          <p:cNvSpPr/>
          <p:nvPr/>
        </p:nvSpPr>
        <p:spPr>
          <a:xfrm>
            <a:off x="2414466" y="3760800"/>
            <a:ext cx="2789951"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r>
              <a:rPr lang="ja-JP" altLang="en-US" sz="1000" dirty="0">
                <a:solidFill>
                  <a:srgbClr val="FF0000"/>
                </a:solidFill>
              </a:rPr>
              <a:t>」」を基に記載</a:t>
            </a:r>
          </a:p>
        </p:txBody>
      </p:sp>
      <p:sp>
        <p:nvSpPr>
          <p:cNvPr id="62" name="四角形吹き出し 61"/>
          <p:cNvSpPr/>
          <p:nvPr/>
        </p:nvSpPr>
        <p:spPr>
          <a:xfrm>
            <a:off x="2531859" y="4083346"/>
            <a:ext cx="2520280" cy="216024"/>
          </a:xfrm>
          <a:prstGeom prst="wedgeRectCallout">
            <a:avLst>
              <a:gd name="adj1" fmla="val -30258"/>
              <a:gd name="adj2" fmla="val 9072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5</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15475" y="2587098"/>
            <a:ext cx="2520280" cy="360040"/>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3.</a:t>
            </a:r>
            <a:r>
              <a:rPr kumimoji="1" lang="ja-JP" altLang="en-US" sz="10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70632" y="4980741"/>
            <a:ext cx="4782022" cy="1040546"/>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配船計画の目的・概要について記載すること。</a:t>
            </a:r>
            <a:endParaRPr lang="en-US" altLang="ja-JP" sz="1200" dirty="0"/>
          </a:p>
          <a:p>
            <a:pPr>
              <a:spcAft>
                <a:spcPct val="25000"/>
              </a:spcAft>
            </a:pPr>
            <a:r>
              <a:rPr lang="ja-JP" altLang="en-US" sz="1200" dirty="0"/>
              <a:t>・・・・・・・・・・・・・・・・・・・・・・・・・・・・・・・・・・・・・・・・・・・・・・・・・・・・・・・・・・・・・・・・・・・・ ・・・・・・・・・・・ ・・・・・・・・・・・ ・・・・・・・・・・・ ・・・・・・・・・・・</a:t>
            </a: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p:txBody>
      </p:sp>
      <p:sp>
        <p:nvSpPr>
          <p:cNvPr id="67" name="AutoShape 41"/>
          <p:cNvSpPr>
            <a:spLocks noChangeArrowheads="1"/>
          </p:cNvSpPr>
          <p:nvPr/>
        </p:nvSpPr>
        <p:spPr bwMode="auto">
          <a:xfrm>
            <a:off x="5035550" y="4878809"/>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grpSp>
        <p:nvGrpSpPr>
          <p:cNvPr id="3" name="グループ化 2"/>
          <p:cNvGrpSpPr/>
          <p:nvPr/>
        </p:nvGrpSpPr>
        <p:grpSpPr>
          <a:xfrm>
            <a:off x="5436259" y="904630"/>
            <a:ext cx="3836548" cy="1533172"/>
            <a:chOff x="5902196" y="646112"/>
            <a:chExt cx="3836548" cy="1710491"/>
          </a:xfrm>
        </p:grpSpPr>
        <p:grpSp>
          <p:nvGrpSpPr>
            <p:cNvPr id="52" name="グループ化 51"/>
            <p:cNvGrpSpPr/>
            <p:nvPr/>
          </p:nvGrpSpPr>
          <p:grpSpPr>
            <a:xfrm>
              <a:off x="5902196" y="646112"/>
              <a:ext cx="3836548" cy="1710491"/>
              <a:chOff x="5262033" y="1112541"/>
              <a:chExt cx="5451097" cy="2460475"/>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112541"/>
                <a:ext cx="2229247" cy="253671"/>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運航支援システム</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232641"/>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8"/>
                <a:ext cx="1717369" cy="258931"/>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653801" y="2191403"/>
            <a:ext cx="2111079" cy="828658"/>
          </a:xfrm>
          <a:prstGeom prst="wedgeRectCallout">
            <a:avLst>
              <a:gd name="adj1" fmla="val 17154"/>
              <a:gd name="adj2" fmla="val 1000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5</a:t>
            </a:r>
            <a:r>
              <a:rPr kumimoji="1" lang="en-US" altLang="ja-JP" sz="1000" dirty="0">
                <a:solidFill>
                  <a:srgbClr val="FF0000"/>
                </a:solidFill>
              </a:rPr>
              <a:t>-</a:t>
            </a:r>
            <a:r>
              <a:rPr lang="en-US" altLang="ja-JP" sz="1000" dirty="0">
                <a:solidFill>
                  <a:srgbClr val="FF0000"/>
                </a:solidFill>
              </a:rPr>
              <a:t>3-3</a:t>
            </a:r>
            <a:r>
              <a:rPr kumimoji="1" lang="ja-JP" altLang="en-US" sz="1000">
                <a:solidFill>
                  <a:srgbClr val="FF0000"/>
                </a:solidFill>
              </a:rPr>
              <a:t>　革新的技術</a:t>
            </a:r>
            <a:r>
              <a:rPr kumimoji="1" lang="ja-JP" altLang="en-US" sz="1000" dirty="0">
                <a:solidFill>
                  <a:srgbClr val="FF0000"/>
                </a:solidFill>
              </a:rPr>
              <a:t>の寄与によるエネルギー消費削減率（％）」及び「</a:t>
            </a:r>
            <a:r>
              <a:rPr lang="ja-JP" altLang="en-US" sz="1000" dirty="0">
                <a:solidFill>
                  <a:srgbClr val="FF0000"/>
                </a:solidFill>
              </a:rPr>
              <a:t>実施計画書　</a:t>
            </a:r>
            <a:r>
              <a:rPr lang="en-US" altLang="ja-JP" sz="1000" dirty="0">
                <a:solidFill>
                  <a:srgbClr val="FF0000"/>
                </a:solidFill>
              </a:rPr>
              <a:t>5-4-3</a:t>
            </a:r>
            <a:r>
              <a:rPr lang="ja-JP" altLang="en-US" sz="1000" dirty="0">
                <a:solidFill>
                  <a:srgbClr val="FF0000"/>
                </a:solidFill>
              </a:rPr>
              <a:t>　革新技術の寄与による</a:t>
            </a:r>
            <a:r>
              <a:rPr lang="en-US" altLang="ja-JP" sz="1000" dirty="0">
                <a:solidFill>
                  <a:srgbClr val="FF0000"/>
                </a:solidFill>
              </a:rPr>
              <a:t>CO2</a:t>
            </a:r>
            <a:r>
              <a:rPr lang="ja-JP" altLang="en-US" sz="1000" dirty="0">
                <a:solidFill>
                  <a:srgbClr val="FF0000"/>
                </a:solidFill>
              </a:rPr>
              <a:t>消費削減率（％）」</a:t>
            </a:r>
            <a:r>
              <a:rPr kumimoji="1" lang="ja-JP" altLang="en-US" sz="1000" dirty="0">
                <a:solidFill>
                  <a:srgbClr val="FF0000"/>
                </a:solidFill>
              </a:rPr>
              <a:t>を基に記載</a:t>
            </a:r>
          </a:p>
        </p:txBody>
      </p:sp>
      <p:sp>
        <p:nvSpPr>
          <p:cNvPr id="74" name="AutoShape 35"/>
          <p:cNvSpPr>
            <a:spLocks noChangeArrowheads="1"/>
          </p:cNvSpPr>
          <p:nvPr/>
        </p:nvSpPr>
        <p:spPr bwMode="auto">
          <a:xfrm>
            <a:off x="7725118" y="1502818"/>
            <a:ext cx="1922836" cy="231917"/>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8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800" dirty="0">
              <a:solidFill>
                <a:srgbClr val="FF0000"/>
              </a:solidFill>
              <a:latin typeface="Century" pitchFamily="18" charset="0"/>
              <a:ea typeface="ＭＳ 明朝" pitchFamily="17" charset="-128"/>
              <a:cs typeface="ＭＳ Ｐゴシック" pitchFamily="50" charset="-128"/>
            </a:endParaRPr>
          </a:p>
        </p:txBody>
      </p:sp>
      <p:graphicFrame>
        <p:nvGraphicFramePr>
          <p:cNvPr id="71" name="表 70"/>
          <p:cNvGraphicFramePr>
            <a:graphicFrameLocks noGrp="1"/>
          </p:cNvGraphicFramePr>
          <p:nvPr>
            <p:extLst>
              <p:ext uri="{D42A27DB-BD31-4B8C-83A1-F6EECF244321}">
                <p14:modId xmlns:p14="http://schemas.microsoft.com/office/powerpoint/2010/main" val="137206189"/>
              </p:ext>
            </p:extLst>
          </p:nvPr>
        </p:nvGraphicFramePr>
        <p:xfrm>
          <a:off x="5291886" y="4487012"/>
          <a:ext cx="4356067" cy="337153"/>
        </p:xfrm>
        <a:graphic>
          <a:graphicData uri="http://schemas.openxmlformats.org/drawingml/2006/table">
            <a:tbl>
              <a:tblPr/>
              <a:tblGrid>
                <a:gridCol w="544509">
                  <a:extLst>
                    <a:ext uri="{9D8B030D-6E8A-4147-A177-3AD203B41FA5}">
                      <a16:colId xmlns:a16="http://schemas.microsoft.com/office/drawing/2014/main" val="20000"/>
                    </a:ext>
                  </a:extLst>
                </a:gridCol>
                <a:gridCol w="2018543">
                  <a:extLst>
                    <a:ext uri="{9D8B030D-6E8A-4147-A177-3AD203B41FA5}">
                      <a16:colId xmlns:a16="http://schemas.microsoft.com/office/drawing/2014/main" val="20001"/>
                    </a:ext>
                  </a:extLst>
                </a:gridCol>
                <a:gridCol w="1793015">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kumimoji="1" lang="ja-JP" altLang="en-US" sz="1000" b="1" dirty="0">
                          <a:latin typeface="ＭＳ 明朝" panose="02020609040205080304" pitchFamily="17" charset="-128"/>
                          <a:ea typeface="ＭＳ 明朝" panose="02020609040205080304" pitchFamily="17" charset="-128"/>
                        </a:rPr>
                        <a:t>非化石エネルギー使用可能率</a:t>
                      </a:r>
                      <a:endParaRPr lang="ja-JP" sz="1000" kern="100" dirty="0">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ja-JP" altLang="en-US" sz="1000" kern="100" dirty="0">
                          <a:solidFill>
                            <a:srgbClr val="FF0000"/>
                          </a:solidFill>
                          <a:latin typeface="ＭＳ 明朝"/>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altLang="en-US" sz="1000" kern="100" dirty="0">
                          <a:solidFill>
                            <a:srgbClr val="FF0000"/>
                          </a:solidFill>
                          <a:latin typeface="ＭＳ 明朝"/>
                          <a:ea typeface="ＭＳ 明朝"/>
                          <a:cs typeface="Times New Roman"/>
                        </a:rPr>
                        <a:t>○</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2" name="四角形吹き出し 71"/>
          <p:cNvSpPr/>
          <p:nvPr/>
        </p:nvSpPr>
        <p:spPr>
          <a:xfrm>
            <a:off x="4800620" y="4057727"/>
            <a:ext cx="4472187" cy="190517"/>
          </a:xfrm>
          <a:prstGeom prst="wedgeRectCallout">
            <a:avLst>
              <a:gd name="adj1" fmla="val 33159"/>
              <a:gd name="adj2" fmla="val 18169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非化石エネルギーを使用する機器を導入する場合は、非化石エネルギー使用可能率を記載すること</a:t>
            </a:r>
          </a:p>
        </p:txBody>
      </p:sp>
      <p:sp>
        <p:nvSpPr>
          <p:cNvPr id="77" name="AutoShape 56"/>
          <p:cNvSpPr>
            <a:spLocks noChangeArrowheads="1"/>
          </p:cNvSpPr>
          <p:nvPr/>
        </p:nvSpPr>
        <p:spPr bwMode="auto">
          <a:xfrm>
            <a:off x="56455" y="3990999"/>
            <a:ext cx="1908000"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削減根拠（削減率について）</a:t>
            </a:r>
          </a:p>
        </p:txBody>
      </p:sp>
      <p:sp>
        <p:nvSpPr>
          <p:cNvPr id="61" name="Rectangle 42"/>
          <p:cNvSpPr>
            <a:spLocks noChangeArrowheads="1"/>
          </p:cNvSpPr>
          <p:nvPr/>
        </p:nvSpPr>
        <p:spPr bwMode="auto">
          <a:xfrm>
            <a:off x="95250" y="5606853"/>
            <a:ext cx="4785742" cy="1136408"/>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en-US" altLang="ja-JP" sz="1200" dirty="0"/>
              <a:t>※</a:t>
            </a:r>
            <a:r>
              <a:rPr lang="ja-JP" altLang="en-US" sz="1200" dirty="0"/>
              <a:t>検証期間・検証方法を記載すること。</a:t>
            </a:r>
            <a:endParaRPr lang="en-US" altLang="ja-JP" sz="1200" dirty="0"/>
          </a:p>
          <a:p>
            <a:pPr marL="133350" indent="-133350"/>
            <a:r>
              <a:rPr lang="ja-JP" altLang="en-US" sz="1200" dirty="0"/>
              <a:t>・・・・・・・・・・・・・・・・・・・・・・・・・・・・・・・・・・・・・・・・・・・・</a:t>
            </a:r>
            <a:endParaRPr lang="en-US" altLang="ja-JP" sz="1200" dirty="0"/>
          </a:p>
          <a:p>
            <a:pPr marL="133350" indent="-133350"/>
            <a:endParaRPr lang="en-US" altLang="ja-JP" sz="1200" dirty="0"/>
          </a:p>
        </p:txBody>
      </p:sp>
      <p:sp>
        <p:nvSpPr>
          <p:cNvPr id="78" name="AutoShape 56"/>
          <p:cNvSpPr>
            <a:spLocks noChangeArrowheads="1"/>
          </p:cNvSpPr>
          <p:nvPr/>
        </p:nvSpPr>
        <p:spPr bwMode="auto">
          <a:xfrm>
            <a:off x="56455" y="5451171"/>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検証方法</a:t>
            </a:r>
          </a:p>
        </p:txBody>
      </p:sp>
      <p:sp>
        <p:nvSpPr>
          <p:cNvPr id="68" name="四角形吹き出し 67"/>
          <p:cNvSpPr/>
          <p:nvPr/>
        </p:nvSpPr>
        <p:spPr>
          <a:xfrm>
            <a:off x="8189486" y="4894424"/>
            <a:ext cx="1716513" cy="558452"/>
          </a:xfrm>
          <a:prstGeom prst="wedgeRectCallout">
            <a:avLst>
              <a:gd name="adj1" fmla="val -41775"/>
              <a:gd name="adj2" fmla="val 983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rgbClr val="FF0000"/>
                </a:solidFill>
              </a:rPr>
              <a:t>「実施計画書　</a:t>
            </a:r>
            <a:r>
              <a:rPr lang="en-US" altLang="ja-JP" sz="800">
                <a:solidFill>
                  <a:srgbClr val="FF0000"/>
                </a:solidFill>
              </a:rPr>
              <a:t>6-2-2</a:t>
            </a:r>
            <a:r>
              <a:rPr kumimoji="1" lang="ja-JP" altLang="en-US" sz="800" dirty="0">
                <a:solidFill>
                  <a:srgbClr val="FF0000"/>
                </a:solidFill>
              </a:rPr>
              <a:t>　</a:t>
            </a:r>
            <a:r>
              <a:rPr lang="ja-JP" altLang="en-US" sz="800" dirty="0">
                <a:solidFill>
                  <a:srgbClr val="FF0000"/>
                </a:solidFill>
              </a:rPr>
              <a:t>配船計画の寄与によるエネルギー消費削減率及び</a:t>
            </a:r>
            <a:r>
              <a:rPr lang="en-US" altLang="ja-JP" sz="800" dirty="0">
                <a:solidFill>
                  <a:srgbClr val="FF0000"/>
                </a:solidFill>
              </a:rPr>
              <a:t>CO2</a:t>
            </a:r>
            <a:r>
              <a:rPr lang="ja-JP" altLang="en-US" sz="800" dirty="0">
                <a:solidFill>
                  <a:srgbClr val="FF0000"/>
                </a:solidFill>
              </a:rPr>
              <a:t>排出削減率</a:t>
            </a:r>
            <a:r>
              <a:rPr kumimoji="1" lang="ja-JP" altLang="en-US" sz="800" dirty="0">
                <a:solidFill>
                  <a:srgbClr val="FF0000"/>
                </a:solidFill>
              </a:rPr>
              <a:t>（％）」を基に記載</a:t>
            </a:r>
          </a:p>
        </p:txBody>
      </p:sp>
      <p:sp>
        <p:nvSpPr>
          <p:cNvPr id="75" name="四角形吹き出し 74"/>
          <p:cNvSpPr/>
          <p:nvPr/>
        </p:nvSpPr>
        <p:spPr>
          <a:xfrm>
            <a:off x="3567601" y="5403460"/>
            <a:ext cx="3545640" cy="313217"/>
          </a:xfrm>
          <a:prstGeom prst="wedgeRectCallout">
            <a:avLst>
              <a:gd name="adj1" fmla="val -6957"/>
              <a:gd name="adj2" fmla="val -15315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69" name="四角形吹き出し 68"/>
          <p:cNvSpPr/>
          <p:nvPr/>
        </p:nvSpPr>
        <p:spPr>
          <a:xfrm>
            <a:off x="6267636" y="4792454"/>
            <a:ext cx="2042608" cy="176258"/>
          </a:xfrm>
          <a:prstGeom prst="wedgeRectCallout">
            <a:avLst>
              <a:gd name="adj1" fmla="val -30767"/>
              <a:gd name="adj2" fmla="val 11650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FF0000"/>
                </a:solidFill>
              </a:rPr>
              <a:t>「実施計画書　</a:t>
            </a:r>
            <a:r>
              <a:rPr kumimoji="1" lang="en-US" altLang="ja-JP" sz="800" dirty="0">
                <a:solidFill>
                  <a:srgbClr val="FF0000"/>
                </a:solidFill>
              </a:rPr>
              <a:t>6</a:t>
            </a:r>
            <a:r>
              <a:rPr lang="en-US" altLang="ja-JP" sz="800" dirty="0">
                <a:solidFill>
                  <a:srgbClr val="FF0000"/>
                </a:solidFill>
              </a:rPr>
              <a:t>-1</a:t>
            </a:r>
            <a:r>
              <a:rPr lang="ja-JP" altLang="en-US" sz="800" dirty="0">
                <a:solidFill>
                  <a:srgbClr val="FF0000"/>
                </a:solidFill>
              </a:rPr>
              <a:t>　</a:t>
            </a:r>
            <a:r>
              <a:rPr kumimoji="1" lang="ja-JP" altLang="en-US" sz="800" dirty="0">
                <a:solidFill>
                  <a:srgbClr val="FF0000"/>
                </a:solidFill>
              </a:rPr>
              <a:t>目的・概要」を基に記載</a:t>
            </a:r>
          </a:p>
        </p:txBody>
      </p:sp>
      <p:sp>
        <p:nvSpPr>
          <p:cNvPr id="79" name="Rectangle 2"/>
          <p:cNvSpPr>
            <a:spLocks noChangeArrowheads="1"/>
          </p:cNvSpPr>
          <p:nvPr/>
        </p:nvSpPr>
        <p:spPr bwMode="auto">
          <a:xfrm>
            <a:off x="5070632" y="6151083"/>
            <a:ext cx="4782022" cy="587469"/>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連携型省エネ船の概要について記載すること。</a:t>
            </a:r>
            <a:endParaRPr lang="en-US" altLang="ja-JP" sz="1200" dirty="0"/>
          </a:p>
          <a:p>
            <a:pPr>
              <a:spcAft>
                <a:spcPct val="25000"/>
              </a:spcAft>
            </a:pPr>
            <a:r>
              <a:rPr lang="ja-JP" altLang="en-US" sz="1200" dirty="0"/>
              <a:t>・・・・・・・・・・・・・・・・・・・・・・・・・・・・・・・・・・・・・・・・・・・・</a:t>
            </a:r>
            <a:endParaRPr lang="en-US" altLang="ja-JP" sz="1200" dirty="0"/>
          </a:p>
        </p:txBody>
      </p:sp>
      <p:sp>
        <p:nvSpPr>
          <p:cNvPr id="80" name="AutoShape 41"/>
          <p:cNvSpPr>
            <a:spLocks noChangeArrowheads="1"/>
          </p:cNvSpPr>
          <p:nvPr/>
        </p:nvSpPr>
        <p:spPr bwMode="auto">
          <a:xfrm>
            <a:off x="5035550" y="6021288"/>
            <a:ext cx="1573634" cy="205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連携型省エネ船の概要</a:t>
            </a:r>
          </a:p>
        </p:txBody>
      </p:sp>
      <p:sp>
        <p:nvSpPr>
          <p:cNvPr id="73" name="四角形吹き出し 72"/>
          <p:cNvSpPr/>
          <p:nvPr/>
        </p:nvSpPr>
        <p:spPr>
          <a:xfrm>
            <a:off x="3637906" y="6482901"/>
            <a:ext cx="3545640" cy="313217"/>
          </a:xfrm>
          <a:prstGeom prst="wedgeRectCallout">
            <a:avLst>
              <a:gd name="adj1" fmla="val -6527"/>
              <a:gd name="adj2" fmla="val -15072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補助事業に係る船舶が連携型省エネ船である場合のみ記載してください。当該船舶が連携型省エネ船では無い場合は、</a:t>
            </a:r>
            <a:r>
              <a:rPr lang="ja-JP" altLang="en-US" sz="800" b="1" u="sng" dirty="0">
                <a:solidFill>
                  <a:srgbClr val="FF0000"/>
                </a:solidFill>
              </a:rPr>
              <a:t>この欄を削除してください</a:t>
            </a:r>
            <a:r>
              <a:rPr lang="ja-JP" altLang="en-US" sz="800" dirty="0">
                <a:solidFill>
                  <a:srgbClr val="FF0000"/>
                </a:solidFill>
              </a:rPr>
              <a:t>。</a:t>
            </a:r>
          </a:p>
        </p:txBody>
      </p:sp>
      <p:sp>
        <p:nvSpPr>
          <p:cNvPr id="76" name="四角形吹き出し 75"/>
          <p:cNvSpPr/>
          <p:nvPr/>
        </p:nvSpPr>
        <p:spPr>
          <a:xfrm>
            <a:off x="252914" y="4828989"/>
            <a:ext cx="3963822" cy="494662"/>
          </a:xfrm>
          <a:prstGeom prst="wedgeRectCallout">
            <a:avLst>
              <a:gd name="adj1" fmla="val -22136"/>
              <a:gd name="adj2" fmla="val -75238"/>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やむを得ない理由により比較対象船の大きさ、船種、航路その他主要目が補助事業に係る船舶のものと大きく異なる場合は、補助対象船との主要目の差を考慮して、エネルギー消費原単位（</a:t>
            </a:r>
            <a:r>
              <a:rPr lang="en-US" altLang="ja-JP" sz="800" dirty="0">
                <a:solidFill>
                  <a:srgbClr val="FF0000"/>
                </a:solidFill>
              </a:rPr>
              <a:t>CO2</a:t>
            </a:r>
            <a:r>
              <a:rPr lang="ja-JP" altLang="en-US" sz="800" dirty="0">
                <a:solidFill>
                  <a:srgbClr val="FF0000"/>
                </a:solidFill>
              </a:rPr>
              <a:t>排出原単位）を補正し、その考え方、計算過程等を記載すること。</a:t>
            </a: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981</Words>
  <Application>Microsoft Office PowerPoint</Application>
  <PresentationFormat>A4 210 x 297 mm</PresentationFormat>
  <Paragraphs>116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2023-06-15T07:07:46Z</dcterms:created>
  <dcterms:modified xsi:type="dcterms:W3CDTF">2023-06-15T07:07:54Z</dcterms:modified>
</cp:coreProperties>
</file>