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</p:sldIdLst>
  <p:sldSz cx="9906000" cy="6858000" type="A4"/>
  <p:notesSz cx="6735763" cy="9866313"/>
  <p:custDataLst>
    <p:tags r:id="rId3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31">
          <p15:clr>
            <a:srgbClr val="A4A3A4"/>
          </p15:clr>
        </p15:guide>
        <p15:guide id="2" pos="28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44" autoAdjust="0"/>
    <p:restoredTop sz="94660"/>
  </p:normalViewPr>
  <p:slideViewPr>
    <p:cSldViewPr>
      <p:cViewPr varScale="1">
        <p:scale>
          <a:sx n="114" d="100"/>
          <a:sy n="114" d="100"/>
        </p:scale>
        <p:origin x="18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331"/>
        <p:guide pos="28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 anchor="t"/>
          <a:lstStyle>
            <a:lvl1pPr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205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ea typeface="ＭＳ Ｐゴシック" pitchFamily="50" charset="-128"/>
              </a:defRPr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B9109-97D6-4B88-8C50-A02C04367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AC1F93D-2A4D-4840-9FE6-9011CA6618C6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21611B-312D-4A8A-A8F5-FEF2FE2B1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8E756B-B5FD-49BF-84AC-B5E6A29EB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07A8330-F70C-4C65-BDAE-356898BC0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648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C7331B-59A2-4DB6-818D-686074527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2B84-8E64-4159-9E10-02F59C35B1CB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9196-45BC-44D3-BB06-6A5D492FB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D9A9DD-02EC-41EC-A289-3D31C2087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FBF09-3CE9-4816-AE10-ED82909EA6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958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75B171-0C6B-4D22-ACE6-B71E7299C9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36FE6-A2C0-4865-9CA6-1CF4995ADF75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33E4C-948B-4059-B766-1FFB772B7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D7338B-E370-4EB8-BCA9-B905AB15F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E91FA-4FEB-472C-804E-0FD4F4E691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703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547D4E-EFBA-475D-982A-C153B1404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C305-AFD0-4E05-BA81-348AF284F210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8ACF8-80CC-45EC-95F3-A407609EE3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2B22B-1860-485D-801E-D890097AE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86703-AC77-443F-AA25-61A35EAAA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175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27D93-C776-4430-AB0B-EA9E5E7E4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A0CD6-093D-4890-AF0E-A6A585EC9821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B5A6C-135B-4D93-9595-D560B8B1C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CF8C39-453B-438F-A183-8E069E19D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1C5F-0480-480A-BE1A-51DD427774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783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4A1EAA4-7ECA-4DD3-99DC-AA0A6C5AC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6824-D37B-4391-9847-3045D8230801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33464E-1C81-4047-A031-32B962065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6D91F62-BABE-4FB2-98AE-06EFED0A29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2984-440B-4C8A-80CA-E63F335023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98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075D0BA0-E506-4922-8EC4-A31D8F54EF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C0BD4-E898-421B-BAC8-2EC87C3B034C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FA012E-F8E1-4E72-9EEC-9E15A30B2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F7372C-E712-46D6-A3D1-6780525F2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BE546-969B-468D-8ED4-E87B672BC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2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E76BC38-1216-4EE0-BE34-AEC67CDE5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0B631-E00A-499F-91D3-2F4E4AE710A6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390FA45-7756-43B9-86C3-7A3F733E3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F82ACCB-4CDA-498D-AC55-CFA2C67A2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765B5-3A49-4F5E-B1F5-3881F2E2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92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66AB9B3-00D0-40F4-A8A2-05FAA4F0A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EE916-1A7D-40AF-86AF-B361B14B045B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ECE721-AF63-4ED1-971B-6628D54F1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A460F7B-EE9B-4250-9012-881F78876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55EB-4757-4D82-A8CC-73B9EB7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88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379F3B8-5624-46B6-AA18-78C5E2888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C8B8E-04AC-4EEA-B76E-177CE45C947F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5F7D23-1B30-474D-ADB3-2910F9186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1B29CFC-6FC3-4F1A-BF46-AB7B117B9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F1E1D-43B7-4886-ADC5-98A354BACE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228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D0D7280-8F51-41F9-950E-61B41150D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115A8-CCEF-4846-9DBB-F0794EAF754D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E2D61C-D407-4BFA-9F61-4CE5CCB41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1E7C356-F8AF-4BCC-B7A2-FAE8552AA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6D96-1823-48A0-ADBE-FE8C82DE55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19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EF5327-C9DF-48D6-BE8B-C99BA85B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94B6AFF-35BB-4EBF-819D-0041767B7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0C178AB2-CBE7-4A60-92DF-52A6FC0E02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fld id="{C08B1245-8F7B-4BF5-9483-A51AF9FD42CC}" type="datetime1">
              <a:rPr lang="ja-JP" altLang="en-US"/>
              <a:pPr>
                <a:defRPr/>
              </a:pPr>
              <a:t>2024/1/5</a:t>
            </a:fld>
            <a:endParaRPr lang="ja-JP" altLang="en-US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8900A550-9ABC-48AC-8F5E-D50075619E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56350"/>
            <a:ext cx="31369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B79DA802-A255-4DAF-B271-D29E1ED221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56350"/>
            <a:ext cx="23114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FFAF15-9994-40E3-AE6E-DE82E3CA3B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>
          <a:solidFill>
            <a:schemeClr val="tx1"/>
          </a:solidFill>
          <a:latin typeface="Calibri" pitchFamily="34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>
          <a:solidFill>
            <a:schemeClr val="tx1"/>
          </a:solidFill>
          <a:latin typeface="Calibri" pitchFamily="34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>
          <a:solidFill>
            <a:schemeClr val="tx1"/>
          </a:solidFill>
          <a:latin typeface="Calibri" pitchFamily="34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»"/>
        <a:defRPr kumimoji="1" sz="2000">
          <a:solidFill>
            <a:schemeClr val="tx1"/>
          </a:solidFill>
          <a:latin typeface="Calibri" pitchFamily="34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16">
            <a:extLst>
              <a:ext uri="{FF2B5EF4-FFF2-40B4-BE49-F238E27FC236}">
                <a16:creationId xmlns:a16="http://schemas.microsoft.com/office/drawing/2014/main" id="{4FBA3EFB-64BC-4B6F-B3B7-AF9061842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" y="742950"/>
            <a:ext cx="9572625" cy="4619625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3075" name="正方形/長方形 9">
            <a:extLst>
              <a:ext uri="{FF2B5EF4-FFF2-40B4-BE49-F238E27FC236}">
                <a16:creationId xmlns:a16="http://schemas.microsoft.com/office/drawing/2014/main" id="{E562171B-F7B3-468B-A3EE-BB6322739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0" y="-3175"/>
            <a:ext cx="2927350" cy="484188"/>
          </a:xfrm>
          <a:prstGeom prst="rect">
            <a:avLst/>
          </a:prstGeom>
          <a:solidFill>
            <a:srgbClr val="F2F2F2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ja-JP" altLang="en-US" sz="140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76" name="テキスト ボックス 6">
            <a:extLst>
              <a:ext uri="{FF2B5EF4-FFF2-40B4-BE49-F238E27FC236}">
                <a16:creationId xmlns:a16="http://schemas.microsoft.com/office/drawing/2014/main" id="{A263D374-D3AC-41DA-8A41-0A5C710A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25" y="-31750"/>
            <a:ext cx="22367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○○都道県○○市町村</a:t>
            </a:r>
          </a:p>
        </p:txBody>
      </p:sp>
      <p:sp>
        <p:nvSpPr>
          <p:cNvPr id="3077" name="テキスト ボックス 10">
            <a:extLst>
              <a:ext uri="{FF2B5EF4-FFF2-40B4-BE49-F238E27FC236}">
                <a16:creationId xmlns:a16="http://schemas.microsoft.com/office/drawing/2014/main" id="{02D0CC19-9B91-4333-BAF6-AA91DE30F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763" y="241300"/>
            <a:ext cx="819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○○課</a:t>
            </a:r>
          </a:p>
        </p:txBody>
      </p:sp>
      <p:sp>
        <p:nvSpPr>
          <p:cNvPr id="3078" name="正方形/長方形 7">
            <a:extLst>
              <a:ext uri="{FF2B5EF4-FFF2-40B4-BE49-F238E27FC236}">
                <a16:creationId xmlns:a16="http://schemas.microsoft.com/office/drawing/2014/main" id="{162EDB99-4362-4CCD-AE70-E2F6ACAE8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175"/>
            <a:ext cx="7604125" cy="484188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様式３</a:t>
            </a:r>
            <a:r>
              <a:rPr lang="en-US" altLang="ja-JP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令和６年度エネルギー構造高度化・転換理解促進事業　事業概要シート</a:t>
            </a:r>
          </a:p>
        </p:txBody>
      </p:sp>
      <p:sp>
        <p:nvSpPr>
          <p:cNvPr id="3079" name="テキスト ボックス 23">
            <a:extLst>
              <a:ext uri="{FF2B5EF4-FFF2-40B4-BE49-F238E27FC236}">
                <a16:creationId xmlns:a16="http://schemas.microsoft.com/office/drawing/2014/main" id="{E2AB2D67-0FC5-44A0-9124-64A42E658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1012825"/>
            <a:ext cx="53276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graphicFrame>
        <p:nvGraphicFramePr>
          <p:cNvPr id="3096" name="表 25">
            <a:extLst>
              <a:ext uri="{FF2B5EF4-FFF2-40B4-BE49-F238E27FC236}">
                <a16:creationId xmlns:a16="http://schemas.microsoft.com/office/drawing/2014/main" id="{9E7DBEB7-1F66-427E-81CC-AA0B8782B578}"/>
              </a:ext>
            </a:extLst>
          </p:cNvPr>
          <p:cNvGraphicFramePr>
            <a:graphicFrameLocks noGrp="1"/>
          </p:cNvGraphicFramePr>
          <p:nvPr/>
        </p:nvGraphicFramePr>
        <p:xfrm>
          <a:off x="360363" y="1476375"/>
          <a:ext cx="7829550" cy="2925763"/>
        </p:xfrm>
        <a:graphic>
          <a:graphicData uri="http://schemas.openxmlformats.org/drawingml/2006/table">
            <a:tbl>
              <a:tblPr/>
              <a:tblGrid>
                <a:gridCol w="1681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7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区分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4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概要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事業概要を記載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補助予算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○○円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6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予定実施体制</a:t>
                      </a: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marL="91451" marR="91451" marT="45734" marB="4573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97" name="正方形/長方形 35">
            <a:extLst>
              <a:ext uri="{FF2B5EF4-FFF2-40B4-BE49-F238E27FC236}">
                <a16:creationId xmlns:a16="http://schemas.microsoft.com/office/drawing/2014/main" id="{8DD8FC7A-66C0-45D8-9825-347FC9E72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584700"/>
            <a:ext cx="7832725" cy="723900"/>
          </a:xfrm>
          <a:prstGeom prst="rect">
            <a:avLst/>
          </a:prstGeom>
          <a:solidFill>
            <a:srgbClr val="DCE6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○○○○。</a:t>
            </a:r>
            <a:endParaRPr lang="en-US" altLang="ja-JP" sz="1400"/>
          </a:p>
        </p:txBody>
      </p:sp>
      <p:sp>
        <p:nvSpPr>
          <p:cNvPr id="3098" name="正方形/長方形 37">
            <a:extLst>
              <a:ext uri="{FF2B5EF4-FFF2-40B4-BE49-F238E27FC236}">
                <a16:creationId xmlns:a16="http://schemas.microsoft.com/office/drawing/2014/main" id="{D17117BF-D01A-41FE-B200-768187607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394200"/>
            <a:ext cx="7832725" cy="204788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期待される成果</a:t>
            </a:r>
          </a:p>
        </p:txBody>
      </p:sp>
      <p:sp>
        <p:nvSpPr>
          <p:cNvPr id="3099" name="正方形/長方形 39">
            <a:extLst>
              <a:ext uri="{FF2B5EF4-FFF2-40B4-BE49-F238E27FC236}">
                <a16:creationId xmlns:a16="http://schemas.microsoft.com/office/drawing/2014/main" id="{85C19D20-42A4-4480-AC26-7FC0385C0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27088"/>
            <a:ext cx="7829550" cy="204787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事業名</a:t>
            </a:r>
          </a:p>
        </p:txBody>
      </p:sp>
      <p:sp>
        <p:nvSpPr>
          <p:cNvPr id="3100" name="正方形/長方形 40">
            <a:extLst>
              <a:ext uri="{FF2B5EF4-FFF2-40B4-BE49-F238E27FC236}">
                <a16:creationId xmlns:a16="http://schemas.microsoft.com/office/drawing/2014/main" id="{D3AD5D6A-F831-4A38-BC63-AA679FDC5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1293813"/>
            <a:ext cx="7829550" cy="20320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取組概要</a:t>
            </a:r>
          </a:p>
        </p:txBody>
      </p:sp>
      <p:sp>
        <p:nvSpPr>
          <p:cNvPr id="3101" name="テキスト ボックス 1">
            <a:extLst>
              <a:ext uri="{FF2B5EF4-FFF2-40B4-BE49-F238E27FC236}">
                <a16:creationId xmlns:a16="http://schemas.microsoft.com/office/drawing/2014/main" id="{DD852246-FA4C-4D00-93D4-342B6570D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6657975"/>
            <a:ext cx="13065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" name="四角形吹き出し 1">
            <a:extLst>
              <a:ext uri="{FF2B5EF4-FFF2-40B4-BE49-F238E27FC236}">
                <a16:creationId xmlns:a16="http://schemas.microsoft.com/office/drawing/2014/main" id="{18BA2350-FA25-4E32-ADC7-FDB304EF2D1D}"/>
              </a:ext>
            </a:extLst>
          </p:cNvPr>
          <p:cNvSpPr/>
          <p:nvPr/>
        </p:nvSpPr>
        <p:spPr>
          <a:xfrm>
            <a:off x="8231188" y="984250"/>
            <a:ext cx="1384300" cy="1881188"/>
          </a:xfrm>
          <a:prstGeom prst="wedgeRectCallout">
            <a:avLst>
              <a:gd name="adj1" fmla="val -85113"/>
              <a:gd name="adj2" fmla="val -145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以下から選択ください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・ビジョン策定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・説明会等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・調査・研究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・設備設置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・技術開発</a:t>
            </a:r>
          </a:p>
        </p:txBody>
      </p:sp>
      <p:sp>
        <p:nvSpPr>
          <p:cNvPr id="3103" name="テキスト ボックス 2">
            <a:extLst>
              <a:ext uri="{FF2B5EF4-FFF2-40B4-BE49-F238E27FC236}">
                <a16:creationId xmlns:a16="http://schemas.microsoft.com/office/drawing/2014/main" id="{9923E646-E2A4-4FB5-87D2-149B6AF2E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5475288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4" name="テキスト ボックス 24">
            <a:extLst>
              <a:ext uri="{FF2B5EF4-FFF2-40B4-BE49-F238E27FC236}">
                <a16:creationId xmlns:a16="http://schemas.microsoft.com/office/drawing/2014/main" id="{44BB845C-8E44-482D-8AA4-2916CD1B8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5492750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5" name="テキスト ボックス 25">
            <a:extLst>
              <a:ext uri="{FF2B5EF4-FFF2-40B4-BE49-F238E27FC236}">
                <a16:creationId xmlns:a16="http://schemas.microsoft.com/office/drawing/2014/main" id="{2646267D-F976-42B4-8894-AB60452B4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363" y="550227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6" name="テキスト ボックス 26">
            <a:extLst>
              <a:ext uri="{FF2B5EF4-FFF2-40B4-BE49-F238E27FC236}">
                <a16:creationId xmlns:a16="http://schemas.microsoft.com/office/drawing/2014/main" id="{6BCB13C1-E5CD-49AD-9291-18041EE2F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75" y="5508625"/>
            <a:ext cx="1930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ja-JP" altLang="en-US" sz="1800"/>
              <a:t>図やイラスト等を添付</a:t>
            </a: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ja-JP" sz="1800"/>
          </a:p>
          <a:p>
            <a:pPr>
              <a:spcBef>
                <a:spcPct val="0"/>
              </a:spcBef>
              <a:buSzTx/>
              <a:buFontTx/>
              <a:buNone/>
            </a:pPr>
            <a:endParaRPr lang="ja-JP" altLang="en-US" sz="1800"/>
          </a:p>
        </p:txBody>
      </p:sp>
      <p:sp>
        <p:nvSpPr>
          <p:cNvPr id="3107" name="テキスト ボックス 1">
            <a:extLst>
              <a:ext uri="{FF2B5EF4-FFF2-40B4-BE49-F238E27FC236}">
                <a16:creationId xmlns:a16="http://schemas.microsoft.com/office/drawing/2014/main" id="{3EA65237-2FC8-42E0-97A6-25D041F3D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6680200"/>
            <a:ext cx="13081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8" name="テキスト ボックス 1">
            <a:extLst>
              <a:ext uri="{FF2B5EF4-FFF2-40B4-BE49-F238E27FC236}">
                <a16:creationId xmlns:a16="http://schemas.microsoft.com/office/drawing/2014/main" id="{ADF26C13-6774-4227-AC46-1BC4527B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6689725"/>
            <a:ext cx="13128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3109" name="テキスト ボックス 1">
            <a:extLst>
              <a:ext uri="{FF2B5EF4-FFF2-40B4-BE49-F238E27FC236}">
                <a16:creationId xmlns:a16="http://schemas.microsoft.com/office/drawing/2014/main" id="{E68AFA15-C638-4E8D-94D7-1B1347ACF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6675438"/>
            <a:ext cx="13128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出展や補足あれば記載</a:t>
            </a:r>
          </a:p>
        </p:txBody>
      </p:sp>
      <p:sp>
        <p:nvSpPr>
          <p:cNvPr id="22" name="四角形吹き出し 21">
            <a:extLst>
              <a:ext uri="{FF2B5EF4-FFF2-40B4-BE49-F238E27FC236}">
                <a16:creationId xmlns:a16="http://schemas.microsoft.com/office/drawing/2014/main" id="{D41F94B2-2495-410A-8326-B4D98B036379}"/>
              </a:ext>
            </a:extLst>
          </p:cNvPr>
          <p:cNvSpPr/>
          <p:nvPr/>
        </p:nvSpPr>
        <p:spPr>
          <a:xfrm>
            <a:off x="8231188" y="3028950"/>
            <a:ext cx="1384300" cy="1881188"/>
          </a:xfrm>
          <a:prstGeom prst="wedgeRectCallout">
            <a:avLst>
              <a:gd name="adj1" fmla="val -85113"/>
              <a:gd name="adj2" fmla="val -2913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提出時この吹き出しは削除ください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pPr>
              <a:defRPr/>
            </a:pPr>
            <a:r>
              <a:rPr kumimoji="1" lang="ja-JP" altLang="en-US" sz="1000" dirty="0">
                <a:solidFill>
                  <a:schemeClr val="tx1"/>
                </a:solidFill>
              </a:rPr>
              <a:t>補助金申請額を御記載下さい。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2020-01-09T06:25:49Z</dcterms:created>
  <dcterms:modified xsi:type="dcterms:W3CDTF">2024-01-05T02:48:23Z</dcterms:modified>
  <cp:category/>
</cp:coreProperties>
</file>