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678" y="9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2022/8/31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5075866" y="-7264"/>
            <a:ext cx="4776788" cy="4852747"/>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endParaRPr lang="en-US" altLang="ja-JP" sz="1200" dirty="0"/>
          </a:p>
          <a:p>
            <a:pPr>
              <a:spcAft>
                <a:spcPct val="25000"/>
              </a:spcAft>
            </a:pPr>
            <a:r>
              <a:rPr lang="en-US" altLang="ja-JP" sz="1200" dirty="0"/>
              <a:t>※</a:t>
            </a:r>
            <a:r>
              <a:rPr lang="ja-JP" altLang="en-US" sz="1200" dirty="0"/>
              <a:t>本事業において実証に用いる補助対象船舶の一般配置図及び搭載する主要な革新技術について載せること。</a:t>
            </a:r>
            <a:endParaRPr lang="en-US" altLang="ja-JP" sz="12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600" dirty="0"/>
          </a:p>
          <a:p>
            <a:pPr>
              <a:spcAft>
                <a:spcPct val="25000"/>
              </a:spcAft>
            </a:pPr>
            <a:r>
              <a:rPr lang="ja-JP" altLang="en-US" sz="1200" dirty="0"/>
              <a:t>　</a:t>
            </a:r>
            <a:endParaRPr lang="en-US" altLang="ja-JP" sz="1200" dirty="0"/>
          </a:p>
          <a:p>
            <a:pPr>
              <a:spcAft>
                <a:spcPct val="25000"/>
              </a:spcAft>
            </a:pPr>
            <a:r>
              <a:rPr lang="ja-JP" altLang="en-US" sz="1200" dirty="0"/>
              <a:t>・・・・・・・・・・・・・・・・・・・・・・・・・・・・・・・・・・・・・・・・・・・・・・・・・・・・・・・・・・・・・・・・・・・・・</a:t>
            </a:r>
            <a:endParaRPr lang="en-US" altLang="ja-JP" sz="1400" dirty="0"/>
          </a:p>
          <a:p>
            <a:pPr>
              <a:spcAft>
                <a:spcPct val="25000"/>
              </a:spcAft>
            </a:pPr>
            <a:r>
              <a:rPr lang="en-US" altLang="ja-JP" sz="1100" dirty="0"/>
              <a:t>※</a:t>
            </a:r>
            <a:r>
              <a:rPr lang="ja-JP" altLang="en-US" sz="1100" dirty="0"/>
              <a:t>革新的技術毎のエネルギー削減率に関する表を記載すること。</a:t>
            </a:r>
            <a:endParaRPr lang="en-US" altLang="ja-JP" sz="1200" dirty="0"/>
          </a:p>
        </p:txBody>
      </p:sp>
      <p:sp>
        <p:nvSpPr>
          <p:cNvPr id="33" name="Rectangle 4"/>
          <p:cNvSpPr>
            <a:spLocks noChangeArrowheads="1"/>
          </p:cNvSpPr>
          <p:nvPr/>
        </p:nvSpPr>
        <p:spPr bwMode="auto">
          <a:xfrm>
            <a:off x="3038947" y="837158"/>
            <a:ext cx="1838325" cy="647626"/>
          </a:xfrm>
          <a:prstGeom prst="rect">
            <a:avLst/>
          </a:prstGeom>
          <a:solidFill>
            <a:srgbClr val="FFFFCC"/>
          </a:solidFill>
          <a:ln w="9525">
            <a:solidFill>
              <a:srgbClr val="5F5F5F"/>
            </a:solidFill>
            <a:miter lim="800000"/>
            <a:headEnd/>
            <a:tailEnd/>
          </a:ln>
        </p:spPr>
        <p:txBody>
          <a:bodyPr lIns="54000" rIns="54000" anchor="b"/>
          <a:lstStyle/>
          <a:p>
            <a:pPr algn="ctr">
              <a:spcAft>
                <a:spcPct val="25000"/>
              </a:spcAft>
            </a:pPr>
            <a:r>
              <a:rPr lang="ja-JP" altLang="en-US" sz="1200" dirty="0"/>
              <a:t>革新的　○％</a:t>
            </a:r>
            <a:endParaRPr lang="en-US" altLang="ja-JP" sz="1200" dirty="0"/>
          </a:p>
          <a:p>
            <a:pPr algn="ctr">
              <a:spcAft>
                <a:spcPct val="25000"/>
              </a:spcAft>
            </a:pPr>
            <a:r>
              <a:rPr lang="ja-JP" altLang="en-US" sz="1200" dirty="0"/>
              <a:t>（全体　○</a:t>
            </a:r>
            <a:r>
              <a:rPr lang="en-US" altLang="en-US" sz="1200" dirty="0"/>
              <a:t>％</a:t>
            </a:r>
            <a:r>
              <a:rPr lang="ja-JP" altLang="en-US" sz="1200" dirty="0"/>
              <a:t>）</a:t>
            </a:r>
          </a:p>
        </p:txBody>
      </p:sp>
      <p:graphicFrame>
        <p:nvGraphicFramePr>
          <p:cNvPr id="35" name="Group 6"/>
          <p:cNvGraphicFramePr>
            <a:graphicFrameLocks noGrp="1"/>
          </p:cNvGraphicFramePr>
          <p:nvPr/>
        </p:nvGraphicFramePr>
        <p:xfrm>
          <a:off x="100013" y="809624"/>
          <a:ext cx="2836763" cy="675159"/>
        </p:xfrm>
        <a:graphic>
          <a:graphicData uri="http://schemas.openxmlformats.org/drawingml/2006/table">
            <a:tbl>
              <a:tblPr/>
              <a:tblGrid>
                <a:gridCol w="2836763">
                  <a:extLst>
                    <a:ext uri="{9D8B030D-6E8A-4147-A177-3AD203B41FA5}">
                      <a16:colId xmlns:a16="http://schemas.microsoft.com/office/drawing/2014/main" val="20000"/>
                    </a:ext>
                  </a:extLst>
                </a:gridCol>
              </a:tblGrid>
              <a:tr h="67515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・船のサイズ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　　　　　　　　 ・航路</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71438" y="646113"/>
            <a:ext cx="1137146"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補助対象船</a:t>
            </a:r>
          </a:p>
        </p:txBody>
      </p:sp>
      <p:sp>
        <p:nvSpPr>
          <p:cNvPr id="37" name="AutoShape 37"/>
          <p:cNvSpPr>
            <a:spLocks noChangeArrowheads="1"/>
          </p:cNvSpPr>
          <p:nvPr/>
        </p:nvSpPr>
        <p:spPr bwMode="auto">
          <a:xfrm>
            <a:off x="73025" y="1569616"/>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年度毎概算経費</a:t>
            </a:r>
          </a:p>
        </p:txBody>
      </p:sp>
      <p:sp>
        <p:nvSpPr>
          <p:cNvPr id="38" name="Text Box 38"/>
          <p:cNvSpPr txBox="1">
            <a:spLocks noChangeArrowheads="1"/>
          </p:cNvSpPr>
          <p:nvPr/>
        </p:nvSpPr>
        <p:spPr bwMode="auto">
          <a:xfrm>
            <a:off x="4016896" y="1614637"/>
            <a:ext cx="530225" cy="230187"/>
          </a:xfrm>
          <a:prstGeom prst="rect">
            <a:avLst/>
          </a:prstGeom>
          <a:noFill/>
          <a:ln w="9525">
            <a:noFill/>
            <a:miter lim="800000"/>
            <a:headEnd/>
            <a:tailEnd/>
          </a:ln>
        </p:spPr>
        <p:txBody>
          <a:bodyPr wrap="none">
            <a:spAutoFit/>
          </a:bodyPr>
          <a:lstStyle/>
          <a:p>
            <a:r>
              <a:rPr lang="ja-JP" altLang="en-US" sz="900" dirty="0"/>
              <a:t>（億円）</a:t>
            </a:r>
          </a:p>
        </p:txBody>
      </p:sp>
      <p:sp>
        <p:nvSpPr>
          <p:cNvPr id="39" name="AutoShape 39"/>
          <p:cNvSpPr>
            <a:spLocks noChangeArrowheads="1"/>
          </p:cNvSpPr>
          <p:nvPr/>
        </p:nvSpPr>
        <p:spPr bwMode="auto">
          <a:xfrm>
            <a:off x="3008784" y="692696"/>
            <a:ext cx="1727498" cy="216222"/>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エネルギー消費削減効果</a:t>
            </a:r>
          </a:p>
        </p:txBody>
      </p:sp>
      <p:sp>
        <p:nvSpPr>
          <p:cNvPr id="40" name="AutoShape 41"/>
          <p:cNvSpPr>
            <a:spLocks noChangeArrowheads="1"/>
          </p:cNvSpPr>
          <p:nvPr/>
        </p:nvSpPr>
        <p:spPr bwMode="auto">
          <a:xfrm>
            <a:off x="5000625" y="44450"/>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事業の概要</a:t>
            </a:r>
          </a:p>
        </p:txBody>
      </p:sp>
      <p:sp>
        <p:nvSpPr>
          <p:cNvPr id="41" name="Rectangle 42"/>
          <p:cNvSpPr>
            <a:spLocks noChangeArrowheads="1"/>
          </p:cNvSpPr>
          <p:nvPr/>
        </p:nvSpPr>
        <p:spPr bwMode="auto">
          <a:xfrm>
            <a:off x="95250" y="4149725"/>
            <a:ext cx="4776788" cy="1295499"/>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ja-JP" altLang="en-US" sz="1200" dirty="0"/>
              <a:t>比較対象船について</a:t>
            </a:r>
            <a:endParaRPr lang="en-US" altLang="ja-JP" sz="1200" dirty="0"/>
          </a:p>
          <a:p>
            <a:pPr marL="133350" indent="-133350"/>
            <a:r>
              <a:rPr lang="ja-JP" altLang="en-US" sz="1050" dirty="0"/>
              <a:t>（比較対象船がいつどこの造船所で建造されたかについても記載すること。）</a:t>
            </a:r>
            <a:endParaRPr lang="en-US" altLang="ja-JP" sz="1050" dirty="0"/>
          </a:p>
        </p:txBody>
      </p:sp>
      <p:sp>
        <p:nvSpPr>
          <p:cNvPr id="43" name="Text Box 44"/>
          <p:cNvSpPr txBox="1">
            <a:spLocks noChangeArrowheads="1"/>
          </p:cNvSpPr>
          <p:nvPr/>
        </p:nvSpPr>
        <p:spPr bwMode="auto">
          <a:xfrm>
            <a:off x="344488" y="-27384"/>
            <a:ext cx="3023585" cy="461665"/>
          </a:xfrm>
          <a:prstGeom prst="rect">
            <a:avLst/>
          </a:prstGeom>
          <a:noFill/>
          <a:ln w="9525">
            <a:noFill/>
            <a:miter lim="800000"/>
            <a:headEnd/>
            <a:tailEnd/>
          </a:ln>
        </p:spPr>
        <p:txBody>
          <a:bodyPr wrap="none">
            <a:spAutoFit/>
          </a:bodyPr>
          <a:lstStyle/>
          <a:p>
            <a:pPr lvl="0">
              <a:spcBef>
                <a:spcPct val="0"/>
              </a:spcBef>
              <a:defRPr/>
            </a:pPr>
            <a:r>
              <a:rPr lang="ja-JP" altLang="en-US" sz="1200" dirty="0">
                <a:solidFill>
                  <a:schemeClr val="bg1"/>
                </a:solidFill>
              </a:rPr>
              <a:t>○○○○実証事業</a:t>
            </a:r>
            <a:endParaRPr lang="en-US" altLang="ja-JP" sz="1200" dirty="0">
              <a:solidFill>
                <a:schemeClr val="bg1"/>
              </a:solidFill>
            </a:endParaRPr>
          </a:p>
          <a:p>
            <a:pPr lvl="0">
              <a:spcBef>
                <a:spcPct val="0"/>
              </a:spcBef>
              <a:defRPr/>
            </a:pPr>
            <a:r>
              <a:rPr lang="ja-JP" altLang="en-US" sz="1200" dirty="0">
                <a:solidFill>
                  <a:schemeClr val="bg1"/>
                </a:solidFill>
              </a:rPr>
              <a:t>　　　　　　（事業名のタイトルと合わせること）</a:t>
            </a:r>
          </a:p>
        </p:txBody>
      </p:sp>
      <p:sp>
        <p:nvSpPr>
          <p:cNvPr id="44" name="AutoShape 47"/>
          <p:cNvSpPr>
            <a:spLocks noChangeArrowheads="1"/>
          </p:cNvSpPr>
          <p:nvPr/>
        </p:nvSpPr>
        <p:spPr bwMode="auto">
          <a:xfrm>
            <a:off x="68263" y="4014788"/>
            <a:ext cx="1931987"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a:solidFill>
                  <a:schemeClr val="bg1"/>
                </a:solidFill>
              </a:rPr>
              <a:t>削減根拠（削減率について）</a:t>
            </a:r>
          </a:p>
        </p:txBody>
      </p:sp>
      <p:sp>
        <p:nvSpPr>
          <p:cNvPr id="45" name="AutoShape 56"/>
          <p:cNvSpPr>
            <a:spLocks noChangeArrowheads="1"/>
          </p:cNvSpPr>
          <p:nvPr/>
        </p:nvSpPr>
        <p:spPr bwMode="auto">
          <a:xfrm>
            <a:off x="56456" y="2502545"/>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事業スケジュール</a:t>
            </a:r>
          </a:p>
        </p:txBody>
      </p:sp>
      <p:sp>
        <p:nvSpPr>
          <p:cNvPr id="46" name="Text Box 59"/>
          <p:cNvSpPr txBox="1">
            <a:spLocks noChangeArrowheads="1"/>
          </p:cNvSpPr>
          <p:nvPr/>
        </p:nvSpPr>
        <p:spPr bwMode="auto">
          <a:xfrm>
            <a:off x="849313" y="404813"/>
            <a:ext cx="4103687" cy="276999"/>
          </a:xfrm>
          <a:prstGeom prst="rect">
            <a:avLst/>
          </a:prstGeom>
          <a:noFill/>
          <a:ln w="9525">
            <a:noFill/>
            <a:miter lim="800000"/>
            <a:headEnd/>
            <a:tailEnd/>
          </a:ln>
        </p:spPr>
        <p:txBody>
          <a:bodyPr>
            <a:spAutoFit/>
          </a:bodyPr>
          <a:lstStyle/>
          <a:p>
            <a:pPr>
              <a:spcBef>
                <a:spcPct val="50000"/>
              </a:spcBef>
            </a:pPr>
            <a:r>
              <a:rPr lang="ja-JP" altLang="en-US" sz="1200" b="1" dirty="0"/>
              <a:t>申請者：○○、○○、○○　　建造場所：</a:t>
            </a:r>
          </a:p>
        </p:txBody>
      </p:sp>
      <p:graphicFrame>
        <p:nvGraphicFramePr>
          <p:cNvPr id="47" name="Group 17"/>
          <p:cNvGraphicFramePr>
            <a:graphicFrameLocks/>
          </p:cNvGraphicFramePr>
          <p:nvPr>
            <p:extLst>
              <p:ext uri="{D42A27DB-BD31-4B8C-83A1-F6EECF244321}">
                <p14:modId xmlns:p14="http://schemas.microsoft.com/office/powerpoint/2010/main" val="3601477637"/>
              </p:ext>
            </p:extLst>
          </p:nvPr>
        </p:nvGraphicFramePr>
        <p:xfrm>
          <a:off x="128464" y="2708920"/>
          <a:ext cx="4608511" cy="1122000"/>
        </p:xfrm>
        <a:graphic>
          <a:graphicData uri="http://schemas.openxmlformats.org/drawingml/2006/table">
            <a:tbl>
              <a:tblPr/>
              <a:tblGrid>
                <a:gridCol w="1240753">
                  <a:extLst>
                    <a:ext uri="{9D8B030D-6E8A-4147-A177-3AD203B41FA5}">
                      <a16:colId xmlns:a16="http://schemas.microsoft.com/office/drawing/2014/main" val="20000"/>
                    </a:ext>
                  </a:extLst>
                </a:gridCol>
                <a:gridCol w="775471">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R4</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R5</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R6</a:t>
                      </a:r>
                      <a:r>
                        <a:rPr kumimoji="1" lang="ja-JP" altLang="en-US" sz="1000" b="0" i="0" u="none" strike="noStrike" cap="none" normalizeH="0" baseline="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28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機器の製造・発注</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42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船体詳細設計</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建造</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3440832" y="3068960"/>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3717494" y="3500243"/>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24808" y="3281964"/>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210181" y="3717032"/>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219758153"/>
              </p:ext>
            </p:extLst>
          </p:nvPr>
        </p:nvGraphicFramePr>
        <p:xfrm>
          <a:off x="5301643" y="3460181"/>
          <a:ext cx="4196942" cy="1050381"/>
        </p:xfrm>
        <a:graphic>
          <a:graphicData uri="http://schemas.openxmlformats.org/drawingml/2006/table">
            <a:tbl>
              <a:tblPr/>
              <a:tblGrid>
                <a:gridCol w="524618">
                  <a:extLst>
                    <a:ext uri="{9D8B030D-6E8A-4147-A177-3AD203B41FA5}">
                      <a16:colId xmlns:a16="http://schemas.microsoft.com/office/drawing/2014/main" val="20000"/>
                    </a:ext>
                  </a:extLst>
                </a:gridCol>
                <a:gridCol w="1944806">
                  <a:extLst>
                    <a:ext uri="{9D8B030D-6E8A-4147-A177-3AD203B41FA5}">
                      <a16:colId xmlns:a16="http://schemas.microsoft.com/office/drawing/2014/main" val="20001"/>
                    </a:ext>
                  </a:extLst>
                </a:gridCol>
                <a:gridCol w="1727518">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省エネ船型</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8307">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高効率プロペラ</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307">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運航支援システム</a:t>
                      </a: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en-US" altLang="ja-JP" sz="1000" kern="100" dirty="0">
                          <a:solidFill>
                            <a:srgbClr val="FF0000"/>
                          </a:solidFill>
                          <a:latin typeface="ＭＳ 明朝"/>
                          <a:ea typeface="ＭＳ 明朝"/>
                          <a:cs typeface="Times New Roman"/>
                        </a:rPr>
                        <a:t>d1</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78307">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2455188272"/>
              </p:ext>
            </p:extLst>
          </p:nvPr>
        </p:nvGraphicFramePr>
        <p:xfrm>
          <a:off x="144017" y="1811288"/>
          <a:ext cx="4376937" cy="609600"/>
        </p:xfrm>
        <a:graphic>
          <a:graphicData uri="http://schemas.openxmlformats.org/drawingml/2006/table">
            <a:tbl>
              <a:tblPr/>
              <a:tblGrid>
                <a:gridCol w="1594861">
                  <a:extLst>
                    <a:ext uri="{9D8B030D-6E8A-4147-A177-3AD203B41FA5}">
                      <a16:colId xmlns:a16="http://schemas.microsoft.com/office/drawing/2014/main" val="20000"/>
                    </a:ext>
                  </a:extLst>
                </a:gridCol>
                <a:gridCol w="695519">
                  <a:extLst>
                    <a:ext uri="{9D8B030D-6E8A-4147-A177-3AD203B41FA5}">
                      <a16:colId xmlns:a16="http://schemas.microsoft.com/office/drawing/2014/main" val="20001"/>
                    </a:ext>
                  </a:extLst>
                </a:gridCol>
                <a:gridCol w="695519">
                  <a:extLst>
                    <a:ext uri="{9D8B030D-6E8A-4147-A177-3AD203B41FA5}">
                      <a16:colId xmlns:a16="http://schemas.microsoft.com/office/drawing/2014/main" val="20002"/>
                    </a:ext>
                  </a:extLst>
                </a:gridCol>
                <a:gridCol w="695519">
                  <a:extLst>
                    <a:ext uri="{9D8B030D-6E8A-4147-A177-3AD203B41FA5}">
                      <a16:colId xmlns:a16="http://schemas.microsoft.com/office/drawing/2014/main" val="20003"/>
                    </a:ext>
                  </a:extLst>
                </a:gridCol>
                <a:gridCol w="695519">
                  <a:extLst>
                    <a:ext uri="{9D8B030D-6E8A-4147-A177-3AD203B41FA5}">
                      <a16:colId xmlns:a16="http://schemas.microsoft.com/office/drawing/2014/main" val="20004"/>
                    </a:ext>
                  </a:extLst>
                </a:gridCol>
              </a:tblGrid>
              <a:tr h="0">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R4</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R5</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R6</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spcAft>
                          <a:spcPts val="0"/>
                        </a:spcAft>
                      </a:pPr>
                      <a:r>
                        <a:rPr lang="ja-JP" sz="1000" kern="100" dirty="0">
                          <a:latin typeface="Century"/>
                          <a:ea typeface="ＭＳ 明朝"/>
                          <a:cs typeface="Times New Roman"/>
                        </a:rPr>
                        <a:t>①補助事業に要する経費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ja-JP" sz="1000" kern="100">
                          <a:latin typeface="Century"/>
                          <a:ea typeface="ＭＳ 明朝"/>
                          <a:cs typeface="Times New Roman"/>
                        </a:rPr>
                        <a:t>②補助対象経費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ja-JP" sz="1000" kern="100" dirty="0">
                          <a:latin typeface="Century"/>
                          <a:ea typeface="ＭＳ 明朝"/>
                          <a:cs typeface="Times New Roman"/>
                        </a:rPr>
                        <a:t>③補助金申請額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1" name="Rectangle 42"/>
          <p:cNvSpPr>
            <a:spLocks noChangeArrowheads="1"/>
          </p:cNvSpPr>
          <p:nvPr/>
        </p:nvSpPr>
        <p:spPr bwMode="auto">
          <a:xfrm>
            <a:off x="104204" y="5589240"/>
            <a:ext cx="4776788" cy="1151483"/>
          </a:xfrm>
          <a:prstGeom prst="rect">
            <a:avLst/>
          </a:prstGeom>
          <a:solidFill>
            <a:srgbClr val="FFFFCC"/>
          </a:solidFill>
          <a:ln w="9525">
            <a:solidFill>
              <a:srgbClr val="5F5F5F"/>
            </a:solidFill>
            <a:miter lim="800000"/>
            <a:headEnd/>
            <a:tailEnd/>
          </a:ln>
        </p:spPr>
        <p:txBody>
          <a:bodyPr lIns="54000" rIns="54000" anchor="t"/>
          <a:lstStyle/>
          <a:p>
            <a:pPr marL="133350" indent="-133350"/>
            <a:r>
              <a:rPr lang="ja-JP" altLang="en-US" sz="1200" dirty="0"/>
              <a:t>検証方法</a:t>
            </a:r>
            <a:endParaRPr lang="en-US" altLang="ja-JP" sz="1200" dirty="0"/>
          </a:p>
        </p:txBody>
      </p:sp>
      <p:sp>
        <p:nvSpPr>
          <p:cNvPr id="31" name="四角形吹き出し 30"/>
          <p:cNvSpPr/>
          <p:nvPr/>
        </p:nvSpPr>
        <p:spPr>
          <a:xfrm>
            <a:off x="1424608" y="1484784"/>
            <a:ext cx="2520280" cy="216024"/>
          </a:xfrm>
          <a:prstGeom prst="wedgeRectCallout">
            <a:avLst>
              <a:gd name="adj1" fmla="val -47654"/>
              <a:gd name="adj2" fmla="val 1217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2</a:t>
            </a:r>
            <a:r>
              <a:rPr kumimoji="1" lang="ja-JP" altLang="en-US" sz="1000" dirty="0">
                <a:solidFill>
                  <a:srgbClr val="FF0000"/>
                </a:solidFill>
              </a:rPr>
              <a:t>　補助金交付申請」</a:t>
            </a:r>
          </a:p>
        </p:txBody>
      </p:sp>
      <p:sp>
        <p:nvSpPr>
          <p:cNvPr id="42" name="四角形吹き出し 41"/>
          <p:cNvSpPr/>
          <p:nvPr/>
        </p:nvSpPr>
        <p:spPr>
          <a:xfrm>
            <a:off x="2288704" y="4005064"/>
            <a:ext cx="2520280"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-1</a:t>
            </a:r>
            <a:r>
              <a:rPr kumimoji="1" lang="ja-JP" altLang="en-US" sz="1000" dirty="0">
                <a:solidFill>
                  <a:srgbClr val="FF0000"/>
                </a:solidFill>
              </a:rPr>
              <a:t>　スケジュール」</a:t>
            </a:r>
          </a:p>
        </p:txBody>
      </p:sp>
      <p:sp>
        <p:nvSpPr>
          <p:cNvPr id="62" name="四角形吹き出し 61"/>
          <p:cNvSpPr/>
          <p:nvPr/>
        </p:nvSpPr>
        <p:spPr>
          <a:xfrm>
            <a:off x="776536" y="4829919"/>
            <a:ext cx="2520280"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-1</a:t>
            </a:r>
            <a:r>
              <a:rPr kumimoji="1" lang="ja-JP" altLang="en-US" sz="1000" dirty="0">
                <a:solidFill>
                  <a:srgbClr val="FF0000"/>
                </a:solidFill>
              </a:rPr>
              <a:t>　概要」を基に記載</a:t>
            </a:r>
          </a:p>
        </p:txBody>
      </p:sp>
      <p:sp>
        <p:nvSpPr>
          <p:cNvPr id="63" name="四角形吹き出し 62"/>
          <p:cNvSpPr/>
          <p:nvPr/>
        </p:nvSpPr>
        <p:spPr>
          <a:xfrm>
            <a:off x="344488" y="6021287"/>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-5</a:t>
            </a:r>
            <a:r>
              <a:rPr kumimoji="1" lang="ja-JP" altLang="en-US" sz="1000" dirty="0">
                <a:solidFill>
                  <a:srgbClr val="FF0000"/>
                </a:solidFill>
              </a:rPr>
              <a:t>　エネルギー消費削減率等の検証、</a:t>
            </a:r>
            <a:r>
              <a:rPr lang="en-US" altLang="ja-JP" sz="1000" dirty="0">
                <a:solidFill>
                  <a:srgbClr val="FF0000"/>
                </a:solidFill>
              </a:rPr>
              <a:t> 6-2</a:t>
            </a:r>
            <a:r>
              <a:rPr lang="ja-JP" altLang="en-US" sz="1000" dirty="0">
                <a:solidFill>
                  <a:srgbClr val="FF0000"/>
                </a:solidFill>
              </a:rPr>
              <a:t>　エネルギー消費削減率等の検証」</a:t>
            </a:r>
            <a:r>
              <a:rPr kumimoji="1" lang="ja-JP" altLang="en-US" sz="1000" dirty="0">
                <a:solidFill>
                  <a:srgbClr val="FF0000"/>
                </a:solidFill>
              </a:rPr>
              <a:t>　を基に記載</a:t>
            </a:r>
          </a:p>
        </p:txBody>
      </p:sp>
      <p:sp>
        <p:nvSpPr>
          <p:cNvPr id="64" name="四角形吹き出し 63"/>
          <p:cNvSpPr/>
          <p:nvPr/>
        </p:nvSpPr>
        <p:spPr>
          <a:xfrm>
            <a:off x="5107385" y="2676153"/>
            <a:ext cx="2520280" cy="360040"/>
          </a:xfrm>
          <a:prstGeom prst="wedgeRectCallout">
            <a:avLst>
              <a:gd name="adj1" fmla="val 8326"/>
              <a:gd name="adj2" fmla="val -8727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3.</a:t>
            </a:r>
            <a:r>
              <a:rPr kumimoji="1" lang="ja-JP" altLang="en-US" sz="1000" dirty="0">
                <a:solidFill>
                  <a:srgbClr val="FF0000"/>
                </a:solidFill>
              </a:rPr>
              <a:t>　補助事業の目的・概要及び補助対象船舶の概要・特徴」を基に記載</a:t>
            </a:r>
          </a:p>
        </p:txBody>
      </p:sp>
      <p:sp>
        <p:nvSpPr>
          <p:cNvPr id="66" name="Rectangle 2"/>
          <p:cNvSpPr>
            <a:spLocks noChangeArrowheads="1"/>
          </p:cNvSpPr>
          <p:nvPr/>
        </p:nvSpPr>
        <p:spPr bwMode="auto">
          <a:xfrm>
            <a:off x="5044765" y="4980096"/>
            <a:ext cx="4767573" cy="1760627"/>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配船計画の目的・概要について載せること。</a:t>
            </a:r>
            <a:endParaRPr lang="en-US" altLang="ja-JP" sz="1200" dirty="0"/>
          </a:p>
          <a:p>
            <a:pPr>
              <a:spcAft>
                <a:spcPct val="25000"/>
              </a:spcAft>
            </a:pPr>
            <a:r>
              <a:rPr lang="ja-JP" altLang="en-US" sz="1200" dirty="0"/>
              <a:t>　・・・・・・・・・・・・・・・・・・・・・・・・・・・・・・・・・・・・・・・・・・・・・・・・・・・・・・・・・・・・・・・・・・</a:t>
            </a:r>
            <a:endParaRPr lang="en-US" altLang="ja-JP" sz="1200" dirty="0"/>
          </a:p>
          <a:p>
            <a:pPr>
              <a:spcAft>
                <a:spcPct val="25000"/>
              </a:spcAft>
            </a:pPr>
            <a:endParaRPr lang="en-US" altLang="ja-JP" sz="1200" dirty="0"/>
          </a:p>
          <a:p>
            <a:pPr>
              <a:spcAft>
                <a:spcPct val="25000"/>
              </a:spcAft>
            </a:pPr>
            <a:endParaRPr lang="en-US" altLang="ja-JP" sz="1200" dirty="0"/>
          </a:p>
          <a:p>
            <a:pPr>
              <a:spcAft>
                <a:spcPct val="25000"/>
              </a:spcAft>
            </a:pPr>
            <a:r>
              <a:rPr lang="en-US" altLang="ja-JP" sz="1200" dirty="0"/>
              <a:t>※</a:t>
            </a:r>
            <a:r>
              <a:rPr lang="ja-JP" altLang="en-US" sz="1200" dirty="0"/>
              <a:t>配船計画に関するエネルギー削減率を記載すること。</a:t>
            </a:r>
            <a:endParaRPr lang="en-US" altLang="ja-JP" sz="1200" dirty="0"/>
          </a:p>
          <a:p>
            <a:pPr>
              <a:spcAft>
                <a:spcPct val="25000"/>
              </a:spcAft>
            </a:pPr>
            <a:r>
              <a:rPr lang="ja-JP" altLang="en-US" sz="1200" dirty="0"/>
              <a:t>　・・・・・・・・・・・・・・・・・・・・・・・・・・・・・・・・・・・・・・・・・・・・・・・・・</a:t>
            </a:r>
            <a:endParaRPr lang="en-US" altLang="ja-JP" sz="1200" dirty="0"/>
          </a:p>
        </p:txBody>
      </p:sp>
      <p:sp>
        <p:nvSpPr>
          <p:cNvPr id="67" name="AutoShape 41"/>
          <p:cNvSpPr>
            <a:spLocks noChangeArrowheads="1"/>
          </p:cNvSpPr>
          <p:nvPr/>
        </p:nvSpPr>
        <p:spPr bwMode="auto">
          <a:xfrm>
            <a:off x="5035550" y="4899088"/>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配船計画の概要</a:t>
            </a:r>
          </a:p>
        </p:txBody>
      </p:sp>
      <p:sp>
        <p:nvSpPr>
          <p:cNvPr id="68" name="四角形吹き出し 67"/>
          <p:cNvSpPr/>
          <p:nvPr/>
        </p:nvSpPr>
        <p:spPr>
          <a:xfrm>
            <a:off x="7649869" y="5624843"/>
            <a:ext cx="2111079" cy="579603"/>
          </a:xfrm>
          <a:prstGeom prst="wedgeRectCallout">
            <a:avLst>
              <a:gd name="adj1" fmla="val 5423"/>
              <a:gd name="adj2" fmla="val 1000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7</a:t>
            </a:r>
            <a:r>
              <a:rPr kumimoji="1" lang="en-US" altLang="ja-JP" sz="1000" dirty="0">
                <a:solidFill>
                  <a:srgbClr val="FF0000"/>
                </a:solidFill>
              </a:rPr>
              <a:t>-</a:t>
            </a:r>
            <a:r>
              <a:rPr lang="en-US" altLang="ja-JP" sz="1000" dirty="0">
                <a:solidFill>
                  <a:srgbClr val="FF0000"/>
                </a:solidFill>
              </a:rPr>
              <a:t>2-2</a:t>
            </a:r>
            <a:r>
              <a:rPr kumimoji="1" lang="ja-JP" altLang="en-US" sz="1000" dirty="0">
                <a:solidFill>
                  <a:srgbClr val="FF0000"/>
                </a:solidFill>
              </a:rPr>
              <a:t>　</a:t>
            </a:r>
            <a:r>
              <a:rPr lang="ja-JP" altLang="en-US" sz="1000" dirty="0">
                <a:solidFill>
                  <a:srgbClr val="FF0000"/>
                </a:solidFill>
              </a:rPr>
              <a:t>配船計画の寄与によるエネルギー消費削減率及び</a:t>
            </a:r>
            <a:r>
              <a:rPr lang="en-US" altLang="ja-JP" sz="1000" dirty="0">
                <a:solidFill>
                  <a:srgbClr val="FF0000"/>
                </a:solidFill>
              </a:rPr>
              <a:t>CO2</a:t>
            </a:r>
            <a:r>
              <a:rPr lang="ja-JP" altLang="en-US" sz="1000" dirty="0">
                <a:solidFill>
                  <a:srgbClr val="FF0000"/>
                </a:solidFill>
              </a:rPr>
              <a:t>排出削減率</a:t>
            </a:r>
            <a:r>
              <a:rPr kumimoji="1" lang="ja-JP" altLang="en-US" sz="1000" dirty="0">
                <a:solidFill>
                  <a:srgbClr val="FF0000"/>
                </a:solidFill>
              </a:rPr>
              <a:t>（％）」を基に記載</a:t>
            </a:r>
          </a:p>
        </p:txBody>
      </p:sp>
      <p:sp>
        <p:nvSpPr>
          <p:cNvPr id="69" name="四角形吹き出し 68"/>
          <p:cNvSpPr/>
          <p:nvPr/>
        </p:nvSpPr>
        <p:spPr>
          <a:xfrm>
            <a:off x="5078258" y="5881233"/>
            <a:ext cx="2520280" cy="313217"/>
          </a:xfrm>
          <a:prstGeom prst="wedgeRectCallout">
            <a:avLst>
              <a:gd name="adj1" fmla="val 8326"/>
              <a:gd name="adj2" fmla="val -9785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kumimoji="1" lang="en-US" altLang="ja-JP" sz="1000" dirty="0">
                <a:solidFill>
                  <a:srgbClr val="FF0000"/>
                </a:solidFill>
              </a:rPr>
              <a:t>7</a:t>
            </a:r>
            <a:r>
              <a:rPr lang="en-US" altLang="ja-JP" sz="1000" dirty="0">
                <a:solidFill>
                  <a:srgbClr val="FF0000"/>
                </a:solidFill>
              </a:rPr>
              <a:t>-1</a:t>
            </a:r>
            <a:r>
              <a:rPr lang="ja-JP" altLang="en-US" sz="1000" dirty="0">
                <a:solidFill>
                  <a:srgbClr val="FF0000"/>
                </a:solidFill>
              </a:rPr>
              <a:t>　</a:t>
            </a:r>
            <a:r>
              <a:rPr kumimoji="1" lang="ja-JP" altLang="en-US" sz="1000" dirty="0">
                <a:solidFill>
                  <a:srgbClr val="FF0000"/>
                </a:solidFill>
              </a:rPr>
              <a:t>目的・概要」を基に記載</a:t>
            </a:r>
          </a:p>
        </p:txBody>
      </p:sp>
      <p:grpSp>
        <p:nvGrpSpPr>
          <p:cNvPr id="3" name="グループ化 2"/>
          <p:cNvGrpSpPr/>
          <p:nvPr/>
        </p:nvGrpSpPr>
        <p:grpSpPr>
          <a:xfrm>
            <a:off x="5436259" y="904630"/>
            <a:ext cx="3836548" cy="1533172"/>
            <a:chOff x="5902196" y="646112"/>
            <a:chExt cx="3836548" cy="1710491"/>
          </a:xfrm>
        </p:grpSpPr>
        <p:grpSp>
          <p:nvGrpSpPr>
            <p:cNvPr id="52" name="グループ化 51"/>
            <p:cNvGrpSpPr/>
            <p:nvPr/>
          </p:nvGrpSpPr>
          <p:grpSpPr>
            <a:xfrm>
              <a:off x="5902196" y="646112"/>
              <a:ext cx="3836548" cy="1710491"/>
              <a:chOff x="5262033" y="1112541"/>
              <a:chExt cx="5451097" cy="2460475"/>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112541"/>
                <a:ext cx="2229247" cy="253671"/>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運航支援システム</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232641"/>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8"/>
                <a:ext cx="1717369" cy="258931"/>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65" name="四角形吹き出し 64"/>
          <p:cNvSpPr/>
          <p:nvPr/>
        </p:nvSpPr>
        <p:spPr>
          <a:xfrm>
            <a:off x="7653801" y="2191403"/>
            <a:ext cx="2111079" cy="828658"/>
          </a:xfrm>
          <a:prstGeom prst="wedgeRectCallout">
            <a:avLst>
              <a:gd name="adj1" fmla="val 17154"/>
              <a:gd name="adj2" fmla="val 1000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kumimoji="1" lang="en-US" altLang="ja-JP" sz="1000" dirty="0">
                <a:solidFill>
                  <a:srgbClr val="FF0000"/>
                </a:solidFill>
              </a:rPr>
              <a:t>6-</a:t>
            </a:r>
            <a:r>
              <a:rPr lang="en-US" altLang="ja-JP" sz="1000" dirty="0">
                <a:solidFill>
                  <a:srgbClr val="FF0000"/>
                </a:solidFill>
              </a:rPr>
              <a:t>3-3</a:t>
            </a:r>
            <a:r>
              <a:rPr kumimoji="1" lang="ja-JP" altLang="en-US" sz="1000" dirty="0">
                <a:solidFill>
                  <a:srgbClr val="FF0000"/>
                </a:solidFill>
              </a:rPr>
              <a:t>　革新技術の寄与によるエネルギー消費削減率（％）」及び「</a:t>
            </a:r>
            <a:r>
              <a:rPr lang="ja-JP" altLang="en-US" sz="1000" dirty="0">
                <a:solidFill>
                  <a:srgbClr val="FF0000"/>
                </a:solidFill>
              </a:rPr>
              <a:t>実施計画書　</a:t>
            </a:r>
            <a:r>
              <a:rPr lang="en-US" altLang="ja-JP" sz="1000" dirty="0">
                <a:solidFill>
                  <a:srgbClr val="FF0000"/>
                </a:solidFill>
              </a:rPr>
              <a:t>6-4-3</a:t>
            </a:r>
            <a:r>
              <a:rPr lang="ja-JP" altLang="en-US" sz="1000" dirty="0">
                <a:solidFill>
                  <a:srgbClr val="FF0000"/>
                </a:solidFill>
              </a:rPr>
              <a:t>　革新技術の寄与による</a:t>
            </a:r>
            <a:r>
              <a:rPr lang="en-US" altLang="ja-JP" sz="1000" dirty="0">
                <a:solidFill>
                  <a:srgbClr val="FF0000"/>
                </a:solidFill>
              </a:rPr>
              <a:t>CO2</a:t>
            </a:r>
            <a:r>
              <a:rPr lang="ja-JP" altLang="en-US" sz="1000" dirty="0">
                <a:solidFill>
                  <a:srgbClr val="FF0000"/>
                </a:solidFill>
              </a:rPr>
              <a:t>消費削減率（％）」</a:t>
            </a:r>
            <a:r>
              <a:rPr kumimoji="1" lang="ja-JP" altLang="en-US" sz="1000" dirty="0">
                <a:solidFill>
                  <a:srgbClr val="FF0000"/>
                </a:solidFill>
              </a:rPr>
              <a:t>を基に記載</a:t>
            </a:r>
          </a:p>
        </p:txBody>
      </p:sp>
      <p:sp>
        <p:nvSpPr>
          <p:cNvPr id="74" name="AutoShape 35"/>
          <p:cNvSpPr>
            <a:spLocks noChangeArrowheads="1"/>
          </p:cNvSpPr>
          <p:nvPr/>
        </p:nvSpPr>
        <p:spPr bwMode="auto">
          <a:xfrm>
            <a:off x="7725118" y="1502818"/>
            <a:ext cx="1922836" cy="231917"/>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8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8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800" dirty="0">
              <a:solidFill>
                <a:srgbClr val="FF0000"/>
              </a:solidFill>
              <a:latin typeface="Century" pitchFamily="18" charset="0"/>
              <a:ea typeface="ＭＳ 明朝" pitchFamily="17" charset="-128"/>
              <a:cs typeface="ＭＳ Ｐゴシック" pitchFamily="50" charset="-128"/>
            </a:endParaRPr>
          </a:p>
        </p:txBody>
      </p:sp>
      <p:sp>
        <p:nvSpPr>
          <p:cNvPr id="75" name="四角形吹き出し 74"/>
          <p:cNvSpPr/>
          <p:nvPr/>
        </p:nvSpPr>
        <p:spPr>
          <a:xfrm>
            <a:off x="6121187" y="5291958"/>
            <a:ext cx="3545640" cy="313217"/>
          </a:xfrm>
          <a:prstGeom prst="wedgeRectCallout">
            <a:avLst>
              <a:gd name="adj1" fmla="val 1998"/>
              <a:gd name="adj2" fmla="val -7409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革新的な配船計画システム等を活用する場合のみ記載してください。配船計画システムに係る補助金を申請しない場合は、この欄を削除してください。</a:t>
            </a:r>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675</Words>
  <Application>Microsoft Office PowerPoint</Application>
  <PresentationFormat>A4 210 x 297 mm</PresentationFormat>
  <Paragraphs>103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2022-08-31T05:36:37Z</dcterms:created>
  <dcterms:modified xsi:type="dcterms:W3CDTF">2022-08-31T05:36:41Z</dcterms:modified>
</cp:coreProperties>
</file>