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8" r:id="rId3"/>
    <p:sldId id="269" r:id="rId4"/>
    <p:sldId id="274" r:id="rId5"/>
    <p:sldId id="270" r:id="rId6"/>
    <p:sldId id="275" r:id="rId7"/>
    <p:sldId id="273" r:id="rId8"/>
    <p:sldId id="271" r:id="rId9"/>
    <p:sldId id="272" r:id="rId10"/>
    <p:sldId id="276" r:id="rId11"/>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ㅤ" initials="ㅤ" lastIdx="3" clrIdx="0">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CC"/>
    <a:srgbClr val="FFFFFF"/>
    <a:srgbClr val="99FF99"/>
    <a:srgbClr val="9AB5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13" autoAdjust="0"/>
    <p:restoredTop sz="95726" autoAdjust="0"/>
  </p:normalViewPr>
  <p:slideViewPr>
    <p:cSldViewPr>
      <p:cViewPr varScale="1">
        <p:scale>
          <a:sx n="85" d="100"/>
          <a:sy n="85" d="100"/>
        </p:scale>
        <p:origin x="114" y="2976"/>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smtClean="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smtClean="0"/>
            </a:lvl1pPr>
          </a:lstStyle>
          <a:p>
            <a:pPr>
              <a:defRPr/>
            </a:pPr>
            <a:fld id="{F72446DC-47BD-4554-84C2-7683385BBCD3}" type="datetimeFigureOut">
              <a:rPr lang="ja-JP" altLang="en-US"/>
              <a:pPr>
                <a:defRPr/>
              </a:pPr>
              <a:t>2023/1/26</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smtClean="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64517C41-5345-43DE-A8EA-DF16CDD8FACA}" type="slidenum">
              <a:rPr lang="ja-JP" altLang="en-US"/>
              <a:pPr>
                <a:defRPr/>
              </a:pPr>
              <a:t>‹#›</a:t>
            </a:fld>
            <a:endParaRPr lang="ja-JP" altLang="en-US"/>
          </a:p>
        </p:txBody>
      </p:sp>
    </p:spTree>
    <p:extLst>
      <p:ext uri="{BB962C8B-B14F-4D97-AF65-F5344CB8AC3E}">
        <p14:creationId xmlns:p14="http://schemas.microsoft.com/office/powerpoint/2010/main" val="5963708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9BBF22B-9A9A-4E82-B3C8-136156747234}" type="datetime1">
              <a:rPr lang="ja-JP" altLang="en-US"/>
              <a:pPr>
                <a:defRPr/>
              </a:pPr>
              <a:t>2023/1/26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393D2BF-B38C-4739-8980-25E78B39AA6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322590F-4E9D-4457-BF1B-1274CFF93092}" type="datetime1">
              <a:rPr lang="ja-JP" altLang="en-US"/>
              <a:pPr>
                <a:defRPr/>
              </a:pPr>
              <a:t>2023/1/26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AF11E41-0272-4874-8970-2C1536E58B2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9C7FEAE-1AAF-4A47-ADD4-AD94C9D6BF0B}" type="datetime1">
              <a:rPr lang="ja-JP" altLang="en-US"/>
              <a:pPr>
                <a:defRPr/>
              </a:pPr>
              <a:t>2023/1/26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F61492-B9E0-4B4D-B566-969BCFD7429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DDF51A9-7DD2-46CC-A094-DD62BE0D4869}" type="datetime1">
              <a:rPr lang="ja-JP" altLang="en-US"/>
              <a:pPr>
                <a:defRPr/>
              </a:pPr>
              <a:t>2023/1/26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5089A3F-C187-41FC-96BF-33C2D44F3D0F}"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7B5BF05-9881-4687-BB96-AED7AAE47CC5}" type="datetime1">
              <a:rPr lang="ja-JP" altLang="en-US"/>
              <a:pPr>
                <a:defRPr/>
              </a:pPr>
              <a:t>2023/1/26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CD6B254-C904-4CBC-B29E-3934B101A28F}"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0F2F20AC-F747-43B9-A726-6F151461C072}" type="datetime1">
              <a:rPr lang="ja-JP" altLang="en-US"/>
              <a:pPr>
                <a:defRPr/>
              </a:pPr>
              <a:t>2023/1/26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C0224F0-3F2A-4C04-A369-968E5C87381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3D3587C4-EFAB-4779-9551-D3C727BC32B6}" type="datetime1">
              <a:rPr lang="ja-JP" altLang="en-US"/>
              <a:pPr>
                <a:defRPr/>
              </a:pPr>
              <a:t>2023/1/26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A911C5F-0943-4583-9080-A5ED5A39C62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226EAAEC-33C3-433D-A022-5DC2DBFB149F}" type="datetime1">
              <a:rPr lang="ja-JP" altLang="en-US"/>
              <a:pPr>
                <a:defRPr/>
              </a:pPr>
              <a:t>2023/1/26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09D1064A-6D48-4F84-BEEA-D17CD118B2F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798E7C00-5749-4671-AA37-A605CD146196}" type="datetime1">
              <a:rPr lang="ja-JP" altLang="en-US"/>
              <a:pPr>
                <a:defRPr/>
              </a:pPr>
              <a:t>2023/1/26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B0A867CC-9DE5-4629-9D7E-1F06EDF72047}"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FD382F4-189D-4C6C-A989-2E326D2F37AE}" type="datetime1">
              <a:rPr lang="ja-JP" altLang="en-US"/>
              <a:pPr>
                <a:defRPr/>
              </a:pPr>
              <a:t>2023/1/26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CA70A4F-745F-42A8-9368-95A33FD6ED8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1042DBF-689E-4F27-A0B2-D6512A3DC86C}" type="datetime1">
              <a:rPr lang="ja-JP" altLang="en-US"/>
              <a:pPr>
                <a:defRPr/>
              </a:pPr>
              <a:t>2023/1/26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E3B91F1-F934-4F6D-983D-7D7641036FE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F1B6CD25-357F-4442-94AD-94A712D089E5}" type="datetime1">
              <a:rPr lang="ja-JP" altLang="en-US"/>
              <a:pPr>
                <a:defRPr/>
              </a:pPr>
              <a:t>2023/1/26</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CBA52FF-C1F7-4A2B-8EB3-F0C5C34F6DC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実施計画書「３．　補助事業の目的・概要及び補助事業に係る船舶の概要・特徴」、「７</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　目的・概要」箇所の説明を行うよう資料を作成すること。</a:t>
            </a:r>
          </a:p>
          <a:p>
            <a:pPr>
              <a:lnSpc>
                <a:spcPct val="120000"/>
              </a:lnSpc>
              <a:defRPr/>
            </a:pPr>
            <a:endParaRPr lang="ja-JP" altLang="en-US"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資料について、頁数に制限はないが、時間内に説明を終えるように資料を作成すること。</a:t>
            </a:r>
          </a:p>
        </p:txBody>
      </p:sp>
      <p:sp>
        <p:nvSpPr>
          <p:cNvPr id="20" name="スライド番号プレースホルダ 19"/>
          <p:cNvSpPr>
            <a:spLocks noGrp="1"/>
          </p:cNvSpPr>
          <p:nvPr>
            <p:ph type="sldNum" sz="quarter" idx="12"/>
          </p:nvPr>
        </p:nvSpPr>
        <p:spPr/>
        <p:txBody>
          <a:bodyPr/>
          <a:lstStyle/>
          <a:p>
            <a:pPr>
              <a:defRPr/>
            </a:pPr>
            <a:fld id="{39A16986-F64B-4877-B191-8D21FAC70E8C}" type="slidenum">
              <a:rPr lang="ja-JP" altLang="en-US" smtClean="0"/>
              <a:pPr>
                <a:defRPr/>
              </a:pPr>
              <a:t>1</a:t>
            </a:fld>
            <a:endParaRPr lang="ja-JP" altLang="en-US"/>
          </a:p>
        </p:txBody>
      </p:sp>
      <p:sp>
        <p:nvSpPr>
          <p:cNvPr id="21" name="正方形/長方形 20"/>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22"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7" name="正方形/長方形 6"/>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事業の概要</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172819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smtClean="0">
                <a:effectLst>
                  <a:outerShdw blurRad="38100" dist="38100" dir="2700000" algn="tl">
                    <a:srgbClr val="000000">
                      <a:alpha val="43137"/>
                    </a:srgbClr>
                  </a:outerShdw>
                </a:effectLst>
                <a:latin typeface="+mn-ea"/>
              </a:rPr>
              <a:t>実施体制</a:t>
            </a:r>
            <a:endParaRPr lang="ja-JP" altLang="en-US" sz="2400" dirty="0">
              <a:effectLst>
                <a:outerShdw blurRad="38100" dist="38100" dir="2700000" algn="tl">
                  <a:srgbClr val="000000">
                    <a:alpha val="43137"/>
                  </a:srgbClr>
                </a:outerShdw>
              </a:effectLst>
              <a:latin typeface="+mn-ea"/>
            </a:endParaRP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smtClean="0">
                <a:solidFill>
                  <a:schemeClr val="tx1"/>
                </a:solidFill>
                <a:latin typeface="ＭＳ Ｐ明朝" pitchFamily="18" charset="-128"/>
                <a:ea typeface="ＭＳ Ｐ明朝" pitchFamily="18" charset="-128"/>
              </a:rPr>
              <a:t>※</a:t>
            </a:r>
            <a:r>
              <a:rPr lang="ja-JP" altLang="en-US" sz="1400" b="1" dirty="0" smtClean="0">
                <a:solidFill>
                  <a:schemeClr val="tx1"/>
                </a:solidFill>
                <a:latin typeface="ＭＳ Ｐ明朝" pitchFamily="18" charset="-128"/>
                <a:ea typeface="ＭＳ Ｐ明朝" pitchFamily="18" charset="-128"/>
              </a:rPr>
              <a:t>実施体制に係る図及び説明を記載すること。</a:t>
            </a: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10</a:t>
            </a:fld>
            <a:endParaRPr lang="ja-JP" altLang="en-US"/>
          </a:p>
        </p:txBody>
      </p:sp>
    </p:spTree>
    <p:extLst>
      <p:ext uri="{BB962C8B-B14F-4D97-AF65-F5344CB8AC3E}">
        <p14:creationId xmlns:p14="http://schemas.microsoft.com/office/powerpoint/2010/main" val="14011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事業全体計画</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事業スケジュールに加えて事業全体の経費についても説明を行うこと</a:t>
            </a:r>
            <a:r>
              <a:rPr lang="ja-JP" altLang="en-US" sz="1400" b="1" dirty="0" smtClean="0">
                <a:solidFill>
                  <a:schemeClr val="tx1"/>
                </a:solidFill>
                <a:latin typeface="ＭＳ Ｐ明朝" pitchFamily="18" charset="-128"/>
                <a:ea typeface="ＭＳ Ｐ明朝" pitchFamily="18" charset="-128"/>
              </a:rPr>
              <a:t>。</a:t>
            </a:r>
            <a:endParaRPr lang="en-US" altLang="ja-JP" sz="1400" b="1" dirty="0" smtClean="0">
              <a:solidFill>
                <a:schemeClr val="tx1"/>
              </a:solidFill>
              <a:latin typeface="ＭＳ Ｐ明朝" pitchFamily="18" charset="-128"/>
              <a:ea typeface="ＭＳ Ｐ明朝" pitchFamily="18" charset="-128"/>
            </a:endParaRPr>
          </a:p>
          <a:p>
            <a:pPr>
              <a:lnSpc>
                <a:spcPct val="120000"/>
              </a:lnSpc>
              <a:defRPr/>
            </a:pPr>
            <a:r>
              <a:rPr lang="en-US" altLang="ja-JP" sz="1400" b="1" dirty="0" smtClean="0">
                <a:solidFill>
                  <a:schemeClr val="tx1"/>
                </a:solidFill>
                <a:latin typeface="ＭＳ Ｐ明朝" pitchFamily="18" charset="-128"/>
                <a:ea typeface="ＭＳ Ｐ明朝" pitchFamily="18" charset="-128"/>
              </a:rPr>
              <a:t>※</a:t>
            </a:r>
            <a:r>
              <a:rPr lang="ja-JP" altLang="en-US" sz="1400" b="1" dirty="0" smtClean="0">
                <a:solidFill>
                  <a:schemeClr val="tx1"/>
                </a:solidFill>
                <a:latin typeface="ＭＳ Ｐ明朝" pitchFamily="18" charset="-128"/>
                <a:ea typeface="ＭＳ Ｐ明朝" pitchFamily="18" charset="-128"/>
              </a:rPr>
              <a:t>比較対象船の選定、比較方法等に係る説明を記載すること。</a:t>
            </a: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2</a:t>
            </a:fld>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技術の革新性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実施計画書の「４．事業の革新性等」に基づき、「技術の概要」、「新規性」について記載して説明すること。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3</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実施計画書の「４．事業の革新性等」に基づき、 「普及への課題」、「解決策」、「技術の応用範囲・規模」について記載して説明すること。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4</a:t>
            </a:fld>
            <a:endParaRPr lang="ja-JP" altLang="en-US"/>
          </a:p>
        </p:txBody>
      </p:sp>
    </p:spTree>
    <p:extLst>
      <p:ext uri="{BB962C8B-B14F-4D97-AF65-F5344CB8AC3E}">
        <p14:creationId xmlns:p14="http://schemas.microsoft.com/office/powerpoint/2010/main" val="1238601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技術の革新性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5</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（２）○○○○</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6</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（２）○○○○</a:t>
            </a:r>
          </a:p>
        </p:txBody>
      </p:sp>
    </p:spTree>
    <p:extLst>
      <p:ext uri="{BB962C8B-B14F-4D97-AF65-F5344CB8AC3E}">
        <p14:creationId xmlns:p14="http://schemas.microsoft.com/office/powerpoint/2010/main" val="1321388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73630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配船計画の汎用性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実施計画書の「７</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３　配船計画の汎用性」に基づき、「普及への課題」、「解決策」、「配船計画の応用範囲・規模」について記載して説明すること。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u="sng" dirty="0" smtClean="0">
              <a:solidFill>
                <a:schemeClr val="tx1"/>
              </a:solidFill>
              <a:latin typeface="ＭＳ Ｐ明朝" pitchFamily="18" charset="-128"/>
              <a:ea typeface="ＭＳ Ｐ明朝" pitchFamily="18" charset="-128"/>
            </a:endParaRPr>
          </a:p>
          <a:p>
            <a:pPr>
              <a:lnSpc>
                <a:spcPct val="120000"/>
              </a:lnSpc>
              <a:defRPr/>
            </a:pPr>
            <a:r>
              <a:rPr lang="en-US" altLang="ja-JP" sz="1400" b="1" u="sng" dirty="0" smtClean="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革新的な配船計画システム等を活用する場合のみ記載してください。配船計画システムに係る補助金を申請しない場合は、この欄削除してください。</a:t>
            </a:r>
            <a:endParaRPr lang="en-US" altLang="ja-JP" sz="1400" b="1" u="sng" dirty="0">
              <a:solidFill>
                <a:schemeClr val="tx1"/>
              </a:solidFill>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7</a:t>
            </a:fld>
            <a:endParaRPr lang="ja-JP" altLang="en-US"/>
          </a:p>
        </p:txBody>
      </p:sp>
    </p:spTree>
    <p:extLst>
      <p:ext uri="{BB962C8B-B14F-4D97-AF65-F5344CB8AC3E}">
        <p14:creationId xmlns:p14="http://schemas.microsoft.com/office/powerpoint/2010/main" val="3136120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24847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エネルギー消費削減率等算出</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エネルギー消費削減率と</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排出削減率が異なる場合は、</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排出削減率についても</a:t>
            </a:r>
            <a:r>
              <a:rPr lang="ja-JP" altLang="en-US" sz="1400" b="1" dirty="0" smtClean="0">
                <a:solidFill>
                  <a:schemeClr val="tx1"/>
                </a:solidFill>
                <a:latin typeface="ＭＳ Ｐ明朝" pitchFamily="18" charset="-128"/>
                <a:ea typeface="ＭＳ Ｐ明朝" pitchFamily="18" charset="-128"/>
              </a:rPr>
              <a:t>算出の説明</a:t>
            </a:r>
            <a:r>
              <a:rPr lang="ja-JP" altLang="en-US" sz="1400" b="1" dirty="0">
                <a:solidFill>
                  <a:schemeClr val="tx1"/>
                </a:solidFill>
                <a:latin typeface="ＭＳ Ｐ明朝" pitchFamily="18" charset="-128"/>
                <a:ea typeface="ＭＳ Ｐ明朝" pitchFamily="18" charset="-128"/>
              </a:rPr>
              <a:t>を記載すること（配船計画を含む）</a:t>
            </a:r>
            <a:r>
              <a:rPr lang="ja-JP" altLang="en-US" sz="1400" b="1" dirty="0" smtClean="0">
                <a:solidFill>
                  <a:schemeClr val="tx1"/>
                </a:solidFill>
                <a:latin typeface="ＭＳ Ｐ明朝" pitchFamily="18" charset="-128"/>
                <a:ea typeface="ＭＳ Ｐ明朝" pitchFamily="18" charset="-128"/>
              </a:rPr>
              <a:t>。</a:t>
            </a:r>
            <a:endParaRPr lang="en-US" altLang="ja-JP" sz="1400" b="1" dirty="0" smtClean="0">
              <a:solidFill>
                <a:schemeClr val="tx1"/>
              </a:solidFill>
              <a:latin typeface="ＭＳ Ｐ明朝" pitchFamily="18" charset="-128"/>
              <a:ea typeface="ＭＳ Ｐ明朝" pitchFamily="18" charset="-128"/>
            </a:endParaRPr>
          </a:p>
          <a:p>
            <a:pPr>
              <a:lnSpc>
                <a:spcPct val="120000"/>
              </a:lnSpc>
              <a:defRPr/>
            </a:pPr>
            <a:endParaRPr lang="en-US" altLang="ja-JP" sz="1400" b="1" dirty="0" smtClean="0">
              <a:solidFill>
                <a:schemeClr val="tx1"/>
              </a:solidFill>
              <a:latin typeface="ＭＳ Ｐ明朝" pitchFamily="18" charset="-128"/>
              <a:ea typeface="ＭＳ Ｐ明朝" pitchFamily="18" charset="-128"/>
            </a:endParaRPr>
          </a:p>
          <a:p>
            <a:pPr>
              <a:lnSpc>
                <a:spcPct val="120000"/>
              </a:lnSpc>
              <a:defRPr/>
            </a:pPr>
            <a:r>
              <a:rPr lang="en-US" altLang="ja-JP" sz="1400" b="1" dirty="0" smtClean="0">
                <a:solidFill>
                  <a:schemeClr val="tx1"/>
                </a:solidFill>
                <a:latin typeface="ＭＳ Ｐ明朝" pitchFamily="18" charset="-128"/>
                <a:ea typeface="ＭＳ Ｐ明朝" pitchFamily="18" charset="-128"/>
              </a:rPr>
              <a:t>※</a:t>
            </a:r>
            <a:r>
              <a:rPr lang="ja-JP" altLang="en-US" sz="1400" b="1" dirty="0" smtClean="0">
                <a:solidFill>
                  <a:schemeClr val="tx1"/>
                </a:solidFill>
                <a:latin typeface="ＭＳ Ｐ明朝" pitchFamily="18" charset="-128"/>
                <a:ea typeface="ＭＳ Ｐ明朝" pitchFamily="18" charset="-128"/>
              </a:rPr>
              <a:t>非化石エネルギーを使用する機器を導入する場合であって、当該機器に係るエネルギー消費量を補正する場合は、当該補正の方法とその妥当性についての説明を記載すること</a:t>
            </a:r>
            <a:r>
              <a:rPr lang="ja-JP" altLang="en-US" sz="1400" b="1" dirty="0" smtClean="0">
                <a:solidFill>
                  <a:schemeClr val="tx1"/>
                </a:solidFill>
                <a:latin typeface="ＭＳ Ｐ明朝" pitchFamily="18" charset="-128"/>
                <a:ea typeface="ＭＳ Ｐ明朝" pitchFamily="18" charset="-128"/>
              </a:rPr>
              <a:t>。</a:t>
            </a:r>
            <a:endParaRPr lang="en-US" altLang="ja-JP" sz="1400" b="1" dirty="0" smtClean="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smtClean="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非化石エネルギーを使用する機器を導入する</a:t>
            </a:r>
            <a:r>
              <a:rPr lang="ja-JP" altLang="en-US" sz="1400" b="1" dirty="0" smtClean="0">
                <a:solidFill>
                  <a:schemeClr val="tx1"/>
                </a:solidFill>
                <a:latin typeface="ＭＳ Ｐ明朝" pitchFamily="18" charset="-128"/>
                <a:ea typeface="ＭＳ Ｐ明朝" pitchFamily="18" charset="-128"/>
              </a:rPr>
              <a:t>場合は、非化石</a:t>
            </a:r>
            <a:r>
              <a:rPr lang="ja-JP" altLang="en-US" sz="1400" b="1" dirty="0" smtClean="0">
                <a:solidFill>
                  <a:schemeClr val="tx1"/>
                </a:solidFill>
                <a:latin typeface="ＭＳ Ｐ明朝" pitchFamily="18" charset="-128"/>
                <a:ea typeface="ＭＳ Ｐ明朝" pitchFamily="18" charset="-128"/>
              </a:rPr>
              <a:t>エネルギー使用可能率及びその算出の説明を記載すること。</a:t>
            </a: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8</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464496"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エネルギー消費削減率等の検証</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実証検証期間及び方法についても記載すること（配船計画を含む）。</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9</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4682</TotalTime>
  <Words>672</Words>
  <Application>Microsoft Office PowerPoint</Application>
  <PresentationFormat>A4 210 x 297 mm</PresentationFormat>
  <Paragraphs>70</Paragraphs>
  <Slides>10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ＭＳ Ｐゴシック</vt:lpstr>
      <vt:lpstr>ＭＳ Ｐ明朝</vt:lpstr>
      <vt:lpstr>ＭＳ 明朝</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加藤　訓章</dc:creator>
  <cp:lastModifiedBy>山村 光弘</cp:lastModifiedBy>
  <cp:revision>310</cp:revision>
  <cp:lastPrinted>2023-01-26T11:34:19Z</cp:lastPrinted>
  <dcterms:created xsi:type="dcterms:W3CDTF">2010-01-20T10:23:20Z</dcterms:created>
  <dcterms:modified xsi:type="dcterms:W3CDTF">2023-01-26T13:05:20Z</dcterms:modified>
</cp:coreProperties>
</file>