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9906000" cy="6858000" type="A4"/>
  <p:notesSz cx="6735763" cy="9866313"/>
  <p:defaultTextStyle>
    <a:defPPr>
      <a:defRPr lang="ja-JP"/>
    </a:defPPr>
    <a:lvl1pPr marL="0" algn="l" defTabSz="1072866" rtl="0" eaLnBrk="1" latinLnBrk="0" hangingPunct="1">
      <a:defRPr kumimoji="1" sz="2100" kern="1200">
        <a:solidFill>
          <a:schemeClr val="tx1"/>
        </a:solidFill>
        <a:latin typeface="+mn-lt"/>
        <a:ea typeface="+mn-ea"/>
        <a:cs typeface="+mn-cs"/>
      </a:defRPr>
    </a:lvl1pPr>
    <a:lvl2pPr marL="536433" algn="l" defTabSz="1072866" rtl="0" eaLnBrk="1" latinLnBrk="0" hangingPunct="1">
      <a:defRPr kumimoji="1" sz="2100" kern="1200">
        <a:solidFill>
          <a:schemeClr val="tx1"/>
        </a:solidFill>
        <a:latin typeface="+mn-lt"/>
        <a:ea typeface="+mn-ea"/>
        <a:cs typeface="+mn-cs"/>
      </a:defRPr>
    </a:lvl2pPr>
    <a:lvl3pPr marL="1072866" algn="l" defTabSz="1072866" rtl="0" eaLnBrk="1" latinLnBrk="0" hangingPunct="1">
      <a:defRPr kumimoji="1" sz="2100" kern="1200">
        <a:solidFill>
          <a:schemeClr val="tx1"/>
        </a:solidFill>
        <a:latin typeface="+mn-lt"/>
        <a:ea typeface="+mn-ea"/>
        <a:cs typeface="+mn-cs"/>
      </a:defRPr>
    </a:lvl3pPr>
    <a:lvl4pPr marL="1609298" algn="l" defTabSz="1072866" rtl="0" eaLnBrk="1" latinLnBrk="0" hangingPunct="1">
      <a:defRPr kumimoji="1" sz="2100" kern="1200">
        <a:solidFill>
          <a:schemeClr val="tx1"/>
        </a:solidFill>
        <a:latin typeface="+mn-lt"/>
        <a:ea typeface="+mn-ea"/>
        <a:cs typeface="+mn-cs"/>
      </a:defRPr>
    </a:lvl4pPr>
    <a:lvl5pPr marL="2145731" algn="l" defTabSz="1072866" rtl="0" eaLnBrk="1" latinLnBrk="0" hangingPunct="1">
      <a:defRPr kumimoji="1" sz="2100" kern="1200">
        <a:solidFill>
          <a:schemeClr val="tx1"/>
        </a:solidFill>
        <a:latin typeface="+mn-lt"/>
        <a:ea typeface="+mn-ea"/>
        <a:cs typeface="+mn-cs"/>
      </a:defRPr>
    </a:lvl5pPr>
    <a:lvl6pPr marL="2682164" algn="l" defTabSz="1072866" rtl="0" eaLnBrk="1" latinLnBrk="0" hangingPunct="1">
      <a:defRPr kumimoji="1" sz="2100" kern="1200">
        <a:solidFill>
          <a:schemeClr val="tx1"/>
        </a:solidFill>
        <a:latin typeface="+mn-lt"/>
        <a:ea typeface="+mn-ea"/>
        <a:cs typeface="+mn-cs"/>
      </a:defRPr>
    </a:lvl6pPr>
    <a:lvl7pPr marL="3218597" algn="l" defTabSz="1072866" rtl="0" eaLnBrk="1" latinLnBrk="0" hangingPunct="1">
      <a:defRPr kumimoji="1" sz="2100" kern="1200">
        <a:solidFill>
          <a:schemeClr val="tx1"/>
        </a:solidFill>
        <a:latin typeface="+mn-lt"/>
        <a:ea typeface="+mn-ea"/>
        <a:cs typeface="+mn-cs"/>
      </a:defRPr>
    </a:lvl7pPr>
    <a:lvl8pPr marL="3755029" algn="l" defTabSz="1072866" rtl="0" eaLnBrk="1" latinLnBrk="0" hangingPunct="1">
      <a:defRPr kumimoji="1" sz="2100" kern="1200">
        <a:solidFill>
          <a:schemeClr val="tx1"/>
        </a:solidFill>
        <a:latin typeface="+mn-lt"/>
        <a:ea typeface="+mn-ea"/>
        <a:cs typeface="+mn-cs"/>
      </a:defRPr>
    </a:lvl8pPr>
    <a:lvl9pPr marL="4291462" algn="l" defTabSz="1072866" rtl="0" eaLnBrk="1" latinLnBrk="0" hangingPunct="1">
      <a:defRPr kumimoji="1"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ㅤ" initials="ㅤ" lastIdx="3" clrIdx="0">
    <p:extLst>
      <p:ext uri="{19B8F6BF-5375-455C-9EA6-DF929625EA0E}">
        <p15:presenceInfo xmlns:p15="http://schemas.microsoft.com/office/powerpoint/2012/main" userId="ㅤ"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2718" y="1992"/>
      </p:cViewPr>
      <p:guideLst>
        <p:guide orient="horz" pos="2160"/>
        <p:guide pos="312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536433" indent="0" algn="ctr">
              <a:buNone/>
              <a:defRPr>
                <a:solidFill>
                  <a:schemeClr val="tx1">
                    <a:tint val="75000"/>
                  </a:schemeClr>
                </a:solidFill>
              </a:defRPr>
            </a:lvl2pPr>
            <a:lvl3pPr marL="1072866" indent="0" algn="ctr">
              <a:buNone/>
              <a:defRPr>
                <a:solidFill>
                  <a:schemeClr val="tx1">
                    <a:tint val="75000"/>
                  </a:schemeClr>
                </a:solidFill>
              </a:defRPr>
            </a:lvl3pPr>
            <a:lvl4pPr marL="1609298" indent="0" algn="ctr">
              <a:buNone/>
              <a:defRPr>
                <a:solidFill>
                  <a:schemeClr val="tx1">
                    <a:tint val="75000"/>
                  </a:schemeClr>
                </a:solidFill>
              </a:defRPr>
            </a:lvl4pPr>
            <a:lvl5pPr marL="2145731" indent="0" algn="ctr">
              <a:buNone/>
              <a:defRPr>
                <a:solidFill>
                  <a:schemeClr val="tx1">
                    <a:tint val="75000"/>
                  </a:schemeClr>
                </a:solidFill>
              </a:defRPr>
            </a:lvl5pPr>
            <a:lvl6pPr marL="2682164" indent="0" algn="ctr">
              <a:buNone/>
              <a:defRPr>
                <a:solidFill>
                  <a:schemeClr val="tx1">
                    <a:tint val="75000"/>
                  </a:schemeClr>
                </a:solidFill>
              </a:defRPr>
            </a:lvl6pPr>
            <a:lvl7pPr marL="3218597" indent="0" algn="ctr">
              <a:buNone/>
              <a:defRPr>
                <a:solidFill>
                  <a:schemeClr val="tx1">
                    <a:tint val="75000"/>
                  </a:schemeClr>
                </a:solidFill>
              </a:defRPr>
            </a:lvl7pPr>
            <a:lvl8pPr marL="3755029" indent="0" algn="ctr">
              <a:buNone/>
              <a:defRPr>
                <a:solidFill>
                  <a:schemeClr val="tx1">
                    <a:tint val="75000"/>
                  </a:schemeClr>
                </a:solidFill>
              </a:defRPr>
            </a:lvl8pPr>
            <a:lvl9pPr marL="4291462"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2023/1/26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2023/1/26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95300" y="274639"/>
            <a:ext cx="652145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2023/1/26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2023/1/26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7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300">
                <a:solidFill>
                  <a:schemeClr val="tx1">
                    <a:tint val="75000"/>
                  </a:schemeClr>
                </a:solidFill>
              </a:defRPr>
            </a:lvl1pPr>
            <a:lvl2pPr marL="536433" indent="0">
              <a:buNone/>
              <a:defRPr sz="2100">
                <a:solidFill>
                  <a:schemeClr val="tx1">
                    <a:tint val="75000"/>
                  </a:schemeClr>
                </a:solidFill>
              </a:defRPr>
            </a:lvl2pPr>
            <a:lvl3pPr marL="1072866" indent="0">
              <a:buNone/>
              <a:defRPr sz="1900">
                <a:solidFill>
                  <a:schemeClr val="tx1">
                    <a:tint val="75000"/>
                  </a:schemeClr>
                </a:solidFill>
              </a:defRPr>
            </a:lvl3pPr>
            <a:lvl4pPr marL="1609298" indent="0">
              <a:buNone/>
              <a:defRPr sz="1600">
                <a:solidFill>
                  <a:schemeClr val="tx1">
                    <a:tint val="75000"/>
                  </a:schemeClr>
                </a:solidFill>
              </a:defRPr>
            </a:lvl4pPr>
            <a:lvl5pPr marL="2145731" indent="0">
              <a:buNone/>
              <a:defRPr sz="1600">
                <a:solidFill>
                  <a:schemeClr val="tx1">
                    <a:tint val="75000"/>
                  </a:schemeClr>
                </a:solidFill>
              </a:defRPr>
            </a:lvl5pPr>
            <a:lvl6pPr marL="2682164" indent="0">
              <a:buNone/>
              <a:defRPr sz="1600">
                <a:solidFill>
                  <a:schemeClr val="tx1">
                    <a:tint val="75000"/>
                  </a:schemeClr>
                </a:solidFill>
              </a:defRPr>
            </a:lvl6pPr>
            <a:lvl7pPr marL="3218597" indent="0">
              <a:buNone/>
              <a:defRPr sz="1600">
                <a:solidFill>
                  <a:schemeClr val="tx1">
                    <a:tint val="75000"/>
                  </a:schemeClr>
                </a:solidFill>
              </a:defRPr>
            </a:lvl7pPr>
            <a:lvl8pPr marL="3755029" indent="0">
              <a:buNone/>
              <a:defRPr sz="1600">
                <a:solidFill>
                  <a:schemeClr val="tx1">
                    <a:tint val="75000"/>
                  </a:schemeClr>
                </a:solidFill>
              </a:defRPr>
            </a:lvl8pPr>
            <a:lvl9pPr marL="4291462" indent="0">
              <a:buNone/>
              <a:defRPr sz="16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2023/1/26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95300" y="1600201"/>
            <a:ext cx="4375150" cy="4525963"/>
          </a:xfrm>
        </p:spPr>
        <p:txBody>
          <a:bodyPr/>
          <a:lstStyle>
            <a:lvl1pPr>
              <a:defRPr sz="3300"/>
            </a:lvl1pPr>
            <a:lvl2pPr>
              <a:defRPr sz="28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5035550" y="1600201"/>
            <a:ext cx="4375150" cy="4525963"/>
          </a:xfrm>
        </p:spPr>
        <p:txBody>
          <a:bodyPr/>
          <a:lstStyle>
            <a:lvl1pPr>
              <a:defRPr sz="3300"/>
            </a:lvl1pPr>
            <a:lvl2pPr>
              <a:defRPr sz="28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2023/1/26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95300" y="1535113"/>
            <a:ext cx="4376870" cy="639763"/>
          </a:xfrm>
        </p:spPr>
        <p:txBody>
          <a:bodyPr anchor="b"/>
          <a:lstStyle>
            <a:lvl1pPr marL="0" indent="0">
              <a:buNone/>
              <a:defRPr sz="2800" b="1"/>
            </a:lvl1pPr>
            <a:lvl2pPr marL="536433" indent="0">
              <a:buNone/>
              <a:defRPr sz="2300" b="1"/>
            </a:lvl2pPr>
            <a:lvl3pPr marL="1072866" indent="0">
              <a:buNone/>
              <a:defRPr sz="2100" b="1"/>
            </a:lvl3pPr>
            <a:lvl4pPr marL="1609298" indent="0">
              <a:buNone/>
              <a:defRPr sz="1900" b="1"/>
            </a:lvl4pPr>
            <a:lvl5pPr marL="2145731" indent="0">
              <a:buNone/>
              <a:defRPr sz="1900" b="1"/>
            </a:lvl5pPr>
            <a:lvl6pPr marL="2682164" indent="0">
              <a:buNone/>
              <a:defRPr sz="1900" b="1"/>
            </a:lvl6pPr>
            <a:lvl7pPr marL="3218597" indent="0">
              <a:buNone/>
              <a:defRPr sz="1900" b="1"/>
            </a:lvl7pPr>
            <a:lvl8pPr marL="3755029" indent="0">
              <a:buNone/>
              <a:defRPr sz="1900" b="1"/>
            </a:lvl8pPr>
            <a:lvl9pPr marL="4291462" indent="0">
              <a:buNone/>
              <a:defRPr sz="19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800"/>
            </a:lvl1pPr>
            <a:lvl2pPr>
              <a:defRPr sz="23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5032112" y="1535113"/>
            <a:ext cx="4378590" cy="639763"/>
          </a:xfrm>
        </p:spPr>
        <p:txBody>
          <a:bodyPr anchor="b"/>
          <a:lstStyle>
            <a:lvl1pPr marL="0" indent="0">
              <a:buNone/>
              <a:defRPr sz="2800" b="1"/>
            </a:lvl1pPr>
            <a:lvl2pPr marL="536433" indent="0">
              <a:buNone/>
              <a:defRPr sz="2300" b="1"/>
            </a:lvl2pPr>
            <a:lvl3pPr marL="1072866" indent="0">
              <a:buNone/>
              <a:defRPr sz="2100" b="1"/>
            </a:lvl3pPr>
            <a:lvl4pPr marL="1609298" indent="0">
              <a:buNone/>
              <a:defRPr sz="1900" b="1"/>
            </a:lvl4pPr>
            <a:lvl5pPr marL="2145731" indent="0">
              <a:buNone/>
              <a:defRPr sz="1900" b="1"/>
            </a:lvl5pPr>
            <a:lvl6pPr marL="2682164" indent="0">
              <a:buNone/>
              <a:defRPr sz="1900" b="1"/>
            </a:lvl6pPr>
            <a:lvl7pPr marL="3218597" indent="0">
              <a:buNone/>
              <a:defRPr sz="1900" b="1"/>
            </a:lvl7pPr>
            <a:lvl8pPr marL="3755029" indent="0">
              <a:buNone/>
              <a:defRPr sz="1900" b="1"/>
            </a:lvl8pPr>
            <a:lvl9pPr marL="4291462" indent="0">
              <a:buNone/>
              <a:defRPr sz="19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5032112" y="2174875"/>
            <a:ext cx="4378590" cy="3951288"/>
          </a:xfrm>
        </p:spPr>
        <p:txBody>
          <a:bodyPr/>
          <a:lstStyle>
            <a:lvl1pPr>
              <a:defRPr sz="2800"/>
            </a:lvl1pPr>
            <a:lvl2pPr>
              <a:defRPr sz="23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2023/1/26</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2023/1/26</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2023/1/26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2" y="273049"/>
            <a:ext cx="3259006" cy="1162051"/>
          </a:xfrm>
        </p:spPr>
        <p:txBody>
          <a:bodyPr anchor="b"/>
          <a:lstStyle>
            <a:lvl1pPr algn="l">
              <a:defRPr sz="2300" b="1"/>
            </a:lvl1pPr>
          </a:lstStyle>
          <a:p>
            <a:r>
              <a:rPr kumimoji="1" lang="ja-JP" altLang="en-US"/>
              <a:t>マスタ タイトルの書式設定</a:t>
            </a:r>
          </a:p>
        </p:txBody>
      </p:sp>
      <p:sp>
        <p:nvSpPr>
          <p:cNvPr id="3" name="コンテンツ プレースホルダ 2"/>
          <p:cNvSpPr>
            <a:spLocks noGrp="1"/>
          </p:cNvSpPr>
          <p:nvPr>
            <p:ph idx="1"/>
          </p:nvPr>
        </p:nvSpPr>
        <p:spPr>
          <a:xfrm>
            <a:off x="3872971" y="273052"/>
            <a:ext cx="5537729" cy="5853113"/>
          </a:xfrm>
        </p:spPr>
        <p:txBody>
          <a:bodyPr/>
          <a:lstStyle>
            <a:lvl1pPr>
              <a:defRPr sz="3800"/>
            </a:lvl1pPr>
            <a:lvl2pPr>
              <a:defRPr sz="3300"/>
            </a:lvl2pPr>
            <a:lvl3pPr>
              <a:defRPr sz="28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95302" y="1435102"/>
            <a:ext cx="3259006" cy="4691063"/>
          </a:xfrm>
        </p:spPr>
        <p:txBody>
          <a:bodyPr/>
          <a:lstStyle>
            <a:lvl1pPr marL="0" indent="0">
              <a:buNone/>
              <a:defRPr sz="1600"/>
            </a:lvl1pPr>
            <a:lvl2pPr marL="536433" indent="0">
              <a:buNone/>
              <a:defRPr sz="1400"/>
            </a:lvl2pPr>
            <a:lvl3pPr marL="1072866" indent="0">
              <a:buNone/>
              <a:defRPr sz="1200"/>
            </a:lvl3pPr>
            <a:lvl4pPr marL="1609298" indent="0">
              <a:buNone/>
              <a:defRPr sz="1100"/>
            </a:lvl4pPr>
            <a:lvl5pPr marL="2145731" indent="0">
              <a:buNone/>
              <a:defRPr sz="1100"/>
            </a:lvl5pPr>
            <a:lvl6pPr marL="2682164" indent="0">
              <a:buNone/>
              <a:defRPr sz="1100"/>
            </a:lvl6pPr>
            <a:lvl7pPr marL="3218597" indent="0">
              <a:buNone/>
              <a:defRPr sz="1100"/>
            </a:lvl7pPr>
            <a:lvl8pPr marL="3755029" indent="0">
              <a:buNone/>
              <a:defRPr sz="1100"/>
            </a:lvl8pPr>
            <a:lvl9pPr marL="4291462" indent="0">
              <a:buNone/>
              <a:defRPr sz="11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2023/1/26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9"/>
          </a:xfrm>
        </p:spPr>
        <p:txBody>
          <a:bodyPr anchor="b"/>
          <a:lstStyle>
            <a:lvl1pPr algn="l">
              <a:defRPr sz="2300" b="1"/>
            </a:lvl1pPr>
          </a:lstStyle>
          <a:p>
            <a:r>
              <a:rPr kumimoji="1"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800"/>
            </a:lvl1pPr>
            <a:lvl2pPr marL="536433" indent="0">
              <a:buNone/>
              <a:defRPr sz="3300"/>
            </a:lvl2pPr>
            <a:lvl3pPr marL="1072866" indent="0">
              <a:buNone/>
              <a:defRPr sz="2800"/>
            </a:lvl3pPr>
            <a:lvl4pPr marL="1609298" indent="0">
              <a:buNone/>
              <a:defRPr sz="2300"/>
            </a:lvl4pPr>
            <a:lvl5pPr marL="2145731" indent="0">
              <a:buNone/>
              <a:defRPr sz="2300"/>
            </a:lvl5pPr>
            <a:lvl6pPr marL="2682164" indent="0">
              <a:buNone/>
              <a:defRPr sz="2300"/>
            </a:lvl6pPr>
            <a:lvl7pPr marL="3218597" indent="0">
              <a:buNone/>
              <a:defRPr sz="2300"/>
            </a:lvl7pPr>
            <a:lvl8pPr marL="3755029" indent="0">
              <a:buNone/>
              <a:defRPr sz="2300"/>
            </a:lvl8pPr>
            <a:lvl9pPr marL="4291462" indent="0">
              <a:buNone/>
              <a:defRPr sz="23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3"/>
          </a:xfrm>
        </p:spPr>
        <p:txBody>
          <a:bodyPr/>
          <a:lstStyle>
            <a:lvl1pPr marL="0" indent="0">
              <a:buNone/>
              <a:defRPr sz="1600"/>
            </a:lvl1pPr>
            <a:lvl2pPr marL="536433" indent="0">
              <a:buNone/>
              <a:defRPr sz="1400"/>
            </a:lvl2pPr>
            <a:lvl3pPr marL="1072866" indent="0">
              <a:buNone/>
              <a:defRPr sz="1200"/>
            </a:lvl3pPr>
            <a:lvl4pPr marL="1609298" indent="0">
              <a:buNone/>
              <a:defRPr sz="1100"/>
            </a:lvl4pPr>
            <a:lvl5pPr marL="2145731" indent="0">
              <a:buNone/>
              <a:defRPr sz="1100"/>
            </a:lvl5pPr>
            <a:lvl6pPr marL="2682164" indent="0">
              <a:buNone/>
              <a:defRPr sz="1100"/>
            </a:lvl6pPr>
            <a:lvl7pPr marL="3218597" indent="0">
              <a:buNone/>
              <a:defRPr sz="1100"/>
            </a:lvl7pPr>
            <a:lvl8pPr marL="3755029" indent="0">
              <a:buNone/>
              <a:defRPr sz="1100"/>
            </a:lvl8pPr>
            <a:lvl9pPr marL="4291462" indent="0">
              <a:buNone/>
              <a:defRPr sz="11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2023/1/26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9"/>
            <a:ext cx="8915400" cy="1143000"/>
          </a:xfrm>
          <a:prstGeom prst="rect">
            <a:avLst/>
          </a:prstGeom>
        </p:spPr>
        <p:txBody>
          <a:bodyPr vert="horz" lIns="107287" tIns="53643" rIns="107287" bIns="53643"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95300" y="1600201"/>
            <a:ext cx="8915400" cy="4525963"/>
          </a:xfrm>
          <a:prstGeom prst="rect">
            <a:avLst/>
          </a:prstGeom>
        </p:spPr>
        <p:txBody>
          <a:bodyPr vert="horz" lIns="107287" tIns="53643" rIns="107287" bIns="53643"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95300" y="6356351"/>
            <a:ext cx="2311400" cy="365125"/>
          </a:xfrm>
          <a:prstGeom prst="rect">
            <a:avLst/>
          </a:prstGeom>
        </p:spPr>
        <p:txBody>
          <a:bodyPr vert="horz" lIns="107287" tIns="53643" rIns="107287" bIns="53643" rtlCol="0" anchor="ctr"/>
          <a:lstStyle>
            <a:lvl1pPr algn="l">
              <a:defRPr sz="1400">
                <a:solidFill>
                  <a:schemeClr val="tx1">
                    <a:tint val="75000"/>
                  </a:schemeClr>
                </a:solidFill>
              </a:defRPr>
            </a:lvl1pPr>
          </a:lstStyle>
          <a:p>
            <a:fld id="{E90ED720-0104-4369-84BC-D37694168613}" type="datetimeFigureOut">
              <a:rPr kumimoji="1" lang="ja-JP" altLang="en-US" smtClean="0"/>
              <a:pPr/>
              <a:t>2023/1/26</a:t>
            </a:fld>
            <a:endParaRPr kumimoji="1" lang="ja-JP" altLang="en-US"/>
          </a:p>
        </p:txBody>
      </p:sp>
      <p:sp>
        <p:nvSpPr>
          <p:cNvPr id="5" name="フッター プレースホルダ 4"/>
          <p:cNvSpPr>
            <a:spLocks noGrp="1"/>
          </p:cNvSpPr>
          <p:nvPr>
            <p:ph type="ftr" sz="quarter" idx="3"/>
          </p:nvPr>
        </p:nvSpPr>
        <p:spPr>
          <a:xfrm>
            <a:off x="3384550" y="6356351"/>
            <a:ext cx="3136900" cy="365125"/>
          </a:xfrm>
          <a:prstGeom prst="rect">
            <a:avLst/>
          </a:prstGeom>
        </p:spPr>
        <p:txBody>
          <a:bodyPr vert="horz" lIns="107287" tIns="53643" rIns="107287" bIns="53643" rtlCol="0" anchor="ctr"/>
          <a:lstStyle>
            <a:lvl1pPr algn="ctr">
              <a:defRPr sz="14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099300" y="6356351"/>
            <a:ext cx="2311400" cy="365125"/>
          </a:xfrm>
          <a:prstGeom prst="rect">
            <a:avLst/>
          </a:prstGeom>
        </p:spPr>
        <p:txBody>
          <a:bodyPr vert="horz" lIns="107287" tIns="53643" rIns="107287" bIns="53643" rtlCol="0" anchor="ctr"/>
          <a:lstStyle>
            <a:lvl1pPr algn="r">
              <a:defRPr sz="14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72866" rtl="0" eaLnBrk="1" latinLnBrk="0" hangingPunct="1">
        <a:spcBef>
          <a:spcPct val="0"/>
        </a:spcBef>
        <a:buNone/>
        <a:defRPr kumimoji="1" sz="5200" kern="1200">
          <a:solidFill>
            <a:schemeClr val="tx1"/>
          </a:solidFill>
          <a:latin typeface="+mj-lt"/>
          <a:ea typeface="+mj-ea"/>
          <a:cs typeface="+mj-cs"/>
        </a:defRPr>
      </a:lvl1pPr>
    </p:titleStyle>
    <p:bodyStyle>
      <a:lvl1pPr marL="402325" indent="-402325" algn="l" defTabSz="1072866" rtl="0" eaLnBrk="1" latinLnBrk="0" hangingPunct="1">
        <a:spcBef>
          <a:spcPct val="20000"/>
        </a:spcBef>
        <a:buFont typeface="Arial" pitchFamily="34" charset="0"/>
        <a:buChar char="•"/>
        <a:defRPr kumimoji="1" sz="3800" kern="1200">
          <a:solidFill>
            <a:schemeClr val="tx1"/>
          </a:solidFill>
          <a:latin typeface="+mn-lt"/>
          <a:ea typeface="+mn-ea"/>
          <a:cs typeface="+mn-cs"/>
        </a:defRPr>
      </a:lvl1pPr>
      <a:lvl2pPr marL="871703" indent="-335270" algn="l" defTabSz="1072866" rtl="0" eaLnBrk="1" latinLnBrk="0" hangingPunct="1">
        <a:spcBef>
          <a:spcPct val="20000"/>
        </a:spcBef>
        <a:buFont typeface="Arial" pitchFamily="34" charset="0"/>
        <a:buChar char="–"/>
        <a:defRPr kumimoji="1" sz="3300" kern="1200">
          <a:solidFill>
            <a:schemeClr val="tx1"/>
          </a:solidFill>
          <a:latin typeface="+mn-lt"/>
          <a:ea typeface="+mn-ea"/>
          <a:cs typeface="+mn-cs"/>
        </a:defRPr>
      </a:lvl2pPr>
      <a:lvl3pPr marL="1341082" indent="-268216" algn="l" defTabSz="1072866" rtl="0" eaLnBrk="1" latinLnBrk="0" hangingPunct="1">
        <a:spcBef>
          <a:spcPct val="20000"/>
        </a:spcBef>
        <a:buFont typeface="Arial" pitchFamily="34" charset="0"/>
        <a:buChar char="•"/>
        <a:defRPr kumimoji="1" sz="2800" kern="1200">
          <a:solidFill>
            <a:schemeClr val="tx1"/>
          </a:solidFill>
          <a:latin typeface="+mn-lt"/>
          <a:ea typeface="+mn-ea"/>
          <a:cs typeface="+mn-cs"/>
        </a:defRPr>
      </a:lvl3pPr>
      <a:lvl4pPr marL="1877515" indent="-268216" algn="l" defTabSz="1072866" rtl="0" eaLnBrk="1" latinLnBrk="0" hangingPunct="1">
        <a:spcBef>
          <a:spcPct val="20000"/>
        </a:spcBef>
        <a:buFont typeface="Arial" pitchFamily="34" charset="0"/>
        <a:buChar char="–"/>
        <a:defRPr kumimoji="1" sz="2300" kern="1200">
          <a:solidFill>
            <a:schemeClr val="tx1"/>
          </a:solidFill>
          <a:latin typeface="+mn-lt"/>
          <a:ea typeface="+mn-ea"/>
          <a:cs typeface="+mn-cs"/>
        </a:defRPr>
      </a:lvl4pPr>
      <a:lvl5pPr marL="2413947" indent="-268216" algn="l" defTabSz="1072866" rtl="0" eaLnBrk="1" latinLnBrk="0" hangingPunct="1">
        <a:spcBef>
          <a:spcPct val="20000"/>
        </a:spcBef>
        <a:buFont typeface="Arial" pitchFamily="34" charset="0"/>
        <a:buChar char="»"/>
        <a:defRPr kumimoji="1" sz="2300" kern="1200">
          <a:solidFill>
            <a:schemeClr val="tx1"/>
          </a:solidFill>
          <a:latin typeface="+mn-lt"/>
          <a:ea typeface="+mn-ea"/>
          <a:cs typeface="+mn-cs"/>
        </a:defRPr>
      </a:lvl5pPr>
      <a:lvl6pPr marL="2950380" indent="-268216" algn="l" defTabSz="1072866" rtl="0" eaLnBrk="1" latinLnBrk="0" hangingPunct="1">
        <a:spcBef>
          <a:spcPct val="20000"/>
        </a:spcBef>
        <a:buFont typeface="Arial" pitchFamily="34" charset="0"/>
        <a:buChar char="•"/>
        <a:defRPr kumimoji="1" sz="2300" kern="1200">
          <a:solidFill>
            <a:schemeClr val="tx1"/>
          </a:solidFill>
          <a:latin typeface="+mn-lt"/>
          <a:ea typeface="+mn-ea"/>
          <a:cs typeface="+mn-cs"/>
        </a:defRPr>
      </a:lvl6pPr>
      <a:lvl7pPr marL="3486813" indent="-268216" algn="l" defTabSz="1072866" rtl="0" eaLnBrk="1" latinLnBrk="0" hangingPunct="1">
        <a:spcBef>
          <a:spcPct val="20000"/>
        </a:spcBef>
        <a:buFont typeface="Arial" pitchFamily="34" charset="0"/>
        <a:buChar char="•"/>
        <a:defRPr kumimoji="1" sz="2300" kern="1200">
          <a:solidFill>
            <a:schemeClr val="tx1"/>
          </a:solidFill>
          <a:latin typeface="+mn-lt"/>
          <a:ea typeface="+mn-ea"/>
          <a:cs typeface="+mn-cs"/>
        </a:defRPr>
      </a:lvl7pPr>
      <a:lvl8pPr marL="4023246" indent="-268216" algn="l" defTabSz="1072866" rtl="0" eaLnBrk="1" latinLnBrk="0" hangingPunct="1">
        <a:spcBef>
          <a:spcPct val="20000"/>
        </a:spcBef>
        <a:buFont typeface="Arial" pitchFamily="34" charset="0"/>
        <a:buChar char="•"/>
        <a:defRPr kumimoji="1" sz="2300" kern="1200">
          <a:solidFill>
            <a:schemeClr val="tx1"/>
          </a:solidFill>
          <a:latin typeface="+mn-lt"/>
          <a:ea typeface="+mn-ea"/>
          <a:cs typeface="+mn-cs"/>
        </a:defRPr>
      </a:lvl8pPr>
      <a:lvl9pPr marL="4559678" indent="-268216" algn="l" defTabSz="1072866" rtl="0" eaLnBrk="1" latinLnBrk="0" hangingPunct="1">
        <a:spcBef>
          <a:spcPct val="20000"/>
        </a:spcBef>
        <a:buFont typeface="Arial" pitchFamily="34" charset="0"/>
        <a:buChar char="•"/>
        <a:defRPr kumimoji="1" sz="2300" kern="1200">
          <a:solidFill>
            <a:schemeClr val="tx1"/>
          </a:solidFill>
          <a:latin typeface="+mn-lt"/>
          <a:ea typeface="+mn-ea"/>
          <a:cs typeface="+mn-cs"/>
        </a:defRPr>
      </a:lvl9pPr>
    </p:bodyStyle>
    <p:otherStyle>
      <a:defPPr>
        <a:defRPr lang="ja-JP"/>
      </a:defPPr>
      <a:lvl1pPr marL="0" algn="l" defTabSz="1072866" rtl="0" eaLnBrk="1" latinLnBrk="0" hangingPunct="1">
        <a:defRPr kumimoji="1" sz="2100" kern="1200">
          <a:solidFill>
            <a:schemeClr val="tx1"/>
          </a:solidFill>
          <a:latin typeface="+mn-lt"/>
          <a:ea typeface="+mn-ea"/>
          <a:cs typeface="+mn-cs"/>
        </a:defRPr>
      </a:lvl1pPr>
      <a:lvl2pPr marL="536433" algn="l" defTabSz="1072866" rtl="0" eaLnBrk="1" latinLnBrk="0" hangingPunct="1">
        <a:defRPr kumimoji="1" sz="2100" kern="1200">
          <a:solidFill>
            <a:schemeClr val="tx1"/>
          </a:solidFill>
          <a:latin typeface="+mn-lt"/>
          <a:ea typeface="+mn-ea"/>
          <a:cs typeface="+mn-cs"/>
        </a:defRPr>
      </a:lvl2pPr>
      <a:lvl3pPr marL="1072866" algn="l" defTabSz="1072866" rtl="0" eaLnBrk="1" latinLnBrk="0" hangingPunct="1">
        <a:defRPr kumimoji="1" sz="2100" kern="1200">
          <a:solidFill>
            <a:schemeClr val="tx1"/>
          </a:solidFill>
          <a:latin typeface="+mn-lt"/>
          <a:ea typeface="+mn-ea"/>
          <a:cs typeface="+mn-cs"/>
        </a:defRPr>
      </a:lvl3pPr>
      <a:lvl4pPr marL="1609298" algn="l" defTabSz="1072866" rtl="0" eaLnBrk="1" latinLnBrk="0" hangingPunct="1">
        <a:defRPr kumimoji="1" sz="2100" kern="1200">
          <a:solidFill>
            <a:schemeClr val="tx1"/>
          </a:solidFill>
          <a:latin typeface="+mn-lt"/>
          <a:ea typeface="+mn-ea"/>
          <a:cs typeface="+mn-cs"/>
        </a:defRPr>
      </a:lvl4pPr>
      <a:lvl5pPr marL="2145731" algn="l" defTabSz="1072866" rtl="0" eaLnBrk="1" latinLnBrk="0" hangingPunct="1">
        <a:defRPr kumimoji="1" sz="2100" kern="1200">
          <a:solidFill>
            <a:schemeClr val="tx1"/>
          </a:solidFill>
          <a:latin typeface="+mn-lt"/>
          <a:ea typeface="+mn-ea"/>
          <a:cs typeface="+mn-cs"/>
        </a:defRPr>
      </a:lvl5pPr>
      <a:lvl6pPr marL="2682164" algn="l" defTabSz="1072866" rtl="0" eaLnBrk="1" latinLnBrk="0" hangingPunct="1">
        <a:defRPr kumimoji="1" sz="2100" kern="1200">
          <a:solidFill>
            <a:schemeClr val="tx1"/>
          </a:solidFill>
          <a:latin typeface="+mn-lt"/>
          <a:ea typeface="+mn-ea"/>
          <a:cs typeface="+mn-cs"/>
        </a:defRPr>
      </a:lvl6pPr>
      <a:lvl7pPr marL="3218597" algn="l" defTabSz="1072866" rtl="0" eaLnBrk="1" latinLnBrk="0" hangingPunct="1">
        <a:defRPr kumimoji="1" sz="2100" kern="1200">
          <a:solidFill>
            <a:schemeClr val="tx1"/>
          </a:solidFill>
          <a:latin typeface="+mn-lt"/>
          <a:ea typeface="+mn-ea"/>
          <a:cs typeface="+mn-cs"/>
        </a:defRPr>
      </a:lvl7pPr>
      <a:lvl8pPr marL="3755029" algn="l" defTabSz="1072866" rtl="0" eaLnBrk="1" latinLnBrk="0" hangingPunct="1">
        <a:defRPr kumimoji="1" sz="2100" kern="1200">
          <a:solidFill>
            <a:schemeClr val="tx1"/>
          </a:solidFill>
          <a:latin typeface="+mn-lt"/>
          <a:ea typeface="+mn-ea"/>
          <a:cs typeface="+mn-cs"/>
        </a:defRPr>
      </a:lvl8pPr>
      <a:lvl9pPr marL="4291462" algn="l" defTabSz="1072866" rtl="0" eaLnBrk="1" latinLnBrk="0" hangingPunct="1">
        <a:defRPr kumimoji="1"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正方形/長方形 59"/>
          <p:cNvSpPr/>
          <p:nvPr/>
        </p:nvSpPr>
        <p:spPr>
          <a:xfrm>
            <a:off x="0" y="-27384"/>
            <a:ext cx="4953000"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spcBef>
                <a:spcPct val="0"/>
              </a:spcBef>
              <a:defRPr/>
            </a:pPr>
            <a:endParaRPr lang="ja-JP" altLang="en-US" sz="1400" dirty="0">
              <a:solidFill>
                <a:schemeClr val="bg1"/>
              </a:solidFill>
            </a:endParaRPr>
          </a:p>
        </p:txBody>
      </p:sp>
      <p:sp>
        <p:nvSpPr>
          <p:cNvPr id="32" name="Rectangle 2"/>
          <p:cNvSpPr>
            <a:spLocks noChangeArrowheads="1"/>
          </p:cNvSpPr>
          <p:nvPr/>
        </p:nvSpPr>
        <p:spPr bwMode="auto">
          <a:xfrm>
            <a:off x="5075866" y="-7264"/>
            <a:ext cx="4776788" cy="4852747"/>
          </a:xfrm>
          <a:prstGeom prst="rect">
            <a:avLst/>
          </a:prstGeom>
          <a:solidFill>
            <a:srgbClr val="FFFFCC"/>
          </a:solidFill>
          <a:ln w="9525">
            <a:solidFill>
              <a:srgbClr val="5F5F5F"/>
            </a:solidFill>
            <a:miter lim="800000"/>
            <a:headEnd/>
            <a:tailEnd/>
          </a:ln>
        </p:spPr>
        <p:txBody>
          <a:bodyPr lIns="54000" rIns="54000" anchor="t"/>
          <a:lstStyle/>
          <a:p>
            <a:pPr>
              <a:spcAft>
                <a:spcPct val="25000"/>
              </a:spcAft>
            </a:pPr>
            <a:endParaRPr lang="en-US" altLang="ja-JP" sz="600" dirty="0"/>
          </a:p>
          <a:p>
            <a:pPr>
              <a:spcAft>
                <a:spcPct val="25000"/>
              </a:spcAft>
            </a:pPr>
            <a:endParaRPr lang="en-US" altLang="ja-JP" sz="1200" dirty="0"/>
          </a:p>
          <a:p>
            <a:pPr>
              <a:spcAft>
                <a:spcPct val="25000"/>
              </a:spcAft>
            </a:pPr>
            <a:r>
              <a:rPr lang="en-US" altLang="ja-JP" sz="1200" dirty="0"/>
              <a:t>※</a:t>
            </a:r>
            <a:r>
              <a:rPr lang="ja-JP" altLang="en-US" sz="1200" dirty="0"/>
              <a:t>本事業において実証に用いる補助対象船舶の一般配置図及び搭載する主要な革新技術について載せること。</a:t>
            </a:r>
            <a:endParaRPr lang="en-US" altLang="ja-JP" sz="1200" dirty="0"/>
          </a:p>
          <a:p>
            <a:pPr>
              <a:spcAft>
                <a:spcPct val="25000"/>
              </a:spcAft>
            </a:pPr>
            <a:endParaRPr lang="en-US" altLang="ja-JP" sz="1400" dirty="0"/>
          </a:p>
          <a:p>
            <a:pPr>
              <a:spcAft>
                <a:spcPct val="25000"/>
              </a:spcAft>
            </a:pPr>
            <a:endParaRPr lang="en-US" altLang="ja-JP" sz="1400" dirty="0"/>
          </a:p>
          <a:p>
            <a:pPr>
              <a:spcAft>
                <a:spcPct val="25000"/>
              </a:spcAft>
            </a:pPr>
            <a:endParaRPr lang="en-US" altLang="ja-JP" sz="1400" dirty="0"/>
          </a:p>
          <a:p>
            <a:pPr>
              <a:spcAft>
                <a:spcPct val="25000"/>
              </a:spcAft>
            </a:pPr>
            <a:endParaRPr lang="en-US" altLang="ja-JP" sz="1400" dirty="0"/>
          </a:p>
          <a:p>
            <a:pPr>
              <a:spcAft>
                <a:spcPct val="25000"/>
              </a:spcAft>
            </a:pPr>
            <a:endParaRPr lang="en-US" altLang="ja-JP" sz="1400" dirty="0"/>
          </a:p>
          <a:p>
            <a:pPr>
              <a:spcAft>
                <a:spcPct val="25000"/>
              </a:spcAft>
            </a:pPr>
            <a:endParaRPr lang="en-US" altLang="ja-JP" sz="1400" dirty="0"/>
          </a:p>
          <a:p>
            <a:pPr>
              <a:spcAft>
                <a:spcPct val="25000"/>
              </a:spcAft>
            </a:pPr>
            <a:endParaRPr lang="en-US" altLang="ja-JP" sz="600" dirty="0"/>
          </a:p>
          <a:p>
            <a:pPr>
              <a:spcAft>
                <a:spcPct val="25000"/>
              </a:spcAft>
            </a:pPr>
            <a:r>
              <a:rPr lang="ja-JP" altLang="en-US" sz="1200" dirty="0"/>
              <a:t>　</a:t>
            </a:r>
            <a:endParaRPr lang="en-US" altLang="ja-JP" sz="1200" dirty="0"/>
          </a:p>
          <a:p>
            <a:pPr>
              <a:spcAft>
                <a:spcPct val="25000"/>
              </a:spcAft>
            </a:pPr>
            <a:r>
              <a:rPr lang="ja-JP" altLang="en-US" sz="1200" dirty="0"/>
              <a:t>・・・・・・・・・・・・・・・・・・・・・・・・・・・・・・・・・・・・・・・・・・・・・・・・・・・・・・・・・・・・・・・・・・・・・</a:t>
            </a:r>
            <a:endParaRPr lang="en-US" altLang="ja-JP" sz="1400" dirty="0"/>
          </a:p>
          <a:p>
            <a:pPr>
              <a:spcAft>
                <a:spcPct val="25000"/>
              </a:spcAft>
            </a:pPr>
            <a:r>
              <a:rPr lang="en-US" altLang="ja-JP" sz="1100" dirty="0"/>
              <a:t>※</a:t>
            </a:r>
            <a:r>
              <a:rPr lang="ja-JP" altLang="en-US" sz="1100" dirty="0"/>
              <a:t>革新的技術毎のエネルギー</a:t>
            </a:r>
            <a:r>
              <a:rPr lang="ja-JP" altLang="en-US" sz="1100" dirty="0" smtClean="0"/>
              <a:t>削減率に</a:t>
            </a:r>
            <a:r>
              <a:rPr lang="ja-JP" altLang="en-US" sz="1100" dirty="0"/>
              <a:t>関する表を記載すること</a:t>
            </a:r>
            <a:r>
              <a:rPr lang="ja-JP" altLang="en-US" sz="1100" dirty="0" smtClean="0"/>
              <a:t>。</a:t>
            </a:r>
          </a:p>
        </p:txBody>
      </p:sp>
      <p:sp>
        <p:nvSpPr>
          <p:cNvPr id="33" name="Rectangle 4"/>
          <p:cNvSpPr>
            <a:spLocks noChangeArrowheads="1"/>
          </p:cNvSpPr>
          <p:nvPr/>
        </p:nvSpPr>
        <p:spPr bwMode="auto">
          <a:xfrm>
            <a:off x="3038947" y="837158"/>
            <a:ext cx="1838325" cy="647626"/>
          </a:xfrm>
          <a:prstGeom prst="rect">
            <a:avLst/>
          </a:prstGeom>
          <a:solidFill>
            <a:srgbClr val="FFFFCC"/>
          </a:solidFill>
          <a:ln w="9525">
            <a:solidFill>
              <a:srgbClr val="5F5F5F"/>
            </a:solidFill>
            <a:miter lim="800000"/>
            <a:headEnd/>
            <a:tailEnd/>
          </a:ln>
        </p:spPr>
        <p:txBody>
          <a:bodyPr lIns="54000" rIns="54000" anchor="b"/>
          <a:lstStyle/>
          <a:p>
            <a:pPr algn="ctr">
              <a:spcAft>
                <a:spcPct val="25000"/>
              </a:spcAft>
            </a:pPr>
            <a:r>
              <a:rPr lang="ja-JP" altLang="en-US" sz="1200" dirty="0"/>
              <a:t>革新的　○％</a:t>
            </a:r>
            <a:endParaRPr lang="en-US" altLang="ja-JP" sz="1200" dirty="0"/>
          </a:p>
          <a:p>
            <a:pPr algn="ctr">
              <a:spcAft>
                <a:spcPct val="25000"/>
              </a:spcAft>
            </a:pPr>
            <a:r>
              <a:rPr lang="ja-JP" altLang="en-US" sz="1200" dirty="0"/>
              <a:t>（全体　○</a:t>
            </a:r>
            <a:r>
              <a:rPr lang="en-US" altLang="en-US" sz="1200" dirty="0"/>
              <a:t>％</a:t>
            </a:r>
            <a:r>
              <a:rPr lang="ja-JP" altLang="en-US" sz="1200" dirty="0"/>
              <a:t>）</a:t>
            </a:r>
          </a:p>
        </p:txBody>
      </p:sp>
      <p:graphicFrame>
        <p:nvGraphicFramePr>
          <p:cNvPr id="35" name="Group 6"/>
          <p:cNvGraphicFramePr>
            <a:graphicFrameLocks noGrp="1"/>
          </p:cNvGraphicFramePr>
          <p:nvPr/>
        </p:nvGraphicFramePr>
        <p:xfrm>
          <a:off x="100013" y="809624"/>
          <a:ext cx="2836763" cy="675159"/>
        </p:xfrm>
        <a:graphic>
          <a:graphicData uri="http://schemas.openxmlformats.org/drawingml/2006/table">
            <a:tbl>
              <a:tblPr/>
              <a:tblGrid>
                <a:gridCol w="2836763">
                  <a:extLst>
                    <a:ext uri="{9D8B030D-6E8A-4147-A177-3AD203B41FA5}">
                      <a16:colId xmlns:a16="http://schemas.microsoft.com/office/drawing/2014/main" val="20000"/>
                    </a:ext>
                  </a:extLst>
                </a:gridCol>
              </a:tblGrid>
              <a:tr h="675159">
                <a:tc>
                  <a:txBody>
                    <a:bodyPr/>
                    <a:lstStyle/>
                    <a:p>
                      <a:pPr marL="47625" marR="0" lvl="0" indent="-47625" algn="l" defTabSz="914400" rtl="0" eaLnBrk="1" fontAlgn="base" latinLnBrk="0" hangingPunct="1">
                        <a:lnSpc>
                          <a:spcPct val="100000"/>
                        </a:lnSpc>
                        <a:spcBef>
                          <a:spcPct val="20000"/>
                        </a:spcBef>
                        <a:spcAft>
                          <a:spcPct val="0"/>
                        </a:spcAft>
                        <a:buClrTx/>
                        <a:buSzTx/>
                        <a:buFontTx/>
                        <a:buNone/>
                        <a:tabLst/>
                        <a:defRPr/>
                      </a:pPr>
                      <a:r>
                        <a:rPr kumimoji="1" lang="ja-JP" altLang="en-US" sz="1000" b="0" i="0" u="none" strike="noStrike" cap="none" normalizeH="0" baseline="0" dirty="0">
                          <a:ln>
                            <a:noFill/>
                          </a:ln>
                          <a:solidFill>
                            <a:schemeClr val="tx1"/>
                          </a:solidFill>
                          <a:effectLst/>
                          <a:latin typeface="Arial" charset="0"/>
                          <a:ea typeface="ＭＳ Ｐゴシック" pitchFamily="50" charset="-128"/>
                        </a:rPr>
                        <a:t>・船種　　　　　　　　　　　・船のサイズ</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p>
                      <a:pPr marL="47625" marR="0" lvl="0" indent="-47625"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Arial" charset="0"/>
                          <a:ea typeface="ＭＳ Ｐゴシック" pitchFamily="50" charset="-128"/>
                        </a:rPr>
                        <a:t>・総トン数　　　　　　　　 ・航路</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72000" marR="72000" marT="36000" marB="36000"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5F5F5F"/>
                      </a:solidFill>
                      <a:prstDash val="solid"/>
                      <a:round/>
                      <a:headEnd type="none" w="med" len="med"/>
                      <a:tailEnd type="none" w="med" len="med"/>
                    </a:lnT>
                    <a:lnB w="9525" cap="flat" cmpd="sng" algn="ctr">
                      <a:solidFill>
                        <a:srgbClr val="5F5F5F"/>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0"/>
                  </a:ext>
                </a:extLst>
              </a:tr>
            </a:tbl>
          </a:graphicData>
        </a:graphic>
      </p:graphicFrame>
      <p:sp>
        <p:nvSpPr>
          <p:cNvPr id="36" name="AutoShape 16"/>
          <p:cNvSpPr>
            <a:spLocks noChangeArrowheads="1"/>
          </p:cNvSpPr>
          <p:nvPr/>
        </p:nvSpPr>
        <p:spPr bwMode="auto">
          <a:xfrm>
            <a:off x="71438" y="646113"/>
            <a:ext cx="1137146" cy="190599"/>
          </a:xfrm>
          <a:prstGeom prst="roundRect">
            <a:avLst>
              <a:gd name="adj" fmla="val 11028"/>
            </a:avLst>
          </a:prstGeom>
          <a:solidFill>
            <a:srgbClr val="339933"/>
          </a:solidFill>
          <a:ln w="9525">
            <a:noFill/>
            <a:round/>
            <a:headEnd/>
            <a:tailEnd/>
          </a:ln>
        </p:spPr>
        <p:txBody>
          <a:bodyPr wrap="none" anchor="ctr"/>
          <a:lstStyle/>
          <a:p>
            <a:pPr algn="ctr"/>
            <a:r>
              <a:rPr lang="ja-JP" altLang="en-US" sz="1200" dirty="0">
                <a:solidFill>
                  <a:schemeClr val="bg1"/>
                </a:solidFill>
              </a:rPr>
              <a:t>補助対象船</a:t>
            </a:r>
          </a:p>
        </p:txBody>
      </p:sp>
      <p:sp>
        <p:nvSpPr>
          <p:cNvPr id="37" name="AutoShape 37"/>
          <p:cNvSpPr>
            <a:spLocks noChangeArrowheads="1"/>
          </p:cNvSpPr>
          <p:nvPr/>
        </p:nvSpPr>
        <p:spPr bwMode="auto">
          <a:xfrm>
            <a:off x="73025" y="1569616"/>
            <a:ext cx="1223963" cy="203200"/>
          </a:xfrm>
          <a:prstGeom prst="roundRect">
            <a:avLst>
              <a:gd name="adj" fmla="val 11028"/>
            </a:avLst>
          </a:prstGeom>
          <a:solidFill>
            <a:srgbClr val="339933"/>
          </a:solidFill>
          <a:ln w="9525">
            <a:noFill/>
            <a:round/>
            <a:headEnd/>
            <a:tailEnd/>
          </a:ln>
        </p:spPr>
        <p:txBody>
          <a:bodyPr wrap="none" anchor="ctr"/>
          <a:lstStyle/>
          <a:p>
            <a:pPr algn="ctr"/>
            <a:r>
              <a:rPr lang="ja-JP" altLang="en-US" sz="1200" dirty="0">
                <a:solidFill>
                  <a:schemeClr val="bg1"/>
                </a:solidFill>
              </a:rPr>
              <a:t>年度毎概算経費</a:t>
            </a:r>
          </a:p>
        </p:txBody>
      </p:sp>
      <p:sp>
        <p:nvSpPr>
          <p:cNvPr id="38" name="Text Box 38"/>
          <p:cNvSpPr txBox="1">
            <a:spLocks noChangeArrowheads="1"/>
          </p:cNvSpPr>
          <p:nvPr/>
        </p:nvSpPr>
        <p:spPr bwMode="auto">
          <a:xfrm>
            <a:off x="4016896" y="1614637"/>
            <a:ext cx="530225" cy="230187"/>
          </a:xfrm>
          <a:prstGeom prst="rect">
            <a:avLst/>
          </a:prstGeom>
          <a:noFill/>
          <a:ln w="9525">
            <a:noFill/>
            <a:miter lim="800000"/>
            <a:headEnd/>
            <a:tailEnd/>
          </a:ln>
        </p:spPr>
        <p:txBody>
          <a:bodyPr wrap="none">
            <a:spAutoFit/>
          </a:bodyPr>
          <a:lstStyle/>
          <a:p>
            <a:r>
              <a:rPr lang="ja-JP" altLang="en-US" sz="900" dirty="0"/>
              <a:t>（億円）</a:t>
            </a:r>
          </a:p>
        </p:txBody>
      </p:sp>
      <p:sp>
        <p:nvSpPr>
          <p:cNvPr id="39" name="AutoShape 39"/>
          <p:cNvSpPr>
            <a:spLocks noChangeArrowheads="1"/>
          </p:cNvSpPr>
          <p:nvPr/>
        </p:nvSpPr>
        <p:spPr bwMode="auto">
          <a:xfrm>
            <a:off x="3008784" y="692696"/>
            <a:ext cx="1727498" cy="216222"/>
          </a:xfrm>
          <a:prstGeom prst="roundRect">
            <a:avLst>
              <a:gd name="adj" fmla="val 11028"/>
            </a:avLst>
          </a:prstGeom>
          <a:solidFill>
            <a:srgbClr val="339933"/>
          </a:solidFill>
          <a:ln w="9525">
            <a:noFill/>
            <a:round/>
            <a:headEnd/>
            <a:tailEnd/>
          </a:ln>
        </p:spPr>
        <p:txBody>
          <a:bodyPr wrap="none" anchor="ctr"/>
          <a:lstStyle/>
          <a:p>
            <a:pPr algn="ctr"/>
            <a:r>
              <a:rPr lang="ja-JP" altLang="en-US" sz="1200" dirty="0">
                <a:solidFill>
                  <a:schemeClr val="bg1"/>
                </a:solidFill>
              </a:rPr>
              <a:t>エネルギー消費削減効果</a:t>
            </a:r>
          </a:p>
        </p:txBody>
      </p:sp>
      <p:sp>
        <p:nvSpPr>
          <p:cNvPr id="40" name="AutoShape 41"/>
          <p:cNvSpPr>
            <a:spLocks noChangeArrowheads="1"/>
          </p:cNvSpPr>
          <p:nvPr/>
        </p:nvSpPr>
        <p:spPr bwMode="auto">
          <a:xfrm>
            <a:off x="5000625" y="44450"/>
            <a:ext cx="1223963" cy="206375"/>
          </a:xfrm>
          <a:prstGeom prst="roundRect">
            <a:avLst>
              <a:gd name="adj" fmla="val 11028"/>
            </a:avLst>
          </a:prstGeom>
          <a:solidFill>
            <a:srgbClr val="339933"/>
          </a:solidFill>
          <a:ln w="9525">
            <a:noFill/>
            <a:round/>
            <a:headEnd/>
            <a:tailEnd/>
          </a:ln>
        </p:spPr>
        <p:txBody>
          <a:bodyPr wrap="none" anchor="ctr"/>
          <a:lstStyle/>
          <a:p>
            <a:pPr algn="ctr"/>
            <a:r>
              <a:rPr lang="ja-JP" altLang="en-US" sz="1200" dirty="0">
                <a:solidFill>
                  <a:schemeClr val="bg1"/>
                </a:solidFill>
              </a:rPr>
              <a:t>事業の概要</a:t>
            </a:r>
          </a:p>
        </p:txBody>
      </p:sp>
      <p:sp>
        <p:nvSpPr>
          <p:cNvPr id="41" name="Rectangle 42"/>
          <p:cNvSpPr>
            <a:spLocks noChangeArrowheads="1"/>
          </p:cNvSpPr>
          <p:nvPr/>
        </p:nvSpPr>
        <p:spPr bwMode="auto">
          <a:xfrm>
            <a:off x="95250" y="4149725"/>
            <a:ext cx="4776788" cy="1295499"/>
          </a:xfrm>
          <a:prstGeom prst="rect">
            <a:avLst/>
          </a:prstGeom>
          <a:solidFill>
            <a:srgbClr val="FFFFCC"/>
          </a:solidFill>
          <a:ln w="9525">
            <a:solidFill>
              <a:srgbClr val="5F5F5F"/>
            </a:solidFill>
            <a:miter lim="800000"/>
            <a:headEnd/>
            <a:tailEnd/>
          </a:ln>
        </p:spPr>
        <p:txBody>
          <a:bodyPr lIns="54000" rIns="54000" anchor="t"/>
          <a:lstStyle/>
          <a:p>
            <a:pPr marL="133350" indent="-133350"/>
            <a:endParaRPr lang="en-US" altLang="ja-JP" sz="300" dirty="0"/>
          </a:p>
          <a:p>
            <a:pPr marL="133350" indent="-133350"/>
            <a:r>
              <a:rPr lang="ja-JP" altLang="en-US" sz="1200" dirty="0"/>
              <a:t>比較対象船について</a:t>
            </a:r>
            <a:endParaRPr lang="en-US" altLang="ja-JP" sz="1200" dirty="0"/>
          </a:p>
          <a:p>
            <a:pPr marL="133350" indent="-133350"/>
            <a:r>
              <a:rPr lang="ja-JP" altLang="en-US" sz="1050" dirty="0"/>
              <a:t>（比較対象船がいつどこの造船所で建造されたかについても記載すること。）</a:t>
            </a:r>
            <a:endParaRPr lang="en-US" altLang="ja-JP" sz="1050" dirty="0"/>
          </a:p>
        </p:txBody>
      </p:sp>
      <p:sp>
        <p:nvSpPr>
          <p:cNvPr id="43" name="Text Box 44"/>
          <p:cNvSpPr txBox="1">
            <a:spLocks noChangeArrowheads="1"/>
          </p:cNvSpPr>
          <p:nvPr/>
        </p:nvSpPr>
        <p:spPr bwMode="auto">
          <a:xfrm>
            <a:off x="344488" y="-27384"/>
            <a:ext cx="3023585" cy="461665"/>
          </a:xfrm>
          <a:prstGeom prst="rect">
            <a:avLst/>
          </a:prstGeom>
          <a:noFill/>
          <a:ln w="9525">
            <a:noFill/>
            <a:miter lim="800000"/>
            <a:headEnd/>
            <a:tailEnd/>
          </a:ln>
        </p:spPr>
        <p:txBody>
          <a:bodyPr wrap="none">
            <a:spAutoFit/>
          </a:bodyPr>
          <a:lstStyle/>
          <a:p>
            <a:pPr lvl="0">
              <a:spcBef>
                <a:spcPct val="0"/>
              </a:spcBef>
              <a:defRPr/>
            </a:pPr>
            <a:r>
              <a:rPr lang="ja-JP" altLang="en-US" sz="1200" dirty="0">
                <a:solidFill>
                  <a:schemeClr val="bg1"/>
                </a:solidFill>
              </a:rPr>
              <a:t>○○○○実証事業</a:t>
            </a:r>
            <a:endParaRPr lang="en-US" altLang="ja-JP" sz="1200" dirty="0">
              <a:solidFill>
                <a:schemeClr val="bg1"/>
              </a:solidFill>
            </a:endParaRPr>
          </a:p>
          <a:p>
            <a:pPr lvl="0">
              <a:spcBef>
                <a:spcPct val="0"/>
              </a:spcBef>
              <a:defRPr/>
            </a:pPr>
            <a:r>
              <a:rPr lang="ja-JP" altLang="en-US" sz="1200" dirty="0">
                <a:solidFill>
                  <a:schemeClr val="bg1"/>
                </a:solidFill>
              </a:rPr>
              <a:t>　　　　　　（事業名のタイトルと合わせること）</a:t>
            </a:r>
          </a:p>
        </p:txBody>
      </p:sp>
      <p:sp>
        <p:nvSpPr>
          <p:cNvPr id="44" name="AutoShape 47"/>
          <p:cNvSpPr>
            <a:spLocks noChangeArrowheads="1"/>
          </p:cNvSpPr>
          <p:nvPr/>
        </p:nvSpPr>
        <p:spPr bwMode="auto">
          <a:xfrm>
            <a:off x="68263" y="4014788"/>
            <a:ext cx="1931987" cy="206375"/>
          </a:xfrm>
          <a:prstGeom prst="roundRect">
            <a:avLst>
              <a:gd name="adj" fmla="val 11028"/>
            </a:avLst>
          </a:prstGeom>
          <a:solidFill>
            <a:srgbClr val="339933"/>
          </a:solidFill>
          <a:ln w="9525">
            <a:noFill/>
            <a:round/>
            <a:headEnd/>
            <a:tailEnd/>
          </a:ln>
        </p:spPr>
        <p:txBody>
          <a:bodyPr wrap="none" anchor="ctr"/>
          <a:lstStyle/>
          <a:p>
            <a:pPr algn="ctr"/>
            <a:r>
              <a:rPr lang="ja-JP" altLang="en-US" sz="1200">
                <a:solidFill>
                  <a:schemeClr val="bg1"/>
                </a:solidFill>
              </a:rPr>
              <a:t>削減根拠（削減率について）</a:t>
            </a:r>
          </a:p>
        </p:txBody>
      </p:sp>
      <p:sp>
        <p:nvSpPr>
          <p:cNvPr id="45" name="AutoShape 56"/>
          <p:cNvSpPr>
            <a:spLocks noChangeArrowheads="1"/>
          </p:cNvSpPr>
          <p:nvPr/>
        </p:nvSpPr>
        <p:spPr bwMode="auto">
          <a:xfrm>
            <a:off x="56456" y="2502545"/>
            <a:ext cx="1223963" cy="206375"/>
          </a:xfrm>
          <a:prstGeom prst="roundRect">
            <a:avLst>
              <a:gd name="adj" fmla="val 11028"/>
            </a:avLst>
          </a:prstGeom>
          <a:solidFill>
            <a:srgbClr val="339933"/>
          </a:solidFill>
          <a:ln w="9525">
            <a:noFill/>
            <a:round/>
            <a:headEnd/>
            <a:tailEnd/>
          </a:ln>
        </p:spPr>
        <p:txBody>
          <a:bodyPr wrap="none" anchor="ctr"/>
          <a:lstStyle/>
          <a:p>
            <a:pPr algn="ctr"/>
            <a:r>
              <a:rPr lang="ja-JP" altLang="en-US" sz="1200" dirty="0">
                <a:solidFill>
                  <a:schemeClr val="bg1"/>
                </a:solidFill>
              </a:rPr>
              <a:t>事業スケジュール</a:t>
            </a:r>
          </a:p>
        </p:txBody>
      </p:sp>
      <p:sp>
        <p:nvSpPr>
          <p:cNvPr id="46" name="Text Box 59"/>
          <p:cNvSpPr txBox="1">
            <a:spLocks noChangeArrowheads="1"/>
          </p:cNvSpPr>
          <p:nvPr/>
        </p:nvSpPr>
        <p:spPr bwMode="auto">
          <a:xfrm>
            <a:off x="849313" y="404813"/>
            <a:ext cx="4103687" cy="276999"/>
          </a:xfrm>
          <a:prstGeom prst="rect">
            <a:avLst/>
          </a:prstGeom>
          <a:noFill/>
          <a:ln w="9525">
            <a:noFill/>
            <a:miter lim="800000"/>
            <a:headEnd/>
            <a:tailEnd/>
          </a:ln>
        </p:spPr>
        <p:txBody>
          <a:bodyPr>
            <a:spAutoFit/>
          </a:bodyPr>
          <a:lstStyle/>
          <a:p>
            <a:pPr>
              <a:spcBef>
                <a:spcPct val="50000"/>
              </a:spcBef>
            </a:pPr>
            <a:r>
              <a:rPr lang="ja-JP" altLang="en-US" sz="1200" b="1" dirty="0"/>
              <a:t>申請者：○○、○○、○○　　建造場所：</a:t>
            </a:r>
          </a:p>
        </p:txBody>
      </p:sp>
      <p:graphicFrame>
        <p:nvGraphicFramePr>
          <p:cNvPr id="47" name="Group 17"/>
          <p:cNvGraphicFramePr>
            <a:graphicFrameLocks/>
          </p:cNvGraphicFramePr>
          <p:nvPr>
            <p:extLst>
              <p:ext uri="{D42A27DB-BD31-4B8C-83A1-F6EECF244321}">
                <p14:modId xmlns:p14="http://schemas.microsoft.com/office/powerpoint/2010/main" val="2607042098"/>
              </p:ext>
            </p:extLst>
          </p:nvPr>
        </p:nvGraphicFramePr>
        <p:xfrm>
          <a:off x="128464" y="2708920"/>
          <a:ext cx="4608511" cy="1122000"/>
        </p:xfrm>
        <a:graphic>
          <a:graphicData uri="http://schemas.openxmlformats.org/drawingml/2006/table">
            <a:tbl>
              <a:tblPr/>
              <a:tblGrid>
                <a:gridCol w="1240753">
                  <a:extLst>
                    <a:ext uri="{9D8B030D-6E8A-4147-A177-3AD203B41FA5}">
                      <a16:colId xmlns:a16="http://schemas.microsoft.com/office/drawing/2014/main" val="20000"/>
                    </a:ext>
                  </a:extLst>
                </a:gridCol>
                <a:gridCol w="775471">
                  <a:extLst>
                    <a:ext uri="{9D8B030D-6E8A-4147-A177-3AD203B41FA5}">
                      <a16:colId xmlns:a16="http://schemas.microsoft.com/office/drawing/2014/main" val="20001"/>
                    </a:ext>
                  </a:extLst>
                </a:gridCol>
                <a:gridCol w="648072">
                  <a:extLst>
                    <a:ext uri="{9D8B030D-6E8A-4147-A177-3AD203B41FA5}">
                      <a16:colId xmlns:a16="http://schemas.microsoft.com/office/drawing/2014/main" val="20002"/>
                    </a:ext>
                  </a:extLst>
                </a:gridCol>
                <a:gridCol w="648072">
                  <a:extLst>
                    <a:ext uri="{9D8B030D-6E8A-4147-A177-3AD203B41FA5}">
                      <a16:colId xmlns:a16="http://schemas.microsoft.com/office/drawing/2014/main" val="20003"/>
                    </a:ext>
                  </a:extLst>
                </a:gridCol>
                <a:gridCol w="648072">
                  <a:extLst>
                    <a:ext uri="{9D8B030D-6E8A-4147-A177-3AD203B41FA5}">
                      <a16:colId xmlns:a16="http://schemas.microsoft.com/office/drawing/2014/main" val="20004"/>
                    </a:ext>
                  </a:extLst>
                </a:gridCol>
                <a:gridCol w="648071">
                  <a:extLst>
                    <a:ext uri="{9D8B030D-6E8A-4147-A177-3AD203B41FA5}">
                      <a16:colId xmlns:a16="http://schemas.microsoft.com/office/drawing/2014/main" val="20005"/>
                    </a:ext>
                  </a:extLst>
                </a:gridCol>
              </a:tblGrid>
              <a:tr h="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9525"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9525"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Arial" charset="0"/>
                          <a:ea typeface="ＭＳ Ｐゴシック" pitchFamily="50" charset="-128"/>
                        </a:rPr>
                        <a:t>補助対象</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9525"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Arial" charset="0"/>
                          <a:ea typeface="ＭＳ Ｐゴシック" pitchFamily="50" charset="-128"/>
                        </a:rPr>
                        <a:t>概要</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9525"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dirty="0">
                          <a:ln>
                            <a:noFill/>
                          </a:ln>
                          <a:solidFill>
                            <a:schemeClr val="tx1"/>
                          </a:solidFill>
                          <a:effectLst/>
                          <a:latin typeface="Arial" charset="0"/>
                          <a:ea typeface="ＭＳ Ｐゴシック" pitchFamily="50" charset="-128"/>
                        </a:rPr>
                        <a:t>R5</a:t>
                      </a:r>
                      <a:r>
                        <a:rPr kumimoji="1" lang="ja-JP" altLang="en-US" sz="1000" b="0" i="0" u="none" strike="noStrike" cap="none" normalizeH="0" baseline="0" dirty="0">
                          <a:ln>
                            <a:noFill/>
                          </a:ln>
                          <a:solidFill>
                            <a:schemeClr val="tx1"/>
                          </a:solidFill>
                          <a:effectLst/>
                          <a:latin typeface="Arial" charset="0"/>
                          <a:ea typeface="ＭＳ Ｐゴシック" pitchFamily="50" charset="-128"/>
                        </a:rPr>
                        <a:t>年度</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9525"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dirty="0">
                          <a:ln>
                            <a:noFill/>
                          </a:ln>
                          <a:solidFill>
                            <a:schemeClr val="tx1"/>
                          </a:solidFill>
                          <a:effectLst/>
                          <a:latin typeface="Arial" charset="0"/>
                          <a:ea typeface="ＭＳ Ｐゴシック" pitchFamily="50" charset="-128"/>
                        </a:rPr>
                        <a:t>R6</a:t>
                      </a:r>
                      <a:r>
                        <a:rPr kumimoji="1" lang="ja-JP" altLang="en-US" sz="1000" b="0" i="0" u="none" strike="noStrike" cap="none" normalizeH="0" baseline="0" dirty="0">
                          <a:ln>
                            <a:noFill/>
                          </a:ln>
                          <a:solidFill>
                            <a:schemeClr val="tx1"/>
                          </a:solidFill>
                          <a:effectLst/>
                          <a:latin typeface="Arial" charset="0"/>
                          <a:ea typeface="ＭＳ Ｐゴシック" pitchFamily="50" charset="-128"/>
                        </a:rPr>
                        <a:t>年度</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9525"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dirty="0">
                          <a:ln>
                            <a:noFill/>
                          </a:ln>
                          <a:solidFill>
                            <a:schemeClr val="tx1"/>
                          </a:solidFill>
                          <a:effectLst/>
                          <a:latin typeface="Arial" charset="0"/>
                          <a:ea typeface="ＭＳ Ｐゴシック" pitchFamily="50" charset="-128"/>
                        </a:rPr>
                        <a:t>R7</a:t>
                      </a:r>
                      <a:r>
                        <a:rPr kumimoji="1" lang="ja-JP" altLang="en-US" sz="1000" b="0" i="0" u="none" strike="noStrike" cap="none" normalizeH="0" baseline="0" dirty="0">
                          <a:ln>
                            <a:noFill/>
                          </a:ln>
                          <a:solidFill>
                            <a:schemeClr val="tx1"/>
                          </a:solidFill>
                          <a:effectLst/>
                          <a:latin typeface="Arial" charset="0"/>
                          <a:ea typeface="ＭＳ Ｐゴシック" pitchFamily="50" charset="-128"/>
                        </a:rPr>
                        <a:t>年度</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9525"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7288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Arial" charset="0"/>
                          <a:ea typeface="ＭＳ Ｐゴシック" pitchFamily="50" charset="-128"/>
                        </a:rPr>
                        <a:t>機器の製造・発注</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9525"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Arial" charset="0"/>
                          <a:ea typeface="ＭＳ Ｐゴシック" pitchFamily="50" charset="-128"/>
                        </a:rPr>
                        <a:t>○○</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3422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Arial" charset="0"/>
                          <a:ea typeface="ＭＳ Ｐゴシック" pitchFamily="50" charset="-128"/>
                        </a:rPr>
                        <a:t>船体詳細設計</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9525"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Arial" charset="0"/>
                          <a:ea typeface="ＭＳ Ｐゴシック" pitchFamily="50" charset="-128"/>
                        </a:rPr>
                        <a:t>○○</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Arial" charset="0"/>
                          <a:ea typeface="ＭＳ Ｐゴシック" pitchFamily="50" charset="-128"/>
                        </a:rPr>
                        <a:t>建造</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9525"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Arial" charset="0"/>
                          <a:ea typeface="ＭＳ Ｐゴシック" pitchFamily="50" charset="-128"/>
                        </a:rPr>
                        <a:t>○○</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Arial" charset="0"/>
                          <a:ea typeface="ＭＳ Ｐゴシック" pitchFamily="50" charset="-128"/>
                        </a:rPr>
                        <a:t>検証</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9525"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9525"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9525"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Arial" charset="0"/>
                          <a:ea typeface="ＭＳ Ｐゴシック" pitchFamily="50" charset="-128"/>
                        </a:rPr>
                        <a:t>○○</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9525"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9525"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9525"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9525" cap="flat" cmpd="sng" algn="ctr">
                      <a:solidFill>
                        <a:srgbClr val="5F5F5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cxnSp>
        <p:nvCxnSpPr>
          <p:cNvPr id="48" name="直線矢印コネクタ 47"/>
          <p:cNvCxnSpPr/>
          <p:nvPr/>
        </p:nvCxnSpPr>
        <p:spPr>
          <a:xfrm>
            <a:off x="3440832" y="3068960"/>
            <a:ext cx="394149" cy="0"/>
          </a:xfrm>
          <a:prstGeom prst="straightConnector1">
            <a:avLst/>
          </a:prstGeom>
          <a:ln w="25400">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49" name="直線矢印コネクタ 48"/>
          <p:cNvCxnSpPr/>
          <p:nvPr/>
        </p:nvCxnSpPr>
        <p:spPr>
          <a:xfrm>
            <a:off x="3717494" y="3500243"/>
            <a:ext cx="492687" cy="0"/>
          </a:xfrm>
          <a:prstGeom prst="straightConnector1">
            <a:avLst/>
          </a:prstGeom>
          <a:ln w="25400">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50" name="直線矢印コネクタ 49"/>
          <p:cNvCxnSpPr/>
          <p:nvPr/>
        </p:nvCxnSpPr>
        <p:spPr>
          <a:xfrm>
            <a:off x="3224808" y="3281964"/>
            <a:ext cx="492687" cy="0"/>
          </a:xfrm>
          <a:prstGeom prst="straightConnector1">
            <a:avLst/>
          </a:prstGeom>
          <a:ln w="25400">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51" name="直線矢印コネクタ 50"/>
          <p:cNvCxnSpPr/>
          <p:nvPr/>
        </p:nvCxnSpPr>
        <p:spPr>
          <a:xfrm>
            <a:off x="4210181" y="3717032"/>
            <a:ext cx="394149" cy="0"/>
          </a:xfrm>
          <a:prstGeom prst="straightConnector1">
            <a:avLst/>
          </a:prstGeom>
          <a:ln w="25400">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graphicFrame>
        <p:nvGraphicFramePr>
          <p:cNvPr id="58" name="表 57"/>
          <p:cNvGraphicFramePr>
            <a:graphicFrameLocks noGrp="1"/>
          </p:cNvGraphicFramePr>
          <p:nvPr>
            <p:extLst>
              <p:ext uri="{D42A27DB-BD31-4B8C-83A1-F6EECF244321}">
                <p14:modId xmlns:p14="http://schemas.microsoft.com/office/powerpoint/2010/main" val="1236646269"/>
              </p:ext>
            </p:extLst>
          </p:nvPr>
        </p:nvGraphicFramePr>
        <p:xfrm>
          <a:off x="5291887" y="3362868"/>
          <a:ext cx="4356067" cy="1050381"/>
        </p:xfrm>
        <a:graphic>
          <a:graphicData uri="http://schemas.openxmlformats.org/drawingml/2006/table">
            <a:tbl>
              <a:tblPr/>
              <a:tblGrid>
                <a:gridCol w="544509">
                  <a:extLst>
                    <a:ext uri="{9D8B030D-6E8A-4147-A177-3AD203B41FA5}">
                      <a16:colId xmlns:a16="http://schemas.microsoft.com/office/drawing/2014/main" val="20000"/>
                    </a:ext>
                  </a:extLst>
                </a:gridCol>
                <a:gridCol w="2018542">
                  <a:extLst>
                    <a:ext uri="{9D8B030D-6E8A-4147-A177-3AD203B41FA5}">
                      <a16:colId xmlns:a16="http://schemas.microsoft.com/office/drawing/2014/main" val="20001"/>
                    </a:ext>
                  </a:extLst>
                </a:gridCol>
                <a:gridCol w="1793016">
                  <a:extLst>
                    <a:ext uri="{9D8B030D-6E8A-4147-A177-3AD203B41FA5}">
                      <a16:colId xmlns:a16="http://schemas.microsoft.com/office/drawing/2014/main" val="20002"/>
                    </a:ext>
                  </a:extLst>
                </a:gridCol>
              </a:tblGrid>
              <a:tr h="158846">
                <a:tc>
                  <a:txBody>
                    <a:bodyPr/>
                    <a:lstStyle/>
                    <a:p>
                      <a:pPr algn="ctr">
                        <a:spcAft>
                          <a:spcPts val="0"/>
                        </a:spcAft>
                        <a:tabLst>
                          <a:tab pos="845820" algn="ctr"/>
                          <a:tab pos="1691640" algn="r"/>
                        </a:tabLst>
                      </a:pPr>
                      <a:r>
                        <a:rPr lang="en-US" sz="1000" b="1" kern="100" dirty="0">
                          <a:latin typeface="ＭＳ 明朝"/>
                          <a:ea typeface="ＭＳ 明朝"/>
                          <a:cs typeface="Times New Roman"/>
                        </a:rPr>
                        <a:t>No.</a:t>
                      </a:r>
                      <a:endParaRPr lang="ja-JP" sz="1000" kern="100" dirty="0">
                        <a:latin typeface="Century"/>
                        <a:ea typeface="ＭＳ 明朝"/>
                        <a:cs typeface="Times New Roman"/>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tabLst>
                          <a:tab pos="845820" algn="ctr"/>
                          <a:tab pos="1691640" algn="r"/>
                        </a:tabLst>
                      </a:pPr>
                      <a:r>
                        <a:rPr lang="ja-JP" sz="1000" b="1" kern="100" dirty="0">
                          <a:latin typeface="Century"/>
                          <a:ea typeface="ＭＳ 明朝"/>
                          <a:cs typeface="Times New Roman"/>
                        </a:rPr>
                        <a:t>項目</a:t>
                      </a:r>
                      <a:endParaRPr lang="ja-JP" sz="1000" kern="100" dirty="0">
                        <a:latin typeface="Century"/>
                        <a:ea typeface="ＭＳ 明朝"/>
                        <a:cs typeface="Times New Roman"/>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ja-JP" sz="1000" b="1" kern="100" dirty="0">
                          <a:latin typeface="Century"/>
                          <a:ea typeface="ＭＳ 明朝"/>
                          <a:cs typeface="Times New Roman"/>
                        </a:rPr>
                        <a:t>エネルギー消費削減</a:t>
                      </a:r>
                      <a:r>
                        <a:rPr lang="ja-JP" altLang="en-US" sz="1000" b="1" kern="100" dirty="0">
                          <a:latin typeface="Century"/>
                          <a:ea typeface="ＭＳ 明朝"/>
                          <a:cs typeface="Times New Roman"/>
                        </a:rPr>
                        <a:t>率</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78307">
                <a:tc>
                  <a:txBody>
                    <a:bodyPr/>
                    <a:lstStyle/>
                    <a:p>
                      <a:pPr algn="just">
                        <a:spcAft>
                          <a:spcPts val="0"/>
                        </a:spcAft>
                      </a:pPr>
                      <a:r>
                        <a:rPr lang="en-US" sz="1000" kern="100" dirty="0">
                          <a:solidFill>
                            <a:srgbClr val="FF0000"/>
                          </a:solidFill>
                          <a:latin typeface="ＭＳ 明朝"/>
                          <a:ea typeface="ＭＳ 明朝"/>
                          <a:cs typeface="Times New Roman"/>
                        </a:rPr>
                        <a:t>1</a:t>
                      </a:r>
                      <a:endParaRPr lang="ja-JP" sz="1000" kern="100" dirty="0">
                        <a:latin typeface="Century"/>
                        <a:ea typeface="ＭＳ 明朝"/>
                        <a:cs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ja-JP" altLang="en-US" sz="1000" dirty="0">
                          <a:solidFill>
                            <a:srgbClr val="FF0000"/>
                          </a:solidFill>
                          <a:latin typeface="Century" pitchFamily="18" charset="0"/>
                          <a:ea typeface="ＭＳ 明朝" pitchFamily="17" charset="-128"/>
                          <a:cs typeface="ＭＳ Ｐゴシック" pitchFamily="50" charset="-128"/>
                        </a:rPr>
                        <a:t>バッテリー推進システム</a:t>
                      </a:r>
                      <a:endParaRPr lang="en-US" altLang="ja-JP" sz="1000" dirty="0">
                        <a:solidFill>
                          <a:srgbClr val="FF0000"/>
                        </a:solidFill>
                        <a:latin typeface="Century" pitchFamily="18" charset="0"/>
                        <a:ea typeface="ＭＳ 明朝" pitchFamily="17" charset="-128"/>
                        <a:cs typeface="ＭＳ Ｐゴシック" pitchFamily="50" charset="-128"/>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en-US" sz="1000" kern="100" dirty="0">
                          <a:solidFill>
                            <a:srgbClr val="FF0000"/>
                          </a:solidFill>
                          <a:latin typeface="ＭＳ 明朝"/>
                          <a:ea typeface="ＭＳ 明朝"/>
                          <a:cs typeface="Times New Roman"/>
                        </a:rPr>
                        <a:t>a1</a:t>
                      </a:r>
                      <a:r>
                        <a:rPr 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178307">
                <a:tc>
                  <a:txBody>
                    <a:bodyPr/>
                    <a:lstStyle/>
                    <a:p>
                      <a:pPr algn="just">
                        <a:spcAft>
                          <a:spcPts val="0"/>
                        </a:spcAft>
                      </a:pPr>
                      <a:r>
                        <a:rPr lang="en-US" sz="1000" kern="100">
                          <a:solidFill>
                            <a:srgbClr val="FF0000"/>
                          </a:solidFill>
                          <a:latin typeface="ＭＳ 明朝"/>
                          <a:ea typeface="ＭＳ 明朝"/>
                          <a:cs typeface="Times New Roman"/>
                        </a:rPr>
                        <a:t>2</a:t>
                      </a:r>
                      <a:endParaRPr lang="ja-JP" sz="1000" kern="100">
                        <a:latin typeface="Century"/>
                        <a:ea typeface="ＭＳ 明朝"/>
                        <a:cs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spcAft>
                          <a:spcPts val="0"/>
                        </a:spcAft>
                      </a:pPr>
                      <a:r>
                        <a:rPr lang="ja-JP" sz="1000" kern="100" dirty="0">
                          <a:solidFill>
                            <a:srgbClr val="FF0000"/>
                          </a:solidFill>
                          <a:latin typeface="Century"/>
                          <a:ea typeface="ＭＳ 明朝"/>
                          <a:cs typeface="Times New Roman"/>
                        </a:rPr>
                        <a:t>省エネ船型</a:t>
                      </a:r>
                      <a:endParaRPr lang="ja-JP" sz="1000" kern="100" dirty="0">
                        <a:latin typeface="Century"/>
                        <a:ea typeface="ＭＳ 明朝"/>
                        <a:cs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en-US" sz="1000" kern="100" dirty="0">
                          <a:solidFill>
                            <a:srgbClr val="FF0000"/>
                          </a:solidFill>
                          <a:latin typeface="ＭＳ 明朝"/>
                          <a:ea typeface="ＭＳ 明朝"/>
                          <a:cs typeface="Times New Roman"/>
                        </a:rPr>
                        <a:t>b1</a:t>
                      </a:r>
                      <a:r>
                        <a:rPr 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178307">
                <a:tc>
                  <a:txBody>
                    <a:bodyPr/>
                    <a:lstStyle/>
                    <a:p>
                      <a:pPr algn="just">
                        <a:spcAft>
                          <a:spcPts val="0"/>
                        </a:spcAft>
                      </a:pPr>
                      <a:r>
                        <a:rPr lang="en-US" sz="1000" kern="100">
                          <a:solidFill>
                            <a:srgbClr val="FF0000"/>
                          </a:solidFill>
                          <a:latin typeface="ＭＳ 明朝"/>
                          <a:ea typeface="ＭＳ 明朝"/>
                          <a:cs typeface="Times New Roman"/>
                        </a:rPr>
                        <a:t>3</a:t>
                      </a:r>
                      <a:endParaRPr lang="ja-JP" sz="1000" kern="100">
                        <a:latin typeface="Century"/>
                        <a:ea typeface="ＭＳ 明朝"/>
                        <a:cs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spcAft>
                          <a:spcPts val="0"/>
                        </a:spcAft>
                      </a:pPr>
                      <a:r>
                        <a:rPr lang="ja-JP" altLang="en-US" sz="1000" kern="100" dirty="0">
                          <a:solidFill>
                            <a:srgbClr val="FF0000"/>
                          </a:solidFill>
                          <a:latin typeface="Century"/>
                          <a:ea typeface="ＭＳ 明朝"/>
                          <a:cs typeface="Times New Roman"/>
                        </a:rPr>
                        <a:t>高効率プロペラ</a:t>
                      </a:r>
                      <a:endParaRPr lang="ja-JP" sz="1000" kern="100" dirty="0">
                        <a:latin typeface="Century"/>
                        <a:ea typeface="ＭＳ 明朝"/>
                        <a:cs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en-US" sz="1000" kern="100" dirty="0">
                          <a:solidFill>
                            <a:srgbClr val="FF0000"/>
                          </a:solidFill>
                          <a:latin typeface="ＭＳ 明朝"/>
                          <a:ea typeface="ＭＳ 明朝"/>
                          <a:cs typeface="Times New Roman"/>
                        </a:rPr>
                        <a:t>c1</a:t>
                      </a:r>
                      <a:r>
                        <a:rPr 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178307">
                <a:tc>
                  <a:txBody>
                    <a:bodyPr/>
                    <a:lstStyle/>
                    <a:p>
                      <a:pPr algn="just">
                        <a:spcAft>
                          <a:spcPts val="0"/>
                        </a:spcAft>
                      </a:pPr>
                      <a:r>
                        <a:rPr lang="en-US" altLang="ja-JP" sz="1000" kern="100" dirty="0">
                          <a:solidFill>
                            <a:srgbClr val="FF0000"/>
                          </a:solidFill>
                          <a:latin typeface="ＭＳ 明朝"/>
                          <a:ea typeface="ＭＳ 明朝"/>
                          <a:cs typeface="Times New Roman"/>
                        </a:rPr>
                        <a:t>4</a:t>
                      </a:r>
                      <a:endParaRPr lang="ja-JP" sz="1000" kern="100" dirty="0">
                        <a:latin typeface="Century"/>
                        <a:ea typeface="ＭＳ 明朝"/>
                        <a:cs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spcAft>
                          <a:spcPts val="0"/>
                        </a:spcAft>
                      </a:pPr>
                      <a:r>
                        <a:rPr lang="ja-JP" altLang="en-US" sz="1000" kern="100" dirty="0">
                          <a:solidFill>
                            <a:srgbClr val="FF0000"/>
                          </a:solidFill>
                          <a:latin typeface="Century"/>
                          <a:ea typeface="ＭＳ 明朝"/>
                          <a:cs typeface="Times New Roman"/>
                        </a:rPr>
                        <a:t>運航支援システム</a:t>
                      </a:r>
                      <a:endParaRPr lang="ja-JP" sz="1000" kern="100" dirty="0">
                        <a:solidFill>
                          <a:srgbClr val="FF0000"/>
                        </a:solidFill>
                        <a:latin typeface="Century"/>
                        <a:ea typeface="ＭＳ 明朝"/>
                        <a:cs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lvl="0" indent="0" algn="ctr" defTabSz="1072866" rtl="0" eaLnBrk="1" fontAlgn="auto" latinLnBrk="0" hangingPunct="1">
                        <a:lnSpc>
                          <a:spcPct val="100000"/>
                        </a:lnSpc>
                        <a:spcBef>
                          <a:spcPts val="0"/>
                        </a:spcBef>
                        <a:spcAft>
                          <a:spcPts val="0"/>
                        </a:spcAft>
                        <a:buClrTx/>
                        <a:buSzTx/>
                        <a:buFontTx/>
                        <a:buNone/>
                        <a:tabLst/>
                        <a:defRPr/>
                      </a:pPr>
                      <a:r>
                        <a:rPr lang="en-US" altLang="ja-JP" sz="1000" kern="100" dirty="0">
                          <a:solidFill>
                            <a:srgbClr val="FF0000"/>
                          </a:solidFill>
                          <a:latin typeface="ＭＳ 明朝"/>
                          <a:ea typeface="ＭＳ 明朝"/>
                          <a:cs typeface="Times New Roman"/>
                        </a:rPr>
                        <a:t>d1</a:t>
                      </a:r>
                      <a:r>
                        <a:rPr lang="ja-JP" altLang="ja-JP" sz="1000" kern="100" dirty="0">
                          <a:solidFill>
                            <a:srgbClr val="FF0000"/>
                          </a:solidFill>
                          <a:latin typeface="Century"/>
                          <a:ea typeface="ＭＳ 明朝"/>
                          <a:cs typeface="Times New Roman"/>
                        </a:rPr>
                        <a:t>％</a:t>
                      </a:r>
                      <a:endParaRPr lang="ja-JP" alt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513278258"/>
                  </a:ext>
                </a:extLst>
              </a:tr>
              <a:tr h="178307">
                <a:tc>
                  <a:txBody>
                    <a:bodyPr/>
                    <a:lstStyle/>
                    <a:p>
                      <a:pPr algn="just">
                        <a:spcAft>
                          <a:spcPts val="0"/>
                        </a:spcAft>
                      </a:pPr>
                      <a:r>
                        <a:rPr lang="ja-JP" sz="1000" kern="100" dirty="0">
                          <a:solidFill>
                            <a:srgbClr val="FF0000"/>
                          </a:solidFill>
                          <a:latin typeface="Century"/>
                          <a:ea typeface="ＭＳ 明朝"/>
                          <a:cs typeface="Times New Roman"/>
                        </a:rPr>
                        <a:t>計</a:t>
                      </a:r>
                      <a:endParaRPr lang="ja-JP" sz="1000" kern="100" dirty="0">
                        <a:latin typeface="Century"/>
                        <a:ea typeface="ＭＳ 明朝"/>
                        <a:cs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just">
                        <a:spcAft>
                          <a:spcPts val="0"/>
                        </a:spcAft>
                      </a:pPr>
                      <a:r>
                        <a:rPr 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ja-JP" sz="1000" kern="100" dirty="0">
                          <a:solidFill>
                            <a:srgbClr val="FF0000"/>
                          </a:solidFill>
                          <a:latin typeface="Century"/>
                          <a:ea typeface="ＭＳ 明朝"/>
                          <a:cs typeface="Times New Roman"/>
                        </a:rPr>
                        <a:t>Ｂ</a:t>
                      </a:r>
                      <a:r>
                        <a:rPr lang="en-US" altLang="ja-JP" sz="1000" kern="100" dirty="0">
                          <a:solidFill>
                            <a:srgbClr val="FF0000"/>
                          </a:solidFill>
                          <a:latin typeface="ＭＳ 明朝" panose="02020609040205080304" pitchFamily="17" charset="-128"/>
                          <a:ea typeface="ＭＳ 明朝" panose="02020609040205080304" pitchFamily="17" charset="-128"/>
                          <a:cs typeface="Times New Roman"/>
                        </a:rPr>
                        <a:t>1</a:t>
                      </a:r>
                      <a:r>
                        <a:rPr 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bl>
          </a:graphicData>
        </a:graphic>
      </p:graphicFrame>
      <p:graphicFrame>
        <p:nvGraphicFramePr>
          <p:cNvPr id="59" name="表 58"/>
          <p:cNvGraphicFramePr>
            <a:graphicFrameLocks noGrp="1"/>
          </p:cNvGraphicFramePr>
          <p:nvPr>
            <p:extLst>
              <p:ext uri="{D42A27DB-BD31-4B8C-83A1-F6EECF244321}">
                <p14:modId xmlns:p14="http://schemas.microsoft.com/office/powerpoint/2010/main" val="821192716"/>
              </p:ext>
            </p:extLst>
          </p:nvPr>
        </p:nvGraphicFramePr>
        <p:xfrm>
          <a:off x="144017" y="1811288"/>
          <a:ext cx="4376937" cy="609600"/>
        </p:xfrm>
        <a:graphic>
          <a:graphicData uri="http://schemas.openxmlformats.org/drawingml/2006/table">
            <a:tbl>
              <a:tblPr/>
              <a:tblGrid>
                <a:gridCol w="1594861">
                  <a:extLst>
                    <a:ext uri="{9D8B030D-6E8A-4147-A177-3AD203B41FA5}">
                      <a16:colId xmlns:a16="http://schemas.microsoft.com/office/drawing/2014/main" val="20000"/>
                    </a:ext>
                  </a:extLst>
                </a:gridCol>
                <a:gridCol w="695519">
                  <a:extLst>
                    <a:ext uri="{9D8B030D-6E8A-4147-A177-3AD203B41FA5}">
                      <a16:colId xmlns:a16="http://schemas.microsoft.com/office/drawing/2014/main" val="20001"/>
                    </a:ext>
                  </a:extLst>
                </a:gridCol>
                <a:gridCol w="695519">
                  <a:extLst>
                    <a:ext uri="{9D8B030D-6E8A-4147-A177-3AD203B41FA5}">
                      <a16:colId xmlns:a16="http://schemas.microsoft.com/office/drawing/2014/main" val="20002"/>
                    </a:ext>
                  </a:extLst>
                </a:gridCol>
                <a:gridCol w="695519">
                  <a:extLst>
                    <a:ext uri="{9D8B030D-6E8A-4147-A177-3AD203B41FA5}">
                      <a16:colId xmlns:a16="http://schemas.microsoft.com/office/drawing/2014/main" val="20003"/>
                    </a:ext>
                  </a:extLst>
                </a:gridCol>
                <a:gridCol w="695519">
                  <a:extLst>
                    <a:ext uri="{9D8B030D-6E8A-4147-A177-3AD203B41FA5}">
                      <a16:colId xmlns:a16="http://schemas.microsoft.com/office/drawing/2014/main" val="20004"/>
                    </a:ext>
                  </a:extLst>
                </a:gridCol>
              </a:tblGrid>
              <a:tr h="0">
                <a:tc>
                  <a:txBody>
                    <a:bodyPr/>
                    <a:lstStyle/>
                    <a:p>
                      <a:pPr algn="just">
                        <a:spcAft>
                          <a:spcPts val="0"/>
                        </a:spcAft>
                      </a:pP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ja-JP" sz="1000" b="1" kern="100" dirty="0">
                          <a:latin typeface="Century" panose="02040604050505020304" pitchFamily="18" charset="0"/>
                          <a:ea typeface="ＭＳ 明朝"/>
                          <a:cs typeface="Times New Roman"/>
                        </a:rPr>
                        <a:t>R5</a:t>
                      </a:r>
                      <a:r>
                        <a:rPr lang="ja-JP" sz="1000" b="1" kern="100" dirty="0">
                          <a:latin typeface="Century" panose="02040604050505020304" pitchFamily="18" charset="0"/>
                          <a:ea typeface="ＭＳ 明朝"/>
                          <a:cs typeface="Times New Roman"/>
                        </a:rPr>
                        <a:t>年度</a:t>
                      </a:r>
                      <a:endParaRPr lang="ja-JP" sz="1000" kern="100" dirty="0">
                        <a:latin typeface="Century" panose="02040604050505020304" pitchFamily="18" charset="0"/>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ja-JP" sz="1000" b="1" kern="100" dirty="0">
                          <a:latin typeface="Century" panose="02040604050505020304" pitchFamily="18" charset="0"/>
                          <a:ea typeface="ＭＳ 明朝"/>
                          <a:cs typeface="Times New Roman"/>
                        </a:rPr>
                        <a:t>R6</a:t>
                      </a:r>
                      <a:r>
                        <a:rPr lang="ja-JP" sz="1000" b="1" kern="100" dirty="0">
                          <a:latin typeface="Century" panose="02040604050505020304" pitchFamily="18" charset="0"/>
                          <a:ea typeface="ＭＳ 明朝"/>
                          <a:cs typeface="Times New Roman"/>
                        </a:rPr>
                        <a:t>年度</a:t>
                      </a:r>
                      <a:endParaRPr lang="ja-JP" sz="1000" kern="100" dirty="0">
                        <a:latin typeface="Century" panose="02040604050505020304" pitchFamily="18" charset="0"/>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ja-JP" sz="1000" b="1" kern="100" dirty="0">
                          <a:latin typeface="Century" panose="02040604050505020304" pitchFamily="18" charset="0"/>
                          <a:ea typeface="ＭＳ 明朝"/>
                          <a:cs typeface="Times New Roman"/>
                        </a:rPr>
                        <a:t>R7</a:t>
                      </a:r>
                      <a:r>
                        <a:rPr lang="ja-JP" sz="1000" b="1" kern="100" dirty="0">
                          <a:latin typeface="Century" panose="02040604050505020304" pitchFamily="18" charset="0"/>
                          <a:ea typeface="ＭＳ 明朝"/>
                          <a:cs typeface="Times New Roman"/>
                        </a:rPr>
                        <a:t>年度</a:t>
                      </a:r>
                      <a:endParaRPr lang="ja-JP" sz="1000" kern="100" dirty="0">
                        <a:latin typeface="Century" panose="02040604050505020304" pitchFamily="18" charset="0"/>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000" b="1" kern="100" dirty="0">
                          <a:latin typeface="Century"/>
                          <a:ea typeface="ＭＳ 明朝"/>
                          <a:cs typeface="Times New Roman"/>
                        </a:rPr>
                        <a:t>合計</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0">
                <a:tc>
                  <a:txBody>
                    <a:bodyPr/>
                    <a:lstStyle/>
                    <a:p>
                      <a:pPr algn="just">
                        <a:spcAft>
                          <a:spcPts val="0"/>
                        </a:spcAft>
                      </a:pPr>
                      <a:r>
                        <a:rPr lang="ja-JP" sz="1000" kern="100" dirty="0">
                          <a:latin typeface="Century"/>
                          <a:ea typeface="ＭＳ 明朝"/>
                          <a:cs typeface="Times New Roman"/>
                        </a:rPr>
                        <a:t>①補助事業に要する経費</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0">
                <a:tc>
                  <a:txBody>
                    <a:bodyPr/>
                    <a:lstStyle/>
                    <a:p>
                      <a:pPr algn="just">
                        <a:spcAft>
                          <a:spcPts val="0"/>
                        </a:spcAft>
                      </a:pPr>
                      <a:r>
                        <a:rPr lang="ja-JP" sz="1000" kern="100">
                          <a:latin typeface="Century"/>
                          <a:ea typeface="ＭＳ 明朝"/>
                          <a:cs typeface="Times New Roman"/>
                        </a:rPr>
                        <a:t>②補助対象経費</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0">
                <a:tc>
                  <a:txBody>
                    <a:bodyPr/>
                    <a:lstStyle/>
                    <a:p>
                      <a:pPr algn="just">
                        <a:spcAft>
                          <a:spcPts val="0"/>
                        </a:spcAft>
                      </a:pPr>
                      <a:r>
                        <a:rPr lang="ja-JP" sz="1000" kern="100" dirty="0">
                          <a:latin typeface="Century"/>
                          <a:ea typeface="ＭＳ 明朝"/>
                          <a:cs typeface="Times New Roman"/>
                        </a:rPr>
                        <a:t>③補助金申請額</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61" name="Rectangle 42"/>
          <p:cNvSpPr>
            <a:spLocks noChangeArrowheads="1"/>
          </p:cNvSpPr>
          <p:nvPr/>
        </p:nvSpPr>
        <p:spPr bwMode="auto">
          <a:xfrm>
            <a:off x="104204" y="5589240"/>
            <a:ext cx="4776788" cy="1151483"/>
          </a:xfrm>
          <a:prstGeom prst="rect">
            <a:avLst/>
          </a:prstGeom>
          <a:solidFill>
            <a:srgbClr val="FFFFCC"/>
          </a:solidFill>
          <a:ln w="9525">
            <a:solidFill>
              <a:srgbClr val="5F5F5F"/>
            </a:solidFill>
            <a:miter lim="800000"/>
            <a:headEnd/>
            <a:tailEnd/>
          </a:ln>
        </p:spPr>
        <p:txBody>
          <a:bodyPr lIns="54000" rIns="54000" anchor="t"/>
          <a:lstStyle/>
          <a:p>
            <a:pPr marL="133350" indent="-133350"/>
            <a:r>
              <a:rPr lang="ja-JP" altLang="en-US" sz="1200" dirty="0"/>
              <a:t>検証方法</a:t>
            </a:r>
            <a:endParaRPr lang="en-US" altLang="ja-JP" sz="1200" dirty="0"/>
          </a:p>
        </p:txBody>
      </p:sp>
      <p:sp>
        <p:nvSpPr>
          <p:cNvPr id="31" name="四角形吹き出し 30"/>
          <p:cNvSpPr/>
          <p:nvPr/>
        </p:nvSpPr>
        <p:spPr>
          <a:xfrm>
            <a:off x="1424608" y="1484784"/>
            <a:ext cx="2520280" cy="216024"/>
          </a:xfrm>
          <a:prstGeom prst="wedgeRectCallout">
            <a:avLst>
              <a:gd name="adj1" fmla="val -47654"/>
              <a:gd name="adj2" fmla="val 121761"/>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rgbClr val="FF0000"/>
                </a:solidFill>
              </a:rPr>
              <a:t>「実施計画書　</a:t>
            </a:r>
            <a:r>
              <a:rPr lang="en-US" altLang="ja-JP" sz="1000" dirty="0">
                <a:solidFill>
                  <a:srgbClr val="FF0000"/>
                </a:solidFill>
              </a:rPr>
              <a:t>8-</a:t>
            </a:r>
            <a:r>
              <a:rPr kumimoji="1" lang="en-US" altLang="ja-JP" sz="1000" dirty="0">
                <a:solidFill>
                  <a:srgbClr val="FF0000"/>
                </a:solidFill>
              </a:rPr>
              <a:t>2</a:t>
            </a:r>
            <a:r>
              <a:rPr kumimoji="1" lang="ja-JP" altLang="en-US" sz="1000" dirty="0">
                <a:solidFill>
                  <a:srgbClr val="FF0000"/>
                </a:solidFill>
              </a:rPr>
              <a:t>　補助金交付申請」</a:t>
            </a:r>
          </a:p>
        </p:txBody>
      </p:sp>
      <p:sp>
        <p:nvSpPr>
          <p:cNvPr id="42" name="四角形吹き出し 41"/>
          <p:cNvSpPr/>
          <p:nvPr/>
        </p:nvSpPr>
        <p:spPr>
          <a:xfrm>
            <a:off x="2288704" y="4005064"/>
            <a:ext cx="2520280" cy="216024"/>
          </a:xfrm>
          <a:prstGeom prst="wedgeRectCallout">
            <a:avLst>
              <a:gd name="adj1" fmla="val -31690"/>
              <a:gd name="adj2" fmla="val -120923"/>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rgbClr val="FF0000"/>
                </a:solidFill>
              </a:rPr>
              <a:t>「実施計画書　</a:t>
            </a:r>
            <a:r>
              <a:rPr lang="en-US" altLang="ja-JP" sz="1000" dirty="0">
                <a:solidFill>
                  <a:srgbClr val="FF0000"/>
                </a:solidFill>
              </a:rPr>
              <a:t>8</a:t>
            </a:r>
            <a:r>
              <a:rPr kumimoji="1" lang="en-US" altLang="ja-JP" sz="1000" dirty="0">
                <a:solidFill>
                  <a:srgbClr val="FF0000"/>
                </a:solidFill>
              </a:rPr>
              <a:t>-1</a:t>
            </a:r>
            <a:r>
              <a:rPr kumimoji="1" lang="ja-JP" altLang="en-US" sz="1000" dirty="0">
                <a:solidFill>
                  <a:srgbClr val="FF0000"/>
                </a:solidFill>
              </a:rPr>
              <a:t>　スケジュール」</a:t>
            </a:r>
          </a:p>
        </p:txBody>
      </p:sp>
      <p:sp>
        <p:nvSpPr>
          <p:cNvPr id="62" name="四角形吹き出し 61"/>
          <p:cNvSpPr/>
          <p:nvPr/>
        </p:nvSpPr>
        <p:spPr>
          <a:xfrm>
            <a:off x="776536" y="4829919"/>
            <a:ext cx="2520280" cy="216024"/>
          </a:xfrm>
          <a:prstGeom prst="wedgeRectCallout">
            <a:avLst>
              <a:gd name="adj1" fmla="val -31690"/>
              <a:gd name="adj2" fmla="val -120923"/>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rgbClr val="FF0000"/>
                </a:solidFill>
              </a:rPr>
              <a:t>「実施計画書　</a:t>
            </a:r>
            <a:r>
              <a:rPr lang="en-US" altLang="ja-JP" sz="1000" dirty="0">
                <a:solidFill>
                  <a:srgbClr val="FF0000"/>
                </a:solidFill>
              </a:rPr>
              <a:t>6</a:t>
            </a:r>
            <a:r>
              <a:rPr kumimoji="1" lang="en-US" altLang="ja-JP" sz="1000" dirty="0">
                <a:solidFill>
                  <a:srgbClr val="FF0000"/>
                </a:solidFill>
              </a:rPr>
              <a:t>-1</a:t>
            </a:r>
            <a:r>
              <a:rPr kumimoji="1" lang="ja-JP" altLang="en-US" sz="1000" dirty="0">
                <a:solidFill>
                  <a:srgbClr val="FF0000"/>
                </a:solidFill>
              </a:rPr>
              <a:t>　概要」を基に記載</a:t>
            </a:r>
          </a:p>
        </p:txBody>
      </p:sp>
      <p:sp>
        <p:nvSpPr>
          <p:cNvPr id="63" name="四角形吹き出し 62"/>
          <p:cNvSpPr/>
          <p:nvPr/>
        </p:nvSpPr>
        <p:spPr>
          <a:xfrm>
            <a:off x="344488" y="6021287"/>
            <a:ext cx="3168352" cy="474573"/>
          </a:xfrm>
          <a:prstGeom prst="wedgeRectCallout">
            <a:avLst>
              <a:gd name="adj1" fmla="val -33625"/>
              <a:gd name="adj2" fmla="val -97219"/>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dirty="0">
                <a:solidFill>
                  <a:srgbClr val="FF0000"/>
                </a:solidFill>
              </a:rPr>
              <a:t>「実施計画書　</a:t>
            </a:r>
            <a:r>
              <a:rPr lang="en-US" altLang="ja-JP" sz="1000" dirty="0">
                <a:solidFill>
                  <a:srgbClr val="FF0000"/>
                </a:solidFill>
              </a:rPr>
              <a:t>6</a:t>
            </a:r>
            <a:r>
              <a:rPr kumimoji="1" lang="en-US" altLang="ja-JP" sz="1000" dirty="0">
                <a:solidFill>
                  <a:srgbClr val="FF0000"/>
                </a:solidFill>
              </a:rPr>
              <a:t>-5</a:t>
            </a:r>
            <a:r>
              <a:rPr kumimoji="1" lang="ja-JP" altLang="en-US" sz="1000" dirty="0">
                <a:solidFill>
                  <a:srgbClr val="FF0000"/>
                </a:solidFill>
              </a:rPr>
              <a:t>　エネルギー消費削減率等の検証、</a:t>
            </a:r>
            <a:r>
              <a:rPr lang="en-US" altLang="ja-JP" sz="1000" dirty="0">
                <a:solidFill>
                  <a:srgbClr val="FF0000"/>
                </a:solidFill>
              </a:rPr>
              <a:t> 6-2</a:t>
            </a:r>
            <a:r>
              <a:rPr lang="ja-JP" altLang="en-US" sz="1000" dirty="0">
                <a:solidFill>
                  <a:srgbClr val="FF0000"/>
                </a:solidFill>
              </a:rPr>
              <a:t>　エネルギー消費削減率等の検証」</a:t>
            </a:r>
            <a:r>
              <a:rPr kumimoji="1" lang="ja-JP" altLang="en-US" sz="1000" dirty="0">
                <a:solidFill>
                  <a:srgbClr val="FF0000"/>
                </a:solidFill>
              </a:rPr>
              <a:t>　を基に記載</a:t>
            </a:r>
          </a:p>
        </p:txBody>
      </p:sp>
      <p:sp>
        <p:nvSpPr>
          <p:cNvPr id="64" name="四角形吹き出し 63"/>
          <p:cNvSpPr/>
          <p:nvPr/>
        </p:nvSpPr>
        <p:spPr>
          <a:xfrm>
            <a:off x="5115475" y="2587098"/>
            <a:ext cx="2520280" cy="360040"/>
          </a:xfrm>
          <a:prstGeom prst="wedgeRectCallout">
            <a:avLst>
              <a:gd name="adj1" fmla="val 8326"/>
              <a:gd name="adj2" fmla="val -87273"/>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rgbClr val="FF0000"/>
                </a:solidFill>
              </a:rPr>
              <a:t>「実施計画書　</a:t>
            </a:r>
            <a:r>
              <a:rPr lang="en-US" altLang="ja-JP" sz="1000" dirty="0">
                <a:solidFill>
                  <a:srgbClr val="FF0000"/>
                </a:solidFill>
              </a:rPr>
              <a:t>3.</a:t>
            </a:r>
            <a:r>
              <a:rPr kumimoji="1" lang="ja-JP" altLang="en-US" sz="1000" dirty="0">
                <a:solidFill>
                  <a:srgbClr val="FF0000"/>
                </a:solidFill>
              </a:rPr>
              <a:t>　補助事業の目的・概要及び補助対象船舶の概要・特徴」を基に記載</a:t>
            </a:r>
          </a:p>
        </p:txBody>
      </p:sp>
      <p:sp>
        <p:nvSpPr>
          <p:cNvPr id="66" name="Rectangle 2"/>
          <p:cNvSpPr>
            <a:spLocks noChangeArrowheads="1"/>
          </p:cNvSpPr>
          <p:nvPr/>
        </p:nvSpPr>
        <p:spPr bwMode="auto">
          <a:xfrm>
            <a:off x="5044765" y="4980096"/>
            <a:ext cx="4767573" cy="1760627"/>
          </a:xfrm>
          <a:prstGeom prst="rect">
            <a:avLst/>
          </a:prstGeom>
          <a:solidFill>
            <a:srgbClr val="FFFFCC"/>
          </a:solidFill>
          <a:ln w="9525">
            <a:solidFill>
              <a:srgbClr val="5F5F5F"/>
            </a:solidFill>
            <a:miter lim="800000"/>
            <a:headEnd/>
            <a:tailEnd/>
          </a:ln>
        </p:spPr>
        <p:txBody>
          <a:bodyPr lIns="54000" rIns="54000" anchor="t"/>
          <a:lstStyle/>
          <a:p>
            <a:pPr>
              <a:spcAft>
                <a:spcPct val="25000"/>
              </a:spcAft>
            </a:pPr>
            <a:endParaRPr lang="en-US" altLang="ja-JP" sz="600" dirty="0"/>
          </a:p>
          <a:p>
            <a:pPr>
              <a:spcAft>
                <a:spcPct val="25000"/>
              </a:spcAft>
            </a:pPr>
            <a:r>
              <a:rPr lang="en-US" altLang="ja-JP" sz="1200" dirty="0"/>
              <a:t>※</a:t>
            </a:r>
            <a:r>
              <a:rPr lang="ja-JP" altLang="en-US" sz="1200" dirty="0"/>
              <a:t>配船計画の目的・概要について載せること。</a:t>
            </a:r>
            <a:endParaRPr lang="en-US" altLang="ja-JP" sz="1200" dirty="0"/>
          </a:p>
          <a:p>
            <a:pPr>
              <a:spcAft>
                <a:spcPct val="25000"/>
              </a:spcAft>
            </a:pPr>
            <a:r>
              <a:rPr lang="ja-JP" altLang="en-US" sz="1200" dirty="0"/>
              <a:t>　・・・・・・・・・・・・・・・・・・・・・・・・・・・・・・・・・・・・・・・・・・・・・・・・・・・・・・・・・・・・・・・・・・</a:t>
            </a:r>
            <a:endParaRPr lang="en-US" altLang="ja-JP" sz="1200" dirty="0"/>
          </a:p>
          <a:p>
            <a:pPr>
              <a:spcAft>
                <a:spcPct val="25000"/>
              </a:spcAft>
            </a:pPr>
            <a:endParaRPr lang="en-US" altLang="ja-JP" sz="1200" dirty="0"/>
          </a:p>
          <a:p>
            <a:pPr>
              <a:spcAft>
                <a:spcPct val="25000"/>
              </a:spcAft>
            </a:pPr>
            <a:endParaRPr lang="en-US" altLang="ja-JP" sz="1200" dirty="0"/>
          </a:p>
          <a:p>
            <a:pPr>
              <a:spcAft>
                <a:spcPct val="25000"/>
              </a:spcAft>
            </a:pPr>
            <a:r>
              <a:rPr lang="en-US" altLang="ja-JP" sz="1200" dirty="0"/>
              <a:t>※</a:t>
            </a:r>
            <a:r>
              <a:rPr lang="ja-JP" altLang="en-US" sz="1200" dirty="0"/>
              <a:t>配船計画に関するエネルギー削減率を記載すること。</a:t>
            </a:r>
            <a:endParaRPr lang="en-US" altLang="ja-JP" sz="1200" dirty="0"/>
          </a:p>
          <a:p>
            <a:pPr>
              <a:spcAft>
                <a:spcPct val="25000"/>
              </a:spcAft>
            </a:pPr>
            <a:r>
              <a:rPr lang="ja-JP" altLang="en-US" sz="1200" dirty="0"/>
              <a:t>　・・・・・・・・・・・・・・・・・・・・・・・・・・・・・・・・・・・・・・・・・・・・・・・・・</a:t>
            </a:r>
            <a:endParaRPr lang="en-US" altLang="ja-JP" sz="1200" dirty="0"/>
          </a:p>
        </p:txBody>
      </p:sp>
      <p:sp>
        <p:nvSpPr>
          <p:cNvPr id="67" name="AutoShape 41"/>
          <p:cNvSpPr>
            <a:spLocks noChangeArrowheads="1"/>
          </p:cNvSpPr>
          <p:nvPr/>
        </p:nvSpPr>
        <p:spPr bwMode="auto">
          <a:xfrm>
            <a:off x="5035550" y="4899088"/>
            <a:ext cx="1223963" cy="206375"/>
          </a:xfrm>
          <a:prstGeom prst="roundRect">
            <a:avLst>
              <a:gd name="adj" fmla="val 11028"/>
            </a:avLst>
          </a:prstGeom>
          <a:solidFill>
            <a:srgbClr val="339933"/>
          </a:solidFill>
          <a:ln w="9525">
            <a:noFill/>
            <a:round/>
            <a:headEnd/>
            <a:tailEnd/>
          </a:ln>
        </p:spPr>
        <p:txBody>
          <a:bodyPr wrap="none" anchor="ctr"/>
          <a:lstStyle/>
          <a:p>
            <a:pPr algn="ctr"/>
            <a:r>
              <a:rPr lang="ja-JP" altLang="en-US" sz="1200" dirty="0">
                <a:solidFill>
                  <a:schemeClr val="bg1"/>
                </a:solidFill>
              </a:rPr>
              <a:t>配船計画の概要</a:t>
            </a:r>
          </a:p>
        </p:txBody>
      </p:sp>
      <p:sp>
        <p:nvSpPr>
          <p:cNvPr id="68" name="四角形吹き出し 67"/>
          <p:cNvSpPr/>
          <p:nvPr/>
        </p:nvSpPr>
        <p:spPr>
          <a:xfrm>
            <a:off x="7649898" y="5663321"/>
            <a:ext cx="2111079" cy="579603"/>
          </a:xfrm>
          <a:prstGeom prst="wedgeRectCallout">
            <a:avLst>
              <a:gd name="adj1" fmla="val 5423"/>
              <a:gd name="adj2" fmla="val 100032"/>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dirty="0">
                <a:solidFill>
                  <a:srgbClr val="FF0000"/>
                </a:solidFill>
              </a:rPr>
              <a:t>「実施計画書　</a:t>
            </a:r>
            <a:r>
              <a:rPr lang="en-US" altLang="ja-JP" sz="1000" dirty="0">
                <a:solidFill>
                  <a:srgbClr val="FF0000"/>
                </a:solidFill>
              </a:rPr>
              <a:t>7</a:t>
            </a:r>
            <a:r>
              <a:rPr kumimoji="1" lang="en-US" altLang="ja-JP" sz="1000" dirty="0">
                <a:solidFill>
                  <a:srgbClr val="FF0000"/>
                </a:solidFill>
              </a:rPr>
              <a:t>-</a:t>
            </a:r>
            <a:r>
              <a:rPr lang="en-US" altLang="ja-JP" sz="1000" dirty="0">
                <a:solidFill>
                  <a:srgbClr val="FF0000"/>
                </a:solidFill>
              </a:rPr>
              <a:t>2-2</a:t>
            </a:r>
            <a:r>
              <a:rPr kumimoji="1" lang="ja-JP" altLang="en-US" sz="1000" dirty="0">
                <a:solidFill>
                  <a:srgbClr val="FF0000"/>
                </a:solidFill>
              </a:rPr>
              <a:t>　</a:t>
            </a:r>
            <a:r>
              <a:rPr lang="ja-JP" altLang="en-US" sz="1000" dirty="0">
                <a:solidFill>
                  <a:srgbClr val="FF0000"/>
                </a:solidFill>
              </a:rPr>
              <a:t>配船計画の寄与によるエネルギー消費削減率及び</a:t>
            </a:r>
            <a:r>
              <a:rPr lang="en-US" altLang="ja-JP" sz="1000" dirty="0">
                <a:solidFill>
                  <a:srgbClr val="FF0000"/>
                </a:solidFill>
              </a:rPr>
              <a:t>CO2</a:t>
            </a:r>
            <a:r>
              <a:rPr lang="ja-JP" altLang="en-US" sz="1000" dirty="0">
                <a:solidFill>
                  <a:srgbClr val="FF0000"/>
                </a:solidFill>
              </a:rPr>
              <a:t>排出削減率</a:t>
            </a:r>
            <a:r>
              <a:rPr kumimoji="1" lang="ja-JP" altLang="en-US" sz="1000" dirty="0">
                <a:solidFill>
                  <a:srgbClr val="FF0000"/>
                </a:solidFill>
              </a:rPr>
              <a:t>（％）」を基に記載</a:t>
            </a:r>
          </a:p>
        </p:txBody>
      </p:sp>
      <p:sp>
        <p:nvSpPr>
          <p:cNvPr id="69" name="四角形吹き出し 68"/>
          <p:cNvSpPr/>
          <p:nvPr/>
        </p:nvSpPr>
        <p:spPr>
          <a:xfrm>
            <a:off x="5078257" y="5917037"/>
            <a:ext cx="2520280" cy="313217"/>
          </a:xfrm>
          <a:prstGeom prst="wedgeRectCallout">
            <a:avLst>
              <a:gd name="adj1" fmla="val 8326"/>
              <a:gd name="adj2" fmla="val -97855"/>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rgbClr val="FF0000"/>
                </a:solidFill>
              </a:rPr>
              <a:t>「実施計画書　</a:t>
            </a:r>
            <a:r>
              <a:rPr kumimoji="1" lang="en-US" altLang="ja-JP" sz="1000" dirty="0">
                <a:solidFill>
                  <a:srgbClr val="FF0000"/>
                </a:solidFill>
              </a:rPr>
              <a:t>7</a:t>
            </a:r>
            <a:r>
              <a:rPr lang="en-US" altLang="ja-JP" sz="1000" dirty="0">
                <a:solidFill>
                  <a:srgbClr val="FF0000"/>
                </a:solidFill>
              </a:rPr>
              <a:t>-1</a:t>
            </a:r>
            <a:r>
              <a:rPr lang="ja-JP" altLang="en-US" sz="1000" dirty="0">
                <a:solidFill>
                  <a:srgbClr val="FF0000"/>
                </a:solidFill>
              </a:rPr>
              <a:t>　</a:t>
            </a:r>
            <a:r>
              <a:rPr kumimoji="1" lang="ja-JP" altLang="en-US" sz="1000" dirty="0">
                <a:solidFill>
                  <a:srgbClr val="FF0000"/>
                </a:solidFill>
              </a:rPr>
              <a:t>目的・概要」を基に記載</a:t>
            </a:r>
          </a:p>
        </p:txBody>
      </p:sp>
      <p:grpSp>
        <p:nvGrpSpPr>
          <p:cNvPr id="3" name="グループ化 2"/>
          <p:cNvGrpSpPr/>
          <p:nvPr/>
        </p:nvGrpSpPr>
        <p:grpSpPr>
          <a:xfrm>
            <a:off x="5436259" y="904630"/>
            <a:ext cx="3836548" cy="1533172"/>
            <a:chOff x="5902196" y="646112"/>
            <a:chExt cx="3836548" cy="1710491"/>
          </a:xfrm>
        </p:grpSpPr>
        <p:grpSp>
          <p:nvGrpSpPr>
            <p:cNvPr id="52" name="グループ化 51"/>
            <p:cNvGrpSpPr/>
            <p:nvPr/>
          </p:nvGrpSpPr>
          <p:grpSpPr>
            <a:xfrm>
              <a:off x="5902196" y="646112"/>
              <a:ext cx="3836548" cy="1710491"/>
              <a:chOff x="5262033" y="1112541"/>
              <a:chExt cx="5451097" cy="2460475"/>
            </a:xfrm>
          </p:grpSpPr>
          <p:sp>
            <p:nvSpPr>
              <p:cNvPr id="53" name="正方形/長方形 52"/>
              <p:cNvSpPr/>
              <p:nvPr/>
            </p:nvSpPr>
            <p:spPr>
              <a:xfrm>
                <a:off x="5262033" y="1124744"/>
                <a:ext cx="4464496" cy="244827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200" b="1" dirty="0">
                    <a:solidFill>
                      <a:schemeClr val="tx1"/>
                    </a:solidFill>
                  </a:rPr>
                  <a:t>（一般配置図）</a:t>
                </a:r>
              </a:p>
            </p:txBody>
          </p:sp>
          <p:pic>
            <p:nvPicPr>
              <p:cNvPr id="54" name="図 53"/>
              <p:cNvPicPr/>
              <p:nvPr/>
            </p:nvPicPr>
            <p:blipFill>
              <a:blip r:embed="rId2" cstate="print"/>
              <a:srcRect/>
              <a:stretch>
                <a:fillRect/>
              </a:stretch>
            </p:blipFill>
            <p:spPr bwMode="auto">
              <a:xfrm>
                <a:off x="5529064" y="1340768"/>
                <a:ext cx="3816423" cy="1872207"/>
              </a:xfrm>
              <a:prstGeom prst="rect">
                <a:avLst/>
              </a:prstGeom>
              <a:noFill/>
              <a:ln w="9525">
                <a:noFill/>
                <a:miter lim="800000"/>
                <a:headEnd/>
                <a:tailEnd/>
              </a:ln>
              <a:effectLst/>
            </p:spPr>
          </p:pic>
          <p:sp>
            <p:nvSpPr>
              <p:cNvPr id="55" name="AutoShape 36"/>
              <p:cNvSpPr>
                <a:spLocks noChangeArrowheads="1"/>
              </p:cNvSpPr>
              <p:nvPr/>
            </p:nvSpPr>
            <p:spPr bwMode="auto">
              <a:xfrm>
                <a:off x="8483883" y="1112541"/>
                <a:ext cx="2229247" cy="253671"/>
              </a:xfrm>
              <a:prstGeom prst="wedgeRectCallout">
                <a:avLst>
                  <a:gd name="adj1" fmla="val -27485"/>
                  <a:gd name="adj2" fmla="val 87868"/>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a:ln>
                      <a:noFill/>
                    </a:ln>
                    <a:solidFill>
                      <a:srgbClr val="FF0000"/>
                    </a:solidFill>
                    <a:effectLst/>
                    <a:latin typeface="Century" pitchFamily="18" charset="0"/>
                    <a:ea typeface="ＭＳ 明朝" pitchFamily="17" charset="-128"/>
                    <a:cs typeface="ＭＳ Ｐゴシック" pitchFamily="50" charset="-128"/>
                  </a:rPr>
                  <a:t>No.4</a:t>
                </a:r>
                <a:r>
                  <a:rPr kumimoji="1" lang="ja-JP" altLang="en-US" sz="1000" b="0" i="0" u="none" strike="noStrike" cap="none" normalizeH="0" baseline="0" dirty="0">
                    <a:ln>
                      <a:noFill/>
                    </a:ln>
                    <a:solidFill>
                      <a:srgbClr val="FF0000"/>
                    </a:solidFill>
                    <a:effectLst/>
                    <a:latin typeface="Century" pitchFamily="18" charset="0"/>
                    <a:ea typeface="ＭＳ 明朝" pitchFamily="17" charset="-128"/>
                    <a:cs typeface="ＭＳ Ｐゴシック" pitchFamily="50" charset="-128"/>
                  </a:rPr>
                  <a:t>　運航支援システム</a:t>
                </a:r>
                <a:endParaRPr kumimoji="1" 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56" name="AutoShape 79"/>
              <p:cNvSpPr>
                <a:spLocks noChangeArrowheads="1"/>
              </p:cNvSpPr>
              <p:nvPr/>
            </p:nvSpPr>
            <p:spPr bwMode="auto">
              <a:xfrm>
                <a:off x="5333578" y="2492897"/>
                <a:ext cx="2058393" cy="232641"/>
              </a:xfrm>
              <a:prstGeom prst="wedgeRectCallout">
                <a:avLst>
                  <a:gd name="adj1" fmla="val -34317"/>
                  <a:gd name="adj2" fmla="val -140709"/>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a:ln>
                      <a:noFill/>
                    </a:ln>
                    <a:solidFill>
                      <a:srgbClr val="FF0000"/>
                    </a:solidFill>
                    <a:effectLst/>
                    <a:latin typeface="Century" pitchFamily="18" charset="0"/>
                    <a:ea typeface="ＭＳ 明朝" pitchFamily="17" charset="-128"/>
                    <a:cs typeface="ＭＳ Ｐゴシック" pitchFamily="50" charset="-128"/>
                  </a:rPr>
                  <a:t>No.3</a:t>
                </a:r>
                <a:r>
                  <a:rPr kumimoji="1" lang="ja-JP" altLang="en-US" sz="1000" b="0" i="0" u="none" strike="noStrike" cap="none" normalizeH="0" baseline="0" dirty="0">
                    <a:ln>
                      <a:noFill/>
                    </a:ln>
                    <a:solidFill>
                      <a:srgbClr val="FF0000"/>
                    </a:solidFill>
                    <a:effectLst/>
                    <a:latin typeface="Century" pitchFamily="18" charset="0"/>
                    <a:ea typeface="ＭＳ 明朝" pitchFamily="17" charset="-128"/>
                    <a:cs typeface="ＭＳ Ｐゴシック" pitchFamily="50" charset="-128"/>
                  </a:rPr>
                  <a:t>　</a:t>
                </a:r>
                <a:r>
                  <a:rPr lang="ja-JP" altLang="en-US" sz="1000" dirty="0">
                    <a:solidFill>
                      <a:srgbClr val="FF0000"/>
                    </a:solidFill>
                    <a:latin typeface="Century" pitchFamily="18" charset="0"/>
                    <a:ea typeface="ＭＳ 明朝" pitchFamily="17" charset="-128"/>
                    <a:cs typeface="ＭＳ Ｐゴシック" pitchFamily="50" charset="-128"/>
                  </a:rPr>
                  <a:t>高効率プロペラ</a:t>
                </a:r>
                <a:endParaRPr lang="en-US" altLang="ja-JP" sz="1000" dirty="0">
                  <a:solidFill>
                    <a:srgbClr val="FF0000"/>
                  </a:solidFill>
                  <a:latin typeface="Century" pitchFamily="18" charset="0"/>
                  <a:ea typeface="ＭＳ 明朝" pitchFamily="17" charset="-128"/>
                  <a:cs typeface="ＭＳ Ｐゴシック" pitchFamily="50" charset="-128"/>
                </a:endParaRPr>
              </a:p>
            </p:txBody>
          </p:sp>
          <p:sp>
            <p:nvSpPr>
              <p:cNvPr id="57" name="AutoShape 35"/>
              <p:cNvSpPr>
                <a:spLocks noChangeArrowheads="1"/>
              </p:cNvSpPr>
              <p:nvPr/>
            </p:nvSpPr>
            <p:spPr bwMode="auto">
              <a:xfrm>
                <a:off x="7456543" y="2584138"/>
                <a:ext cx="1717369" cy="258931"/>
              </a:xfrm>
              <a:prstGeom prst="wedgeRectCallout">
                <a:avLst>
                  <a:gd name="adj1" fmla="val -27278"/>
                  <a:gd name="adj2" fmla="val -105712"/>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a:ln>
                      <a:noFill/>
                    </a:ln>
                    <a:solidFill>
                      <a:srgbClr val="FF0000"/>
                    </a:solidFill>
                    <a:effectLst/>
                    <a:latin typeface="Century" pitchFamily="18" charset="0"/>
                    <a:ea typeface="ＭＳ 明朝" pitchFamily="17" charset="-128"/>
                    <a:cs typeface="ＭＳ Ｐゴシック" pitchFamily="50" charset="-128"/>
                  </a:rPr>
                  <a:t>No.2</a:t>
                </a:r>
                <a:r>
                  <a:rPr kumimoji="1" lang="ja-JP" altLang="en-US" sz="1000" b="0" i="0" u="none" strike="noStrike" cap="none" normalizeH="0" baseline="0" dirty="0">
                    <a:ln>
                      <a:noFill/>
                    </a:ln>
                    <a:solidFill>
                      <a:srgbClr val="FF0000"/>
                    </a:solidFill>
                    <a:effectLst/>
                    <a:latin typeface="Century" pitchFamily="18" charset="0"/>
                    <a:ea typeface="ＭＳ 明朝" pitchFamily="17" charset="-128"/>
                    <a:cs typeface="ＭＳ Ｐゴシック" pitchFamily="50" charset="-128"/>
                  </a:rPr>
                  <a:t>　省エネ船型</a:t>
                </a:r>
                <a:endParaRPr kumimoji="1" 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grpSp>
        <p:sp>
          <p:nvSpPr>
            <p:cNvPr id="70" name="正方形/長方形 69"/>
            <p:cNvSpPr/>
            <p:nvPr/>
          </p:nvSpPr>
          <p:spPr>
            <a:xfrm>
              <a:off x="6528878" y="1065883"/>
              <a:ext cx="121870" cy="202877"/>
            </a:xfrm>
            <a:prstGeom prst="rect">
              <a:avLst/>
            </a:prstGeom>
            <a:noFill/>
            <a:ln w="9525">
              <a:solidFill>
                <a:schemeClr val="tx1">
                  <a:lumMod val="75000"/>
                  <a:lumOff val="2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sp>
        <p:nvSpPr>
          <p:cNvPr id="65" name="四角形吹き出し 64"/>
          <p:cNvSpPr/>
          <p:nvPr/>
        </p:nvSpPr>
        <p:spPr>
          <a:xfrm>
            <a:off x="7653801" y="2191403"/>
            <a:ext cx="2111079" cy="828658"/>
          </a:xfrm>
          <a:prstGeom prst="wedgeRectCallout">
            <a:avLst>
              <a:gd name="adj1" fmla="val 17154"/>
              <a:gd name="adj2" fmla="val 100032"/>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dirty="0">
                <a:solidFill>
                  <a:srgbClr val="FF0000"/>
                </a:solidFill>
              </a:rPr>
              <a:t>「実施計画書　</a:t>
            </a:r>
            <a:r>
              <a:rPr kumimoji="1" lang="en-US" altLang="ja-JP" sz="1000" dirty="0">
                <a:solidFill>
                  <a:srgbClr val="FF0000"/>
                </a:solidFill>
              </a:rPr>
              <a:t>6-</a:t>
            </a:r>
            <a:r>
              <a:rPr lang="en-US" altLang="ja-JP" sz="1000" dirty="0">
                <a:solidFill>
                  <a:srgbClr val="FF0000"/>
                </a:solidFill>
              </a:rPr>
              <a:t>3-3</a:t>
            </a:r>
            <a:r>
              <a:rPr kumimoji="1" lang="ja-JP" altLang="en-US" sz="1000" dirty="0">
                <a:solidFill>
                  <a:srgbClr val="FF0000"/>
                </a:solidFill>
              </a:rPr>
              <a:t>　革新技術の寄与によるエネルギー消費削減率（％）」及び「</a:t>
            </a:r>
            <a:r>
              <a:rPr lang="ja-JP" altLang="en-US" sz="1000" dirty="0">
                <a:solidFill>
                  <a:srgbClr val="FF0000"/>
                </a:solidFill>
              </a:rPr>
              <a:t>実施計画書　</a:t>
            </a:r>
            <a:r>
              <a:rPr lang="en-US" altLang="ja-JP" sz="1000" dirty="0">
                <a:solidFill>
                  <a:srgbClr val="FF0000"/>
                </a:solidFill>
              </a:rPr>
              <a:t>6-4-3</a:t>
            </a:r>
            <a:r>
              <a:rPr lang="ja-JP" altLang="en-US" sz="1000" dirty="0">
                <a:solidFill>
                  <a:srgbClr val="FF0000"/>
                </a:solidFill>
              </a:rPr>
              <a:t>　革新技術の寄与による</a:t>
            </a:r>
            <a:r>
              <a:rPr lang="en-US" altLang="ja-JP" sz="1000" dirty="0">
                <a:solidFill>
                  <a:srgbClr val="FF0000"/>
                </a:solidFill>
              </a:rPr>
              <a:t>CO2</a:t>
            </a:r>
            <a:r>
              <a:rPr lang="ja-JP" altLang="en-US" sz="1000" dirty="0">
                <a:solidFill>
                  <a:srgbClr val="FF0000"/>
                </a:solidFill>
              </a:rPr>
              <a:t>消費削減率（％）」</a:t>
            </a:r>
            <a:r>
              <a:rPr kumimoji="1" lang="ja-JP" altLang="en-US" sz="1000" dirty="0">
                <a:solidFill>
                  <a:srgbClr val="FF0000"/>
                </a:solidFill>
              </a:rPr>
              <a:t>を基に記載</a:t>
            </a:r>
          </a:p>
        </p:txBody>
      </p:sp>
      <p:sp>
        <p:nvSpPr>
          <p:cNvPr id="74" name="AutoShape 35"/>
          <p:cNvSpPr>
            <a:spLocks noChangeArrowheads="1"/>
          </p:cNvSpPr>
          <p:nvPr/>
        </p:nvSpPr>
        <p:spPr bwMode="auto">
          <a:xfrm>
            <a:off x="7725118" y="1502818"/>
            <a:ext cx="1922836" cy="231917"/>
          </a:xfrm>
          <a:prstGeom prst="wedgeRectCallout">
            <a:avLst>
              <a:gd name="adj1" fmla="val -133274"/>
              <a:gd name="adj2" fmla="val 10659"/>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dirty="0">
                <a:ln>
                  <a:noFill/>
                </a:ln>
                <a:solidFill>
                  <a:srgbClr val="FF0000"/>
                </a:solidFill>
                <a:effectLst/>
                <a:latin typeface="Century" pitchFamily="18" charset="0"/>
                <a:ea typeface="ＭＳ 明朝" pitchFamily="17" charset="-128"/>
                <a:cs typeface="ＭＳ Ｐゴシック" pitchFamily="50" charset="-128"/>
              </a:rPr>
              <a:t>No.1</a:t>
            </a:r>
            <a:r>
              <a:rPr kumimoji="1" lang="ja-JP" altLang="en-US" sz="800" b="0" i="0" u="none" strike="noStrike" cap="none" normalizeH="0" baseline="0" dirty="0">
                <a:ln>
                  <a:noFill/>
                </a:ln>
                <a:solidFill>
                  <a:srgbClr val="FF0000"/>
                </a:solidFill>
                <a:effectLst/>
                <a:latin typeface="Century" pitchFamily="18" charset="0"/>
                <a:ea typeface="ＭＳ 明朝" pitchFamily="17" charset="-128"/>
                <a:cs typeface="ＭＳ Ｐゴシック" pitchFamily="50" charset="-128"/>
              </a:rPr>
              <a:t>　</a:t>
            </a:r>
            <a:r>
              <a:rPr lang="ja-JP" altLang="en-US" sz="800" dirty="0">
                <a:solidFill>
                  <a:srgbClr val="FF0000"/>
                </a:solidFill>
                <a:latin typeface="Century" pitchFamily="18" charset="0"/>
                <a:ea typeface="ＭＳ 明朝" pitchFamily="17" charset="-128"/>
                <a:cs typeface="ＭＳ Ｐゴシック" pitchFamily="50" charset="-128"/>
              </a:rPr>
              <a:t>バッテリー推進システム</a:t>
            </a:r>
            <a:endParaRPr lang="en-US" altLang="ja-JP" sz="800" dirty="0">
              <a:solidFill>
                <a:srgbClr val="FF0000"/>
              </a:solidFill>
              <a:latin typeface="Century" pitchFamily="18" charset="0"/>
              <a:ea typeface="ＭＳ 明朝" pitchFamily="17" charset="-128"/>
              <a:cs typeface="ＭＳ Ｐゴシック" pitchFamily="50" charset="-128"/>
            </a:endParaRPr>
          </a:p>
        </p:txBody>
      </p:sp>
      <p:sp>
        <p:nvSpPr>
          <p:cNvPr id="75" name="四角形吹き出し 74"/>
          <p:cNvSpPr/>
          <p:nvPr/>
        </p:nvSpPr>
        <p:spPr>
          <a:xfrm>
            <a:off x="6209159" y="5331133"/>
            <a:ext cx="3545640" cy="313217"/>
          </a:xfrm>
          <a:prstGeom prst="wedgeRectCallout">
            <a:avLst>
              <a:gd name="adj1" fmla="val 1998"/>
              <a:gd name="adj2" fmla="val -74093"/>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800" dirty="0">
                <a:solidFill>
                  <a:srgbClr val="FF0000"/>
                </a:solidFill>
              </a:rPr>
              <a:t>革新的な配船計画システム等を活用する場合のみ記載してください。配船計画システムに係る補助金を申請しない場合は、この欄を削除してください。</a:t>
            </a:r>
          </a:p>
        </p:txBody>
      </p:sp>
      <p:graphicFrame>
        <p:nvGraphicFramePr>
          <p:cNvPr id="71" name="表 70"/>
          <p:cNvGraphicFramePr>
            <a:graphicFrameLocks noGrp="1"/>
          </p:cNvGraphicFramePr>
          <p:nvPr>
            <p:extLst>
              <p:ext uri="{D42A27DB-BD31-4B8C-83A1-F6EECF244321}">
                <p14:modId xmlns:p14="http://schemas.microsoft.com/office/powerpoint/2010/main" val="137206189"/>
              </p:ext>
            </p:extLst>
          </p:nvPr>
        </p:nvGraphicFramePr>
        <p:xfrm>
          <a:off x="5291886" y="4487012"/>
          <a:ext cx="4356067" cy="337153"/>
        </p:xfrm>
        <a:graphic>
          <a:graphicData uri="http://schemas.openxmlformats.org/drawingml/2006/table">
            <a:tbl>
              <a:tblPr/>
              <a:tblGrid>
                <a:gridCol w="544509">
                  <a:extLst>
                    <a:ext uri="{9D8B030D-6E8A-4147-A177-3AD203B41FA5}">
                      <a16:colId xmlns:a16="http://schemas.microsoft.com/office/drawing/2014/main" val="20000"/>
                    </a:ext>
                  </a:extLst>
                </a:gridCol>
                <a:gridCol w="2018543">
                  <a:extLst>
                    <a:ext uri="{9D8B030D-6E8A-4147-A177-3AD203B41FA5}">
                      <a16:colId xmlns:a16="http://schemas.microsoft.com/office/drawing/2014/main" val="20001"/>
                    </a:ext>
                  </a:extLst>
                </a:gridCol>
                <a:gridCol w="1793015">
                  <a:extLst>
                    <a:ext uri="{9D8B030D-6E8A-4147-A177-3AD203B41FA5}">
                      <a16:colId xmlns:a16="http://schemas.microsoft.com/office/drawing/2014/main" val="20002"/>
                    </a:ext>
                  </a:extLst>
                </a:gridCol>
              </a:tblGrid>
              <a:tr h="158846">
                <a:tc>
                  <a:txBody>
                    <a:bodyPr/>
                    <a:lstStyle/>
                    <a:p>
                      <a:pPr algn="ctr">
                        <a:spcAft>
                          <a:spcPts val="0"/>
                        </a:spcAft>
                        <a:tabLst>
                          <a:tab pos="845820" algn="ctr"/>
                          <a:tab pos="1691640" algn="r"/>
                        </a:tabLst>
                      </a:pPr>
                      <a:r>
                        <a:rPr lang="en-US" sz="1000" b="1" kern="100" dirty="0">
                          <a:latin typeface="ＭＳ 明朝"/>
                          <a:ea typeface="ＭＳ 明朝"/>
                          <a:cs typeface="Times New Roman"/>
                        </a:rPr>
                        <a:t>No.</a:t>
                      </a:r>
                      <a:endParaRPr lang="ja-JP" sz="1000" kern="100" dirty="0">
                        <a:latin typeface="Century"/>
                        <a:ea typeface="ＭＳ 明朝"/>
                        <a:cs typeface="Times New Roman"/>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tabLst>
                          <a:tab pos="845820" algn="ctr"/>
                          <a:tab pos="1691640" algn="r"/>
                        </a:tabLst>
                      </a:pPr>
                      <a:r>
                        <a:rPr lang="ja-JP" sz="1000" b="1" kern="100" dirty="0">
                          <a:latin typeface="Century"/>
                          <a:ea typeface="ＭＳ 明朝"/>
                          <a:cs typeface="Times New Roman"/>
                        </a:rPr>
                        <a:t>項目</a:t>
                      </a:r>
                      <a:endParaRPr lang="ja-JP" sz="1000" kern="100" dirty="0">
                        <a:latin typeface="Century"/>
                        <a:ea typeface="ＭＳ 明朝"/>
                        <a:cs typeface="Times New Roman"/>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kumimoji="1" lang="ja-JP" altLang="en-US" sz="1000" b="1" dirty="0" smtClean="0">
                          <a:latin typeface="ＭＳ 明朝" panose="02020609040205080304" pitchFamily="17" charset="-128"/>
                          <a:ea typeface="ＭＳ 明朝" panose="02020609040205080304" pitchFamily="17" charset="-128"/>
                        </a:rPr>
                        <a:t>非化石エネルギー使用可能率</a:t>
                      </a:r>
                      <a:endParaRPr lang="ja-JP" sz="1000" kern="100" dirty="0">
                        <a:latin typeface="ＭＳ 明朝" panose="02020609040205080304" pitchFamily="17" charset="-128"/>
                        <a:ea typeface="ＭＳ 明朝" panose="02020609040205080304" pitchFamily="17" charset="-128"/>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78307">
                <a:tc>
                  <a:txBody>
                    <a:bodyPr/>
                    <a:lstStyle/>
                    <a:p>
                      <a:pPr algn="just">
                        <a:spcAft>
                          <a:spcPts val="0"/>
                        </a:spcAft>
                      </a:pPr>
                      <a:r>
                        <a:rPr lang="ja-JP" altLang="en-US" sz="1000" kern="100" dirty="0" smtClean="0">
                          <a:solidFill>
                            <a:srgbClr val="FF0000"/>
                          </a:solidFill>
                          <a:latin typeface="ＭＳ 明朝"/>
                          <a:ea typeface="ＭＳ 明朝"/>
                          <a:cs typeface="Times New Roman"/>
                        </a:rPr>
                        <a:t>○</a:t>
                      </a:r>
                      <a:endParaRPr lang="ja-JP" sz="1000" kern="100" dirty="0">
                        <a:latin typeface="Century"/>
                        <a:ea typeface="ＭＳ 明朝"/>
                        <a:cs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ja-JP" altLang="en-US" sz="1000" dirty="0" smtClean="0">
                          <a:solidFill>
                            <a:srgbClr val="FF0000"/>
                          </a:solidFill>
                          <a:latin typeface="Century" pitchFamily="18" charset="0"/>
                          <a:ea typeface="ＭＳ 明朝" pitchFamily="17" charset="-128"/>
                          <a:cs typeface="ＭＳ Ｐゴシック" pitchFamily="50" charset="-128"/>
                        </a:rPr>
                        <a:t>○○○</a:t>
                      </a:r>
                      <a:endParaRPr lang="en-US" altLang="ja-JP" sz="1000" dirty="0">
                        <a:solidFill>
                          <a:srgbClr val="FF0000"/>
                        </a:solidFill>
                        <a:latin typeface="Century" pitchFamily="18" charset="0"/>
                        <a:ea typeface="ＭＳ 明朝" pitchFamily="17" charset="-128"/>
                        <a:cs typeface="ＭＳ Ｐゴシック" pitchFamily="50" charset="-128"/>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ja-JP" altLang="en-US" sz="1000" kern="100" dirty="0" smtClean="0">
                          <a:solidFill>
                            <a:srgbClr val="FF0000"/>
                          </a:solidFill>
                          <a:latin typeface="ＭＳ 明朝"/>
                          <a:ea typeface="ＭＳ 明朝"/>
                          <a:cs typeface="Times New Roman"/>
                        </a:rPr>
                        <a:t>○</a:t>
                      </a:r>
                      <a:r>
                        <a:rPr lang="ja-JP" sz="1000" kern="100" dirty="0" smtClean="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72" name="四角形吹き出し 71"/>
          <p:cNvSpPr/>
          <p:nvPr/>
        </p:nvSpPr>
        <p:spPr>
          <a:xfrm>
            <a:off x="6892745" y="4807606"/>
            <a:ext cx="2891746" cy="263547"/>
          </a:xfrm>
          <a:prstGeom prst="wedgeRectCallout">
            <a:avLst>
              <a:gd name="adj1" fmla="val -30673"/>
              <a:gd name="adj2" fmla="val -70342"/>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800" dirty="0" smtClean="0">
                <a:solidFill>
                  <a:srgbClr val="FF0000"/>
                </a:solidFill>
              </a:rPr>
              <a:t>非化石エネルギーを使用する機器を導入する場合は、非化石エネルギー使用可能率を記載すること</a:t>
            </a:r>
            <a:endParaRPr kumimoji="1" lang="ja-JP" altLang="en-US" sz="800" dirty="0">
              <a:solidFill>
                <a:srgbClr val="FF0000"/>
              </a:solidFill>
            </a:endParaRPr>
          </a:p>
        </p:txBody>
      </p:sp>
    </p:spTree>
    <p:extLst>
      <p:ext uri="{BB962C8B-B14F-4D97-AF65-F5344CB8AC3E}">
        <p14:creationId xmlns:p14="http://schemas.microsoft.com/office/powerpoint/2010/main" val="402378863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1149</TotalTime>
  <Words>752</Words>
  <Application>Microsoft Office PowerPoint</Application>
  <PresentationFormat>A4 210 x 297 mm</PresentationFormat>
  <Paragraphs>110</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ＭＳ Ｐゴシック</vt:lpstr>
      <vt:lpstr>ＭＳ 明朝</vt:lpstr>
      <vt:lpstr>Arial</vt:lpstr>
      <vt:lpstr>Calibri</vt:lpstr>
      <vt:lpstr>Century</vt:lpstr>
      <vt:lpstr>Times New Roman</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中川　誠</dc:creator>
  <cp:lastModifiedBy>山村 光弘</cp:lastModifiedBy>
  <cp:revision>41</cp:revision>
  <cp:lastPrinted>2023-01-26T11:39:58Z</cp:lastPrinted>
  <dcterms:created xsi:type="dcterms:W3CDTF">2013-07-25T11:28:43Z</dcterms:created>
  <dcterms:modified xsi:type="dcterms:W3CDTF">2023-01-26T13:05:36Z</dcterms:modified>
</cp:coreProperties>
</file>