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0" d="100"/>
          <a:sy n="100" d="100"/>
        </p:scale>
        <p:origin x="954" y="2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677273-FAFA-496B-F2CE-A2E1A8525926}"/>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7B889977-0A23-43FF-30D8-15BDF47EDE4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9F1C10CF-7CA9-3503-09F3-C9B7F0EF1412}"/>
              </a:ext>
            </a:extLst>
          </p:cNvPr>
          <p:cNvSpPr>
            <a:spLocks noGrp="1"/>
          </p:cNvSpPr>
          <p:nvPr>
            <p:ph type="dt" sz="half" idx="10"/>
          </p:nvPr>
        </p:nvSpPr>
        <p:spPr/>
        <p:txBody>
          <a:bodyPr/>
          <a:lstStyle/>
          <a:p>
            <a:fld id="{BA7E8C1B-0494-4B7A-B722-2D2C7CAA7961}" type="datetimeFigureOut">
              <a:rPr kumimoji="1" lang="ja-JP" altLang="en-US" smtClean="0"/>
              <a:t>2023/4/27</a:t>
            </a:fld>
            <a:endParaRPr kumimoji="1" lang="ja-JP" altLang="en-US"/>
          </a:p>
        </p:txBody>
      </p:sp>
      <p:sp>
        <p:nvSpPr>
          <p:cNvPr id="5" name="フッター プレースホルダー 4">
            <a:extLst>
              <a:ext uri="{FF2B5EF4-FFF2-40B4-BE49-F238E27FC236}">
                <a16:creationId xmlns:a16="http://schemas.microsoft.com/office/drawing/2014/main" id="{7EE961C5-2F83-9768-7ADF-3892CF00AC7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CC8178A-3332-6CAB-D0ED-7991FFCF3CB1}"/>
              </a:ext>
            </a:extLst>
          </p:cNvPr>
          <p:cNvSpPr>
            <a:spLocks noGrp="1"/>
          </p:cNvSpPr>
          <p:nvPr>
            <p:ph type="sldNum" sz="quarter" idx="12"/>
          </p:nvPr>
        </p:nvSpPr>
        <p:spPr/>
        <p:txBody>
          <a:bodyPr/>
          <a:lstStyle/>
          <a:p>
            <a:fld id="{60DAA731-F25A-4877-BC8B-9E33E47F65B1}" type="slidenum">
              <a:rPr kumimoji="1" lang="ja-JP" altLang="en-US" smtClean="0"/>
              <a:t>‹#›</a:t>
            </a:fld>
            <a:endParaRPr kumimoji="1" lang="ja-JP" altLang="en-US"/>
          </a:p>
        </p:txBody>
      </p:sp>
    </p:spTree>
    <p:extLst>
      <p:ext uri="{BB962C8B-B14F-4D97-AF65-F5344CB8AC3E}">
        <p14:creationId xmlns:p14="http://schemas.microsoft.com/office/powerpoint/2010/main" val="1797400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D5B3628-96E1-52C3-2C54-1BB975AA260A}"/>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B23B213-6316-1B46-02A6-9D2DD66577C4}"/>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F7703FD-912E-5DCC-F339-913B97DE8CA3}"/>
              </a:ext>
            </a:extLst>
          </p:cNvPr>
          <p:cNvSpPr>
            <a:spLocks noGrp="1"/>
          </p:cNvSpPr>
          <p:nvPr>
            <p:ph type="dt" sz="half" idx="10"/>
          </p:nvPr>
        </p:nvSpPr>
        <p:spPr/>
        <p:txBody>
          <a:bodyPr/>
          <a:lstStyle/>
          <a:p>
            <a:fld id="{BA7E8C1B-0494-4B7A-B722-2D2C7CAA7961}" type="datetimeFigureOut">
              <a:rPr kumimoji="1" lang="ja-JP" altLang="en-US" smtClean="0"/>
              <a:t>2023/4/27</a:t>
            </a:fld>
            <a:endParaRPr kumimoji="1" lang="ja-JP" altLang="en-US"/>
          </a:p>
        </p:txBody>
      </p:sp>
      <p:sp>
        <p:nvSpPr>
          <p:cNvPr id="5" name="フッター プレースホルダー 4">
            <a:extLst>
              <a:ext uri="{FF2B5EF4-FFF2-40B4-BE49-F238E27FC236}">
                <a16:creationId xmlns:a16="http://schemas.microsoft.com/office/drawing/2014/main" id="{CA8F4DBC-F0A2-778C-E474-F7F58E3E280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8F9E1C6-5743-0862-C1CD-E14035E64CA6}"/>
              </a:ext>
            </a:extLst>
          </p:cNvPr>
          <p:cNvSpPr>
            <a:spLocks noGrp="1"/>
          </p:cNvSpPr>
          <p:nvPr>
            <p:ph type="sldNum" sz="quarter" idx="12"/>
          </p:nvPr>
        </p:nvSpPr>
        <p:spPr/>
        <p:txBody>
          <a:bodyPr/>
          <a:lstStyle/>
          <a:p>
            <a:fld id="{60DAA731-F25A-4877-BC8B-9E33E47F65B1}" type="slidenum">
              <a:rPr kumimoji="1" lang="ja-JP" altLang="en-US" smtClean="0"/>
              <a:t>‹#›</a:t>
            </a:fld>
            <a:endParaRPr kumimoji="1" lang="ja-JP" altLang="en-US"/>
          </a:p>
        </p:txBody>
      </p:sp>
    </p:spTree>
    <p:extLst>
      <p:ext uri="{BB962C8B-B14F-4D97-AF65-F5344CB8AC3E}">
        <p14:creationId xmlns:p14="http://schemas.microsoft.com/office/powerpoint/2010/main" val="777905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C9D06AE8-2AD9-0FE4-6875-86B382BF0F9A}"/>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DF55931-6EED-0232-650E-BCFB838660EE}"/>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E8B0760-D4A1-EC7D-140E-47F3BD47A5BD}"/>
              </a:ext>
            </a:extLst>
          </p:cNvPr>
          <p:cNvSpPr>
            <a:spLocks noGrp="1"/>
          </p:cNvSpPr>
          <p:nvPr>
            <p:ph type="dt" sz="half" idx="10"/>
          </p:nvPr>
        </p:nvSpPr>
        <p:spPr/>
        <p:txBody>
          <a:bodyPr/>
          <a:lstStyle/>
          <a:p>
            <a:fld id="{BA7E8C1B-0494-4B7A-B722-2D2C7CAA7961}" type="datetimeFigureOut">
              <a:rPr kumimoji="1" lang="ja-JP" altLang="en-US" smtClean="0"/>
              <a:t>2023/4/27</a:t>
            </a:fld>
            <a:endParaRPr kumimoji="1" lang="ja-JP" altLang="en-US"/>
          </a:p>
        </p:txBody>
      </p:sp>
      <p:sp>
        <p:nvSpPr>
          <p:cNvPr id="5" name="フッター プレースホルダー 4">
            <a:extLst>
              <a:ext uri="{FF2B5EF4-FFF2-40B4-BE49-F238E27FC236}">
                <a16:creationId xmlns:a16="http://schemas.microsoft.com/office/drawing/2014/main" id="{B2955953-672C-EB58-7B4A-94438C12816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01276CD-3409-8301-CBB3-EDD2DC441963}"/>
              </a:ext>
            </a:extLst>
          </p:cNvPr>
          <p:cNvSpPr>
            <a:spLocks noGrp="1"/>
          </p:cNvSpPr>
          <p:nvPr>
            <p:ph type="sldNum" sz="quarter" idx="12"/>
          </p:nvPr>
        </p:nvSpPr>
        <p:spPr/>
        <p:txBody>
          <a:bodyPr/>
          <a:lstStyle/>
          <a:p>
            <a:fld id="{60DAA731-F25A-4877-BC8B-9E33E47F65B1}" type="slidenum">
              <a:rPr kumimoji="1" lang="ja-JP" altLang="en-US" smtClean="0"/>
              <a:t>‹#›</a:t>
            </a:fld>
            <a:endParaRPr kumimoji="1" lang="ja-JP" altLang="en-US"/>
          </a:p>
        </p:txBody>
      </p:sp>
    </p:spTree>
    <p:extLst>
      <p:ext uri="{BB962C8B-B14F-4D97-AF65-F5344CB8AC3E}">
        <p14:creationId xmlns:p14="http://schemas.microsoft.com/office/powerpoint/2010/main" val="1937206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C3574DD-4FBD-1E8D-2215-03776549DAB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42FB956-2A8F-7DFA-7AE0-47D6346BD0B7}"/>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24EE5E1-B0CA-1487-8B5F-7AB93D25ED68}"/>
              </a:ext>
            </a:extLst>
          </p:cNvPr>
          <p:cNvSpPr>
            <a:spLocks noGrp="1"/>
          </p:cNvSpPr>
          <p:nvPr>
            <p:ph type="dt" sz="half" idx="10"/>
          </p:nvPr>
        </p:nvSpPr>
        <p:spPr/>
        <p:txBody>
          <a:bodyPr/>
          <a:lstStyle/>
          <a:p>
            <a:fld id="{BA7E8C1B-0494-4B7A-B722-2D2C7CAA7961}" type="datetimeFigureOut">
              <a:rPr kumimoji="1" lang="ja-JP" altLang="en-US" smtClean="0"/>
              <a:t>2023/4/27</a:t>
            </a:fld>
            <a:endParaRPr kumimoji="1" lang="ja-JP" altLang="en-US"/>
          </a:p>
        </p:txBody>
      </p:sp>
      <p:sp>
        <p:nvSpPr>
          <p:cNvPr id="5" name="フッター プレースホルダー 4">
            <a:extLst>
              <a:ext uri="{FF2B5EF4-FFF2-40B4-BE49-F238E27FC236}">
                <a16:creationId xmlns:a16="http://schemas.microsoft.com/office/drawing/2014/main" id="{7A07A5B1-0D6A-591A-B8B4-8AFCA8CC0E1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934E8A8-639D-C6CE-44A3-797650B1D303}"/>
              </a:ext>
            </a:extLst>
          </p:cNvPr>
          <p:cNvSpPr>
            <a:spLocks noGrp="1"/>
          </p:cNvSpPr>
          <p:nvPr>
            <p:ph type="sldNum" sz="quarter" idx="12"/>
          </p:nvPr>
        </p:nvSpPr>
        <p:spPr/>
        <p:txBody>
          <a:bodyPr/>
          <a:lstStyle/>
          <a:p>
            <a:fld id="{60DAA731-F25A-4877-BC8B-9E33E47F65B1}" type="slidenum">
              <a:rPr kumimoji="1" lang="ja-JP" altLang="en-US" smtClean="0"/>
              <a:t>‹#›</a:t>
            </a:fld>
            <a:endParaRPr kumimoji="1" lang="ja-JP" altLang="en-US"/>
          </a:p>
        </p:txBody>
      </p:sp>
    </p:spTree>
    <p:extLst>
      <p:ext uri="{BB962C8B-B14F-4D97-AF65-F5344CB8AC3E}">
        <p14:creationId xmlns:p14="http://schemas.microsoft.com/office/powerpoint/2010/main" val="2021743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3D96DE0-B27B-3957-59C1-44CEF87A5C7D}"/>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95DC8B4-33B7-6507-0766-4C12189EFA9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24C8C533-B359-3AE3-BB0A-45AD004098E6}"/>
              </a:ext>
            </a:extLst>
          </p:cNvPr>
          <p:cNvSpPr>
            <a:spLocks noGrp="1"/>
          </p:cNvSpPr>
          <p:nvPr>
            <p:ph type="dt" sz="half" idx="10"/>
          </p:nvPr>
        </p:nvSpPr>
        <p:spPr/>
        <p:txBody>
          <a:bodyPr/>
          <a:lstStyle/>
          <a:p>
            <a:fld id="{BA7E8C1B-0494-4B7A-B722-2D2C7CAA7961}" type="datetimeFigureOut">
              <a:rPr kumimoji="1" lang="ja-JP" altLang="en-US" smtClean="0"/>
              <a:t>2023/4/27</a:t>
            </a:fld>
            <a:endParaRPr kumimoji="1" lang="ja-JP" altLang="en-US"/>
          </a:p>
        </p:txBody>
      </p:sp>
      <p:sp>
        <p:nvSpPr>
          <p:cNvPr id="5" name="フッター プレースホルダー 4">
            <a:extLst>
              <a:ext uri="{FF2B5EF4-FFF2-40B4-BE49-F238E27FC236}">
                <a16:creationId xmlns:a16="http://schemas.microsoft.com/office/drawing/2014/main" id="{FAC10AFB-AB4A-5304-D72A-25AE7D6B4E3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D70718B-0DB5-D733-7CAD-5D70157706FC}"/>
              </a:ext>
            </a:extLst>
          </p:cNvPr>
          <p:cNvSpPr>
            <a:spLocks noGrp="1"/>
          </p:cNvSpPr>
          <p:nvPr>
            <p:ph type="sldNum" sz="quarter" idx="12"/>
          </p:nvPr>
        </p:nvSpPr>
        <p:spPr/>
        <p:txBody>
          <a:bodyPr/>
          <a:lstStyle/>
          <a:p>
            <a:fld id="{60DAA731-F25A-4877-BC8B-9E33E47F65B1}" type="slidenum">
              <a:rPr kumimoji="1" lang="ja-JP" altLang="en-US" smtClean="0"/>
              <a:t>‹#›</a:t>
            </a:fld>
            <a:endParaRPr kumimoji="1" lang="ja-JP" altLang="en-US"/>
          </a:p>
        </p:txBody>
      </p:sp>
    </p:spTree>
    <p:extLst>
      <p:ext uri="{BB962C8B-B14F-4D97-AF65-F5344CB8AC3E}">
        <p14:creationId xmlns:p14="http://schemas.microsoft.com/office/powerpoint/2010/main" val="3903920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7606FF9-2796-03E9-E26F-FE337D2F7F3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EFA2B45-C153-4CEC-71C7-E35613759DBF}"/>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35A7C779-0DF5-D7A7-4DAE-84D729AFEDFA}"/>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BBDF13E6-1CDC-9CDA-48B4-41C3A9940774}"/>
              </a:ext>
            </a:extLst>
          </p:cNvPr>
          <p:cNvSpPr>
            <a:spLocks noGrp="1"/>
          </p:cNvSpPr>
          <p:nvPr>
            <p:ph type="dt" sz="half" idx="10"/>
          </p:nvPr>
        </p:nvSpPr>
        <p:spPr/>
        <p:txBody>
          <a:bodyPr/>
          <a:lstStyle/>
          <a:p>
            <a:fld id="{BA7E8C1B-0494-4B7A-B722-2D2C7CAA7961}" type="datetimeFigureOut">
              <a:rPr kumimoji="1" lang="ja-JP" altLang="en-US" smtClean="0"/>
              <a:t>2023/4/27</a:t>
            </a:fld>
            <a:endParaRPr kumimoji="1" lang="ja-JP" altLang="en-US"/>
          </a:p>
        </p:txBody>
      </p:sp>
      <p:sp>
        <p:nvSpPr>
          <p:cNvPr id="6" name="フッター プレースホルダー 5">
            <a:extLst>
              <a:ext uri="{FF2B5EF4-FFF2-40B4-BE49-F238E27FC236}">
                <a16:creationId xmlns:a16="http://schemas.microsoft.com/office/drawing/2014/main" id="{7A6A8920-7CA1-CBC8-42CC-80FD10C5507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71FF216-B857-D4C7-54DD-CC549D2C0BDF}"/>
              </a:ext>
            </a:extLst>
          </p:cNvPr>
          <p:cNvSpPr>
            <a:spLocks noGrp="1"/>
          </p:cNvSpPr>
          <p:nvPr>
            <p:ph type="sldNum" sz="quarter" idx="12"/>
          </p:nvPr>
        </p:nvSpPr>
        <p:spPr/>
        <p:txBody>
          <a:bodyPr/>
          <a:lstStyle/>
          <a:p>
            <a:fld id="{60DAA731-F25A-4877-BC8B-9E33E47F65B1}" type="slidenum">
              <a:rPr kumimoji="1" lang="ja-JP" altLang="en-US" smtClean="0"/>
              <a:t>‹#›</a:t>
            </a:fld>
            <a:endParaRPr kumimoji="1" lang="ja-JP" altLang="en-US"/>
          </a:p>
        </p:txBody>
      </p:sp>
    </p:spTree>
    <p:extLst>
      <p:ext uri="{BB962C8B-B14F-4D97-AF65-F5344CB8AC3E}">
        <p14:creationId xmlns:p14="http://schemas.microsoft.com/office/powerpoint/2010/main" val="1787621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B72AB92-3559-5D04-9AA8-4A79750BF0E7}"/>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1A72065-F974-11E6-0079-2C77FA93978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E627140A-D7A8-BE12-5413-00A6467A9A6C}"/>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82D4DA44-373D-FEA0-52BE-D70DB385545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A85B612A-E9FE-DD2F-B014-948DF8E601ED}"/>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E28C4FC1-F077-7D3C-19A5-E0B9CB2DFD52}"/>
              </a:ext>
            </a:extLst>
          </p:cNvPr>
          <p:cNvSpPr>
            <a:spLocks noGrp="1"/>
          </p:cNvSpPr>
          <p:nvPr>
            <p:ph type="dt" sz="half" idx="10"/>
          </p:nvPr>
        </p:nvSpPr>
        <p:spPr/>
        <p:txBody>
          <a:bodyPr/>
          <a:lstStyle/>
          <a:p>
            <a:fld id="{BA7E8C1B-0494-4B7A-B722-2D2C7CAA7961}" type="datetimeFigureOut">
              <a:rPr kumimoji="1" lang="ja-JP" altLang="en-US" smtClean="0"/>
              <a:t>2023/4/27</a:t>
            </a:fld>
            <a:endParaRPr kumimoji="1" lang="ja-JP" altLang="en-US"/>
          </a:p>
        </p:txBody>
      </p:sp>
      <p:sp>
        <p:nvSpPr>
          <p:cNvPr id="8" name="フッター プレースホルダー 7">
            <a:extLst>
              <a:ext uri="{FF2B5EF4-FFF2-40B4-BE49-F238E27FC236}">
                <a16:creationId xmlns:a16="http://schemas.microsoft.com/office/drawing/2014/main" id="{F44ECDF9-A41C-6003-E163-BC8AF92BDE00}"/>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17F0A24A-2F16-6E6A-D280-8D224A1974B9}"/>
              </a:ext>
            </a:extLst>
          </p:cNvPr>
          <p:cNvSpPr>
            <a:spLocks noGrp="1"/>
          </p:cNvSpPr>
          <p:nvPr>
            <p:ph type="sldNum" sz="quarter" idx="12"/>
          </p:nvPr>
        </p:nvSpPr>
        <p:spPr/>
        <p:txBody>
          <a:bodyPr/>
          <a:lstStyle/>
          <a:p>
            <a:fld id="{60DAA731-F25A-4877-BC8B-9E33E47F65B1}" type="slidenum">
              <a:rPr kumimoji="1" lang="ja-JP" altLang="en-US" smtClean="0"/>
              <a:t>‹#›</a:t>
            </a:fld>
            <a:endParaRPr kumimoji="1" lang="ja-JP" altLang="en-US"/>
          </a:p>
        </p:txBody>
      </p:sp>
    </p:spTree>
    <p:extLst>
      <p:ext uri="{BB962C8B-B14F-4D97-AF65-F5344CB8AC3E}">
        <p14:creationId xmlns:p14="http://schemas.microsoft.com/office/powerpoint/2010/main" val="557782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0C6425C-186E-CDAE-DBEB-F99A64EB414E}"/>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C73F7311-4F49-7741-BA94-9BB1353C5AD9}"/>
              </a:ext>
            </a:extLst>
          </p:cNvPr>
          <p:cNvSpPr>
            <a:spLocks noGrp="1"/>
          </p:cNvSpPr>
          <p:nvPr>
            <p:ph type="dt" sz="half" idx="10"/>
          </p:nvPr>
        </p:nvSpPr>
        <p:spPr/>
        <p:txBody>
          <a:bodyPr/>
          <a:lstStyle/>
          <a:p>
            <a:fld id="{BA7E8C1B-0494-4B7A-B722-2D2C7CAA7961}" type="datetimeFigureOut">
              <a:rPr kumimoji="1" lang="ja-JP" altLang="en-US" smtClean="0"/>
              <a:t>2023/4/27</a:t>
            </a:fld>
            <a:endParaRPr kumimoji="1" lang="ja-JP" altLang="en-US"/>
          </a:p>
        </p:txBody>
      </p:sp>
      <p:sp>
        <p:nvSpPr>
          <p:cNvPr id="4" name="フッター プレースホルダー 3">
            <a:extLst>
              <a:ext uri="{FF2B5EF4-FFF2-40B4-BE49-F238E27FC236}">
                <a16:creationId xmlns:a16="http://schemas.microsoft.com/office/drawing/2014/main" id="{EA65987A-A67B-265E-CF0F-579F03682E67}"/>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EB232D07-0746-37B2-A15C-64B4532FA7F2}"/>
              </a:ext>
            </a:extLst>
          </p:cNvPr>
          <p:cNvSpPr>
            <a:spLocks noGrp="1"/>
          </p:cNvSpPr>
          <p:nvPr>
            <p:ph type="sldNum" sz="quarter" idx="12"/>
          </p:nvPr>
        </p:nvSpPr>
        <p:spPr/>
        <p:txBody>
          <a:bodyPr/>
          <a:lstStyle/>
          <a:p>
            <a:fld id="{60DAA731-F25A-4877-BC8B-9E33E47F65B1}" type="slidenum">
              <a:rPr kumimoji="1" lang="ja-JP" altLang="en-US" smtClean="0"/>
              <a:t>‹#›</a:t>
            </a:fld>
            <a:endParaRPr kumimoji="1" lang="ja-JP" altLang="en-US"/>
          </a:p>
        </p:txBody>
      </p:sp>
    </p:spTree>
    <p:extLst>
      <p:ext uri="{BB962C8B-B14F-4D97-AF65-F5344CB8AC3E}">
        <p14:creationId xmlns:p14="http://schemas.microsoft.com/office/powerpoint/2010/main" val="668026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C4F1ECC1-8226-B974-A8FC-A1713255766F}"/>
              </a:ext>
            </a:extLst>
          </p:cNvPr>
          <p:cNvSpPr>
            <a:spLocks noGrp="1"/>
          </p:cNvSpPr>
          <p:nvPr>
            <p:ph type="dt" sz="half" idx="10"/>
          </p:nvPr>
        </p:nvSpPr>
        <p:spPr/>
        <p:txBody>
          <a:bodyPr/>
          <a:lstStyle/>
          <a:p>
            <a:fld id="{BA7E8C1B-0494-4B7A-B722-2D2C7CAA7961}" type="datetimeFigureOut">
              <a:rPr kumimoji="1" lang="ja-JP" altLang="en-US" smtClean="0"/>
              <a:t>2023/4/27</a:t>
            </a:fld>
            <a:endParaRPr kumimoji="1" lang="ja-JP" altLang="en-US"/>
          </a:p>
        </p:txBody>
      </p:sp>
      <p:sp>
        <p:nvSpPr>
          <p:cNvPr id="3" name="フッター プレースホルダー 2">
            <a:extLst>
              <a:ext uri="{FF2B5EF4-FFF2-40B4-BE49-F238E27FC236}">
                <a16:creationId xmlns:a16="http://schemas.microsoft.com/office/drawing/2014/main" id="{5609802D-3DF7-11AC-633F-B0767AC942D7}"/>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82C0C235-9CF9-A031-6167-39744B2EA054}"/>
              </a:ext>
            </a:extLst>
          </p:cNvPr>
          <p:cNvSpPr>
            <a:spLocks noGrp="1"/>
          </p:cNvSpPr>
          <p:nvPr>
            <p:ph type="sldNum" sz="quarter" idx="12"/>
          </p:nvPr>
        </p:nvSpPr>
        <p:spPr/>
        <p:txBody>
          <a:bodyPr/>
          <a:lstStyle/>
          <a:p>
            <a:fld id="{60DAA731-F25A-4877-BC8B-9E33E47F65B1}" type="slidenum">
              <a:rPr kumimoji="1" lang="ja-JP" altLang="en-US" smtClean="0"/>
              <a:t>‹#›</a:t>
            </a:fld>
            <a:endParaRPr kumimoji="1" lang="ja-JP" altLang="en-US"/>
          </a:p>
        </p:txBody>
      </p:sp>
    </p:spTree>
    <p:extLst>
      <p:ext uri="{BB962C8B-B14F-4D97-AF65-F5344CB8AC3E}">
        <p14:creationId xmlns:p14="http://schemas.microsoft.com/office/powerpoint/2010/main" val="2873862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2FC6C73-2690-186B-D44F-95C8D5ACE8D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6A8DB60-2E97-74B4-A0DF-FCC226E5E5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4521364D-5A06-206C-17FE-FA2A413E9B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DDC6328-914B-7EDC-3DC2-C9A41223D0C5}"/>
              </a:ext>
            </a:extLst>
          </p:cNvPr>
          <p:cNvSpPr>
            <a:spLocks noGrp="1"/>
          </p:cNvSpPr>
          <p:nvPr>
            <p:ph type="dt" sz="half" idx="10"/>
          </p:nvPr>
        </p:nvSpPr>
        <p:spPr/>
        <p:txBody>
          <a:bodyPr/>
          <a:lstStyle/>
          <a:p>
            <a:fld id="{BA7E8C1B-0494-4B7A-B722-2D2C7CAA7961}" type="datetimeFigureOut">
              <a:rPr kumimoji="1" lang="ja-JP" altLang="en-US" smtClean="0"/>
              <a:t>2023/4/27</a:t>
            </a:fld>
            <a:endParaRPr kumimoji="1" lang="ja-JP" altLang="en-US"/>
          </a:p>
        </p:txBody>
      </p:sp>
      <p:sp>
        <p:nvSpPr>
          <p:cNvPr id="6" name="フッター プレースホルダー 5">
            <a:extLst>
              <a:ext uri="{FF2B5EF4-FFF2-40B4-BE49-F238E27FC236}">
                <a16:creationId xmlns:a16="http://schemas.microsoft.com/office/drawing/2014/main" id="{CFB79132-D201-AC03-8DDC-78EDBB2C933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0485D53-8E90-05D3-11DB-CB8F87FD00EF}"/>
              </a:ext>
            </a:extLst>
          </p:cNvPr>
          <p:cNvSpPr>
            <a:spLocks noGrp="1"/>
          </p:cNvSpPr>
          <p:nvPr>
            <p:ph type="sldNum" sz="quarter" idx="12"/>
          </p:nvPr>
        </p:nvSpPr>
        <p:spPr/>
        <p:txBody>
          <a:bodyPr/>
          <a:lstStyle/>
          <a:p>
            <a:fld id="{60DAA731-F25A-4877-BC8B-9E33E47F65B1}" type="slidenum">
              <a:rPr kumimoji="1" lang="ja-JP" altLang="en-US" smtClean="0"/>
              <a:t>‹#›</a:t>
            </a:fld>
            <a:endParaRPr kumimoji="1" lang="ja-JP" altLang="en-US"/>
          </a:p>
        </p:txBody>
      </p:sp>
    </p:spTree>
    <p:extLst>
      <p:ext uri="{BB962C8B-B14F-4D97-AF65-F5344CB8AC3E}">
        <p14:creationId xmlns:p14="http://schemas.microsoft.com/office/powerpoint/2010/main" val="307271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75DE25B-E788-EE58-4BCA-13D08D180EA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FC5907F4-1F64-985F-94C3-08DD836DBC6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75F318B5-CD68-D4C2-2F99-71CA886D57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CBB3958-ED26-5ACA-F97E-69A5C34D7E8C}"/>
              </a:ext>
            </a:extLst>
          </p:cNvPr>
          <p:cNvSpPr>
            <a:spLocks noGrp="1"/>
          </p:cNvSpPr>
          <p:nvPr>
            <p:ph type="dt" sz="half" idx="10"/>
          </p:nvPr>
        </p:nvSpPr>
        <p:spPr/>
        <p:txBody>
          <a:bodyPr/>
          <a:lstStyle/>
          <a:p>
            <a:fld id="{BA7E8C1B-0494-4B7A-B722-2D2C7CAA7961}" type="datetimeFigureOut">
              <a:rPr kumimoji="1" lang="ja-JP" altLang="en-US" smtClean="0"/>
              <a:t>2023/4/27</a:t>
            </a:fld>
            <a:endParaRPr kumimoji="1" lang="ja-JP" altLang="en-US"/>
          </a:p>
        </p:txBody>
      </p:sp>
      <p:sp>
        <p:nvSpPr>
          <p:cNvPr id="6" name="フッター プレースホルダー 5">
            <a:extLst>
              <a:ext uri="{FF2B5EF4-FFF2-40B4-BE49-F238E27FC236}">
                <a16:creationId xmlns:a16="http://schemas.microsoft.com/office/drawing/2014/main" id="{F96C2915-B8EE-5B57-DC68-302BD823301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D20EF9C-66E7-CE6F-087B-312590438C30}"/>
              </a:ext>
            </a:extLst>
          </p:cNvPr>
          <p:cNvSpPr>
            <a:spLocks noGrp="1"/>
          </p:cNvSpPr>
          <p:nvPr>
            <p:ph type="sldNum" sz="quarter" idx="12"/>
          </p:nvPr>
        </p:nvSpPr>
        <p:spPr/>
        <p:txBody>
          <a:bodyPr/>
          <a:lstStyle/>
          <a:p>
            <a:fld id="{60DAA731-F25A-4877-BC8B-9E33E47F65B1}" type="slidenum">
              <a:rPr kumimoji="1" lang="ja-JP" altLang="en-US" smtClean="0"/>
              <a:t>‹#›</a:t>
            </a:fld>
            <a:endParaRPr kumimoji="1" lang="ja-JP" altLang="en-US"/>
          </a:p>
        </p:txBody>
      </p:sp>
    </p:spTree>
    <p:extLst>
      <p:ext uri="{BB962C8B-B14F-4D97-AF65-F5344CB8AC3E}">
        <p14:creationId xmlns:p14="http://schemas.microsoft.com/office/powerpoint/2010/main" val="1457533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F79A9A28-7997-79D3-1781-719C8B3FC09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9C6BE52-6686-E2D2-8455-D07ACDA3A93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D84C31E-0AF5-DB3C-31D0-7EBAAB7C86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7E8C1B-0494-4B7A-B722-2D2C7CAA7961}" type="datetimeFigureOut">
              <a:rPr kumimoji="1" lang="ja-JP" altLang="en-US" smtClean="0"/>
              <a:t>2023/4/27</a:t>
            </a:fld>
            <a:endParaRPr kumimoji="1" lang="ja-JP" altLang="en-US"/>
          </a:p>
        </p:txBody>
      </p:sp>
      <p:sp>
        <p:nvSpPr>
          <p:cNvPr id="5" name="フッター プレースホルダー 4">
            <a:extLst>
              <a:ext uri="{FF2B5EF4-FFF2-40B4-BE49-F238E27FC236}">
                <a16:creationId xmlns:a16="http://schemas.microsoft.com/office/drawing/2014/main" id="{CD77F7E7-BBE3-46E1-B7DA-A12E60BD98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43703DC2-A518-4DE6-828D-9E9A38B6CCD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DAA731-F25A-4877-BC8B-9E33E47F65B1}" type="slidenum">
              <a:rPr kumimoji="1" lang="ja-JP" altLang="en-US" smtClean="0"/>
              <a:t>‹#›</a:t>
            </a:fld>
            <a:endParaRPr kumimoji="1" lang="ja-JP" altLang="en-US"/>
          </a:p>
        </p:txBody>
      </p:sp>
    </p:spTree>
    <p:extLst>
      <p:ext uri="{BB962C8B-B14F-4D97-AF65-F5344CB8AC3E}">
        <p14:creationId xmlns:p14="http://schemas.microsoft.com/office/powerpoint/2010/main" val="31955930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a:extLst>
              <a:ext uri="{FF2B5EF4-FFF2-40B4-BE49-F238E27FC236}">
                <a16:creationId xmlns:a16="http://schemas.microsoft.com/office/drawing/2014/main" id="{37AD5A9B-3416-90E4-1815-C40B86CFBBB0}"/>
              </a:ext>
            </a:extLst>
          </p:cNvPr>
          <p:cNvGraphicFramePr>
            <a:graphicFrameLocks noGrp="1"/>
          </p:cNvGraphicFramePr>
          <p:nvPr>
            <p:extLst>
              <p:ext uri="{D42A27DB-BD31-4B8C-83A1-F6EECF244321}">
                <p14:modId xmlns:p14="http://schemas.microsoft.com/office/powerpoint/2010/main" val="3533379993"/>
              </p:ext>
            </p:extLst>
          </p:nvPr>
        </p:nvGraphicFramePr>
        <p:xfrm>
          <a:off x="1313896" y="374668"/>
          <a:ext cx="9090734" cy="5644393"/>
        </p:xfrm>
        <a:graphic>
          <a:graphicData uri="http://schemas.openxmlformats.org/drawingml/2006/table">
            <a:tbl>
              <a:tblPr>
                <a:tableStyleId>{5940675A-B579-460E-94D1-54222C63F5DA}</a:tableStyleId>
              </a:tblPr>
              <a:tblGrid>
                <a:gridCol w="800272">
                  <a:extLst>
                    <a:ext uri="{9D8B030D-6E8A-4147-A177-3AD203B41FA5}">
                      <a16:colId xmlns:a16="http://schemas.microsoft.com/office/drawing/2014/main" val="2501904565"/>
                    </a:ext>
                  </a:extLst>
                </a:gridCol>
                <a:gridCol w="1512000">
                  <a:extLst>
                    <a:ext uri="{9D8B030D-6E8A-4147-A177-3AD203B41FA5}">
                      <a16:colId xmlns:a16="http://schemas.microsoft.com/office/drawing/2014/main" val="871880952"/>
                    </a:ext>
                  </a:extLst>
                </a:gridCol>
                <a:gridCol w="2592000">
                  <a:extLst>
                    <a:ext uri="{9D8B030D-6E8A-4147-A177-3AD203B41FA5}">
                      <a16:colId xmlns:a16="http://schemas.microsoft.com/office/drawing/2014/main" val="635177736"/>
                    </a:ext>
                  </a:extLst>
                </a:gridCol>
                <a:gridCol w="2592000">
                  <a:extLst>
                    <a:ext uri="{9D8B030D-6E8A-4147-A177-3AD203B41FA5}">
                      <a16:colId xmlns:a16="http://schemas.microsoft.com/office/drawing/2014/main" val="1818256218"/>
                    </a:ext>
                  </a:extLst>
                </a:gridCol>
                <a:gridCol w="1594462">
                  <a:extLst>
                    <a:ext uri="{9D8B030D-6E8A-4147-A177-3AD203B41FA5}">
                      <a16:colId xmlns:a16="http://schemas.microsoft.com/office/drawing/2014/main" val="809411301"/>
                    </a:ext>
                  </a:extLst>
                </a:gridCol>
              </a:tblGrid>
              <a:tr h="250529">
                <a:tc>
                  <a:txBody>
                    <a:bodyPr/>
                    <a:lstStyle/>
                    <a:p>
                      <a:pPr algn="ctr" fontAlgn="ctr"/>
                      <a:r>
                        <a:rPr lang="ja-JP" altLang="en-US" sz="1400" b="1" u="none" strike="noStrike" dirty="0">
                          <a:solidFill>
                            <a:schemeClr val="bg1"/>
                          </a:solidFill>
                          <a:effectLst/>
                          <a:latin typeface="Meiryo UI" panose="020B0604030504040204" pitchFamily="50" charset="-128"/>
                          <a:ea typeface="Meiryo UI" panose="020B0604030504040204" pitchFamily="50" charset="-128"/>
                        </a:rPr>
                        <a:t>国・地域</a:t>
                      </a:r>
                      <a:endParaRPr lang="ja-JP" altLang="en-US" sz="1400" b="1" i="0" u="none" strike="noStrike" dirty="0">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solidFill>
                      <a:srgbClr val="0070C0"/>
                    </a:solidFill>
                  </a:tcPr>
                </a:tc>
                <a:tc>
                  <a:txBody>
                    <a:bodyPr/>
                    <a:lstStyle/>
                    <a:p>
                      <a:pPr algn="ctr" fontAlgn="ctr"/>
                      <a:r>
                        <a:rPr lang="ja-JP" altLang="en-US" sz="1400" b="1" u="none" strike="noStrike" dirty="0">
                          <a:solidFill>
                            <a:schemeClr val="bg1"/>
                          </a:solidFill>
                          <a:effectLst/>
                          <a:latin typeface="Meiryo UI" panose="020B0604030504040204" pitchFamily="50" charset="-128"/>
                          <a:ea typeface="Meiryo UI" panose="020B0604030504040204" pitchFamily="50" charset="-128"/>
                        </a:rPr>
                        <a:t>導入時期</a:t>
                      </a:r>
                      <a:endParaRPr lang="ja-JP" altLang="en-US" sz="1400" b="1" i="0" u="none" strike="noStrike" dirty="0">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solidFill>
                      <a:srgbClr val="0070C0"/>
                    </a:solidFill>
                  </a:tcPr>
                </a:tc>
                <a:tc>
                  <a:txBody>
                    <a:bodyPr/>
                    <a:lstStyle/>
                    <a:p>
                      <a:pPr algn="ctr" fontAlgn="ctr"/>
                      <a:r>
                        <a:rPr lang="ja-JP" altLang="en-US" sz="1400" b="1" u="none" strike="noStrike" dirty="0">
                          <a:solidFill>
                            <a:schemeClr val="bg1"/>
                          </a:solidFill>
                          <a:effectLst/>
                          <a:latin typeface="Meiryo UI" panose="020B0604030504040204" pitchFamily="50" charset="-128"/>
                          <a:ea typeface="Meiryo UI" panose="020B0604030504040204" pitchFamily="50" charset="-128"/>
                        </a:rPr>
                        <a:t>対象事業者</a:t>
                      </a:r>
                      <a:endParaRPr lang="ja-JP" altLang="en-US" sz="1400" b="1" i="0" u="none" strike="noStrike" dirty="0">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solidFill>
                      <a:srgbClr val="0070C0"/>
                    </a:solidFill>
                  </a:tcPr>
                </a:tc>
                <a:tc>
                  <a:txBody>
                    <a:bodyPr/>
                    <a:lstStyle/>
                    <a:p>
                      <a:pPr algn="ctr" fontAlgn="ctr"/>
                      <a:r>
                        <a:rPr lang="ja-JP" altLang="en-US" sz="1400" b="1" u="none" strike="noStrike" dirty="0">
                          <a:solidFill>
                            <a:schemeClr val="bg1"/>
                          </a:solidFill>
                          <a:effectLst/>
                          <a:latin typeface="Meiryo UI" panose="020B0604030504040204" pitchFamily="50" charset="-128"/>
                          <a:ea typeface="Meiryo UI" panose="020B0604030504040204" pitchFamily="50" charset="-128"/>
                        </a:rPr>
                        <a:t>割当・枠管理の方法</a:t>
                      </a:r>
                      <a:endParaRPr lang="ja-JP" altLang="en-US" sz="1400" b="1" i="0" u="none" strike="noStrike" dirty="0">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solidFill>
                      <a:srgbClr val="0070C0"/>
                    </a:solidFill>
                  </a:tcPr>
                </a:tc>
                <a:tc>
                  <a:txBody>
                    <a:bodyPr/>
                    <a:lstStyle/>
                    <a:p>
                      <a:pPr algn="ctr" fontAlgn="ctr"/>
                      <a:r>
                        <a:rPr lang="ja-JP" altLang="en-US" sz="1400" b="1" u="none" strike="noStrike" dirty="0">
                          <a:solidFill>
                            <a:schemeClr val="bg1"/>
                          </a:solidFill>
                          <a:effectLst/>
                          <a:latin typeface="Meiryo UI" panose="020B0604030504040204" pitchFamily="50" charset="-128"/>
                          <a:ea typeface="Meiryo UI" panose="020B0604030504040204" pitchFamily="50" charset="-128"/>
                        </a:rPr>
                        <a:t>炭素価格</a:t>
                      </a:r>
                      <a:r>
                        <a:rPr lang="en-US" altLang="ja-JP" sz="1400" b="1" u="none" strike="noStrike" dirty="0">
                          <a:solidFill>
                            <a:schemeClr val="bg1"/>
                          </a:solidFill>
                          <a:effectLst/>
                          <a:latin typeface="Meiryo UI" panose="020B0604030504040204" pitchFamily="50" charset="-128"/>
                          <a:ea typeface="Meiryo UI" panose="020B0604030504040204" pitchFamily="50" charset="-128"/>
                        </a:rPr>
                        <a:t>/</a:t>
                      </a:r>
                      <a:r>
                        <a:rPr lang="ja-JP" altLang="en-US" sz="1400" b="1" u="none" strike="noStrike" dirty="0">
                          <a:solidFill>
                            <a:schemeClr val="bg1"/>
                          </a:solidFill>
                          <a:effectLst/>
                          <a:latin typeface="Meiryo UI" panose="020B0604030504040204" pitchFamily="50" charset="-128"/>
                          <a:ea typeface="Meiryo UI" panose="020B0604030504040204" pitchFamily="50" charset="-128"/>
                        </a:rPr>
                        <a:t>トン</a:t>
                      </a:r>
                      <a:endParaRPr lang="ja-JP" altLang="en-US" sz="1400" b="1" i="0" u="none" strike="noStrike" dirty="0">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solidFill>
                      <a:srgbClr val="0070C0"/>
                    </a:solidFill>
                  </a:tcPr>
                </a:tc>
                <a:extLst>
                  <a:ext uri="{0D108BD9-81ED-4DB2-BD59-A6C34878D82A}">
                    <a16:rowId xmlns:a16="http://schemas.microsoft.com/office/drawing/2014/main" val="499339515"/>
                  </a:ext>
                </a:extLst>
              </a:tr>
              <a:tr h="2032067">
                <a:tc>
                  <a:txBody>
                    <a:bodyPr/>
                    <a:lstStyle/>
                    <a:p>
                      <a:pPr algn="ctr" fontAlgn="ctr"/>
                      <a:endParaRPr lang="en-US" sz="1400" b="1" u="sng" strike="noStrike" dirty="0">
                        <a:effectLst/>
                        <a:latin typeface="Meiryo UI" panose="020B0604030504040204" pitchFamily="50" charset="-128"/>
                        <a:ea typeface="Meiryo UI" panose="020B0604030504040204" pitchFamily="50" charset="-128"/>
                      </a:endParaRPr>
                    </a:p>
                    <a:p>
                      <a:pPr algn="ctr" fontAlgn="ctr"/>
                      <a:r>
                        <a:rPr lang="en-US" sz="1400" b="1" u="sng" strike="noStrike" dirty="0">
                          <a:effectLst/>
                          <a:latin typeface="Meiryo UI" panose="020B0604030504040204" pitchFamily="50" charset="-128"/>
                          <a:ea typeface="Meiryo UI" panose="020B0604030504040204" pitchFamily="50" charset="-128"/>
                        </a:rPr>
                        <a:t>EU</a:t>
                      </a:r>
                      <a:endParaRPr lang="en-US" sz="1400" b="1" i="0" u="sng"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tcPr>
                </a:tc>
                <a:tc>
                  <a:txBody>
                    <a:bodyPr/>
                    <a:lstStyle/>
                    <a:p>
                      <a:pPr marL="144000" indent="-144000" algn="l" fontAlgn="t">
                        <a:spcAft>
                          <a:spcPts val="600"/>
                        </a:spcAft>
                        <a:buFont typeface="Wingdings" panose="05000000000000000000" pitchFamily="2" charset="2"/>
                        <a:buChar char="l"/>
                      </a:pPr>
                      <a:r>
                        <a:rPr lang="en-US" altLang="ja-JP" sz="1200" u="none" strike="noStrike" dirty="0">
                          <a:effectLst/>
                          <a:latin typeface="Meiryo UI" panose="020B0604030504040204" pitchFamily="50" charset="-128"/>
                          <a:ea typeface="Meiryo UI" panose="020B0604030504040204" pitchFamily="50" charset="-128"/>
                        </a:rPr>
                        <a:t>2000</a:t>
                      </a:r>
                      <a:r>
                        <a:rPr lang="ja-JP" altLang="en-US" sz="1200" u="none" strike="noStrike" dirty="0">
                          <a:effectLst/>
                          <a:latin typeface="Meiryo UI" panose="020B0604030504040204" pitchFamily="50" charset="-128"/>
                          <a:ea typeface="Meiryo UI" panose="020B0604030504040204" pitchFamily="50" charset="-128"/>
                        </a:rPr>
                        <a:t>年に制度設計</a:t>
                      </a:r>
                      <a:endParaRPr lang="en-US" altLang="ja-JP" sz="1200" u="none" strike="noStrike" dirty="0">
                        <a:effectLst/>
                        <a:latin typeface="Meiryo UI" panose="020B0604030504040204" pitchFamily="50" charset="-128"/>
                        <a:ea typeface="Meiryo UI" panose="020B0604030504040204" pitchFamily="50" charset="-128"/>
                      </a:endParaRPr>
                    </a:p>
                    <a:p>
                      <a:pPr marL="144000" indent="-144000" algn="l" fontAlgn="t">
                        <a:spcAft>
                          <a:spcPts val="600"/>
                        </a:spcAft>
                        <a:buFont typeface="Wingdings" panose="05000000000000000000" pitchFamily="2" charset="2"/>
                        <a:buChar char="l"/>
                      </a:pPr>
                      <a:r>
                        <a:rPr lang="en-US" altLang="ja-JP" sz="1200" u="none" strike="noStrike" dirty="0">
                          <a:effectLst/>
                          <a:latin typeface="Meiryo UI" panose="020B0604030504040204" pitchFamily="50" charset="-128"/>
                          <a:ea typeface="Meiryo UI" panose="020B0604030504040204" pitchFamily="50" charset="-128"/>
                        </a:rPr>
                        <a:t>2003</a:t>
                      </a:r>
                      <a:r>
                        <a:rPr lang="ja-JP" altLang="en-US" sz="1200" u="none" strike="noStrike" dirty="0">
                          <a:effectLst/>
                          <a:latin typeface="Meiryo UI" panose="020B0604030504040204" pitchFamily="50" charset="-128"/>
                          <a:ea typeface="Meiryo UI" panose="020B0604030504040204" pitchFamily="50" charset="-128"/>
                        </a:rPr>
                        <a:t>年の法制化を経て、</a:t>
                      </a:r>
                      <a:r>
                        <a:rPr lang="en-US" altLang="ja-JP" sz="1200" u="none" strike="noStrike" dirty="0">
                          <a:effectLst/>
                          <a:latin typeface="Meiryo UI" panose="020B0604030504040204" pitchFamily="50" charset="-128"/>
                          <a:ea typeface="Meiryo UI" panose="020B0604030504040204" pitchFamily="50" charset="-128"/>
                        </a:rPr>
                        <a:t>2005</a:t>
                      </a:r>
                      <a:r>
                        <a:rPr lang="ja-JP" altLang="en-US" sz="1200" u="none" strike="noStrike" dirty="0">
                          <a:effectLst/>
                          <a:latin typeface="Meiryo UI" panose="020B0604030504040204" pitchFamily="50" charset="-128"/>
                          <a:ea typeface="Meiryo UI" panose="020B0604030504040204" pitchFamily="50" charset="-128"/>
                        </a:rPr>
                        <a:t>年から</a:t>
                      </a:r>
                      <a:br>
                        <a:rPr lang="en-US" altLang="ja-JP" sz="1200" u="none" strike="noStrike" dirty="0">
                          <a:effectLst/>
                          <a:latin typeface="Meiryo UI" panose="020B0604030504040204" pitchFamily="50" charset="-128"/>
                          <a:ea typeface="Meiryo UI" panose="020B0604030504040204" pitchFamily="50" charset="-128"/>
                        </a:rPr>
                      </a:br>
                      <a:r>
                        <a:rPr lang="ja-JP" altLang="en-US" sz="1200" u="none" strike="noStrike" dirty="0">
                          <a:effectLst/>
                          <a:latin typeface="Meiryo UI" panose="020B0604030504040204" pitchFamily="50" charset="-128"/>
                          <a:ea typeface="Meiryo UI" panose="020B0604030504040204" pitchFamily="50" charset="-128"/>
                        </a:rPr>
                        <a:t>開始</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tcPr>
                </a:tc>
                <a:tc>
                  <a:txBody>
                    <a:bodyPr/>
                    <a:lstStyle/>
                    <a:p>
                      <a:pPr marL="144000" indent="-144000" algn="l" fontAlgn="t">
                        <a:spcAft>
                          <a:spcPts val="600"/>
                        </a:spcAft>
                        <a:buFont typeface="Wingdings" panose="05000000000000000000" pitchFamily="2" charset="2"/>
                        <a:buChar char="l"/>
                      </a:pPr>
                      <a:r>
                        <a:rPr lang="ja-JP" altLang="en-US" sz="1200" u="none" strike="noStrike" dirty="0">
                          <a:effectLst/>
                          <a:latin typeface="Meiryo UI" panose="020B0604030504040204" pitchFamily="50" charset="-128"/>
                          <a:ea typeface="Meiryo UI" panose="020B0604030504040204" pitchFamily="50" charset="-128"/>
                        </a:rPr>
                        <a:t>大規模排出者に参加義務づけ</a:t>
                      </a:r>
                      <a:br>
                        <a:rPr lang="en-US" altLang="ja-JP" sz="1200" u="none" strike="noStrike" dirty="0">
                          <a:effectLst/>
                          <a:latin typeface="Meiryo UI" panose="020B0604030504040204" pitchFamily="50" charset="-128"/>
                          <a:ea typeface="Meiryo UI" panose="020B0604030504040204" pitchFamily="50" charset="-128"/>
                        </a:rPr>
                      </a:br>
                      <a:r>
                        <a:rPr lang="en-US" altLang="ja-JP" sz="1200" u="none" strike="noStrike" dirty="0">
                          <a:effectLst/>
                          <a:latin typeface="Meiryo UI" panose="020B0604030504040204" pitchFamily="50" charset="-128"/>
                          <a:ea typeface="Meiryo UI" panose="020B0604030504040204" pitchFamily="50" charset="-128"/>
                        </a:rPr>
                        <a:t>※</a:t>
                      </a:r>
                      <a:r>
                        <a:rPr lang="ja-JP" altLang="en-US" sz="1200" u="none" strike="noStrike" dirty="0">
                          <a:effectLst/>
                          <a:latin typeface="Meiryo UI" panose="020B0604030504040204" pitchFamily="50" charset="-128"/>
                          <a:ea typeface="Meiryo UI" panose="020B0604030504040204" pitchFamily="50" charset="-128"/>
                        </a:rPr>
                        <a:t>約</a:t>
                      </a:r>
                      <a:r>
                        <a:rPr lang="en-US" altLang="ja-JP" sz="1200" u="none" strike="noStrike" dirty="0">
                          <a:effectLst/>
                          <a:latin typeface="Meiryo UI" panose="020B0604030504040204" pitchFamily="50" charset="-128"/>
                          <a:ea typeface="Meiryo UI" panose="020B0604030504040204" pitchFamily="50" charset="-128"/>
                        </a:rPr>
                        <a:t>2,300</a:t>
                      </a:r>
                      <a:r>
                        <a:rPr lang="ja-JP" altLang="en-US" sz="1200" u="none" strike="noStrike" dirty="0">
                          <a:effectLst/>
                          <a:latin typeface="Meiryo UI" panose="020B0604030504040204" pitchFamily="50" charset="-128"/>
                          <a:ea typeface="Meiryo UI" panose="020B0604030504040204" pitchFamily="50" charset="-128"/>
                        </a:rPr>
                        <a:t>社、</a:t>
                      </a:r>
                      <a:r>
                        <a:rPr lang="en-US" altLang="ja-JP" sz="1200" u="none" strike="noStrike" dirty="0">
                          <a:effectLst/>
                          <a:latin typeface="Meiryo UI" panose="020B0604030504040204" pitchFamily="50" charset="-128"/>
                          <a:ea typeface="Meiryo UI" panose="020B0604030504040204" pitchFamily="50" charset="-128"/>
                        </a:rPr>
                        <a:t>EU</a:t>
                      </a:r>
                      <a:r>
                        <a:rPr lang="ja-JP" altLang="en-US" sz="1200" u="none" strike="noStrike" dirty="0">
                          <a:effectLst/>
                          <a:latin typeface="Meiryo UI" panose="020B0604030504040204" pitchFamily="50" charset="-128"/>
                          <a:ea typeface="Meiryo UI" panose="020B0604030504040204" pitchFamily="50" charset="-128"/>
                        </a:rPr>
                        <a:t>域内の</a:t>
                      </a:r>
                      <a:br>
                        <a:rPr lang="en-US" altLang="ja-JP" sz="1200" u="none" strike="noStrike" dirty="0">
                          <a:effectLst/>
                          <a:latin typeface="Meiryo UI" panose="020B0604030504040204" pitchFamily="50" charset="-128"/>
                          <a:ea typeface="Meiryo UI" panose="020B0604030504040204" pitchFamily="50" charset="-128"/>
                        </a:rPr>
                      </a:br>
                      <a:r>
                        <a:rPr lang="ja-JP" altLang="en-US" sz="1200" u="none" strike="noStrike" dirty="0">
                          <a:effectLst/>
                          <a:latin typeface="Meiryo UI" panose="020B0604030504040204" pitchFamily="50" charset="-128"/>
                          <a:ea typeface="Meiryo UI" panose="020B0604030504040204" pitchFamily="50" charset="-128"/>
                        </a:rPr>
                        <a:t>　 </a:t>
                      </a:r>
                      <a:r>
                        <a:rPr lang="en-US" altLang="ja-JP" sz="1200" u="none" strike="noStrike" dirty="0">
                          <a:effectLst/>
                          <a:latin typeface="Meiryo UI" panose="020B0604030504040204" pitchFamily="50" charset="-128"/>
                          <a:ea typeface="Meiryo UI" panose="020B0604030504040204" pitchFamily="50" charset="-128"/>
                        </a:rPr>
                        <a:t>CO2</a:t>
                      </a:r>
                      <a:r>
                        <a:rPr lang="ja-JP" altLang="en-US" sz="1200" u="none" strike="noStrike" dirty="0">
                          <a:effectLst/>
                          <a:latin typeface="Meiryo UI" panose="020B0604030504040204" pitchFamily="50" charset="-128"/>
                          <a:ea typeface="Meiryo UI" panose="020B0604030504040204" pitchFamily="50" charset="-128"/>
                        </a:rPr>
                        <a:t>排出量の</a:t>
                      </a:r>
                      <a:r>
                        <a:rPr lang="en-US" altLang="ja-JP" sz="1200" u="none" strike="noStrike" dirty="0">
                          <a:effectLst/>
                          <a:latin typeface="Meiryo UI" panose="020B0604030504040204" pitchFamily="50" charset="-128"/>
                          <a:ea typeface="Meiryo UI" panose="020B0604030504040204" pitchFamily="50" charset="-128"/>
                        </a:rPr>
                        <a:t>4</a:t>
                      </a:r>
                      <a:r>
                        <a:rPr lang="ja-JP" altLang="en-US" sz="1200" u="none" strike="noStrike" dirty="0">
                          <a:effectLst/>
                          <a:latin typeface="Meiryo UI" panose="020B0604030504040204" pitchFamily="50" charset="-128"/>
                          <a:ea typeface="Meiryo UI" panose="020B0604030504040204" pitchFamily="50" charset="-128"/>
                        </a:rPr>
                        <a:t>割強をカバーと推計</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tcPr>
                </a:tc>
                <a:tc>
                  <a:txBody>
                    <a:bodyPr/>
                    <a:lstStyle/>
                    <a:p>
                      <a:pPr marL="144000" indent="-144000" algn="l" fontAlgn="t">
                        <a:spcAft>
                          <a:spcPts val="600"/>
                        </a:spcAft>
                        <a:buFont typeface="Wingdings" panose="05000000000000000000" pitchFamily="2" charset="2"/>
                        <a:buChar char="l"/>
                      </a:pPr>
                      <a:r>
                        <a:rPr lang="ja-JP" altLang="en-US" sz="1200" u="none" strike="noStrike" dirty="0">
                          <a:effectLst/>
                          <a:latin typeface="Meiryo UI" panose="020B0604030504040204" pitchFamily="50" charset="-128"/>
                          <a:ea typeface="Meiryo UI" panose="020B0604030504040204" pitchFamily="50" charset="-128"/>
                        </a:rPr>
                        <a:t>発電部門は、再エネ・原子力等の代替手段が存在し、かつ非貿易財であることから、全量有償オークションにより割当</a:t>
                      </a:r>
                      <a:br>
                        <a:rPr lang="en-US" altLang="ja-JP" sz="1200" u="none" strike="noStrike" dirty="0">
                          <a:effectLst/>
                          <a:latin typeface="Meiryo UI" panose="020B0604030504040204" pitchFamily="50" charset="-128"/>
                          <a:ea typeface="Meiryo UI" panose="020B0604030504040204" pitchFamily="50" charset="-128"/>
                        </a:rPr>
                      </a:br>
                      <a:r>
                        <a:rPr lang="ja-JP" altLang="en-US" sz="1200" u="none" strike="noStrike" dirty="0">
                          <a:effectLst/>
                          <a:latin typeface="Meiryo UI" panose="020B0604030504040204" pitchFamily="50" charset="-128"/>
                          <a:ea typeface="Meiryo UI" panose="020B0604030504040204" pitchFamily="50" charset="-128"/>
                        </a:rPr>
                        <a:t>（制度開始から</a:t>
                      </a:r>
                      <a:r>
                        <a:rPr lang="en-US" altLang="ja-JP" sz="1200" u="none" strike="noStrike" dirty="0">
                          <a:effectLst/>
                          <a:latin typeface="Meiryo UI" panose="020B0604030504040204" pitchFamily="50" charset="-128"/>
                          <a:ea typeface="Meiryo UI" panose="020B0604030504040204" pitchFamily="50" charset="-128"/>
                        </a:rPr>
                        <a:t>8</a:t>
                      </a:r>
                      <a:r>
                        <a:rPr lang="ja-JP" altLang="en-US" sz="1200" u="none" strike="noStrike" dirty="0">
                          <a:effectLst/>
                          <a:latin typeface="Meiryo UI" panose="020B0604030504040204" pitchFamily="50" charset="-128"/>
                          <a:ea typeface="Meiryo UI" panose="020B0604030504040204" pitchFamily="50" charset="-128"/>
                        </a:rPr>
                        <a:t>年後～）</a:t>
                      </a:r>
                      <a:endParaRPr lang="en-US" altLang="ja-JP" sz="1200" u="none" strike="noStrike" dirty="0">
                        <a:effectLst/>
                        <a:latin typeface="Meiryo UI" panose="020B0604030504040204" pitchFamily="50" charset="-128"/>
                        <a:ea typeface="Meiryo UI" panose="020B0604030504040204" pitchFamily="50" charset="-128"/>
                      </a:endParaRPr>
                    </a:p>
                    <a:p>
                      <a:pPr marL="144000" indent="-144000" algn="l" fontAlgn="t">
                        <a:spcAft>
                          <a:spcPts val="600"/>
                        </a:spcAft>
                        <a:buFont typeface="Wingdings" panose="05000000000000000000" pitchFamily="2" charset="2"/>
                        <a:buChar char="l"/>
                      </a:pPr>
                      <a:r>
                        <a:rPr lang="ja-JP" altLang="en-US" sz="1200" u="none" strike="noStrike" dirty="0">
                          <a:effectLst/>
                          <a:latin typeface="Meiryo UI" panose="020B0604030504040204" pitchFamily="50" charset="-128"/>
                          <a:ea typeface="Meiryo UI" panose="020B0604030504040204" pitchFamily="50" charset="-128"/>
                        </a:rPr>
                        <a:t>鉄鋼等の一部の多排出産業部門には、</a:t>
                      </a:r>
                      <a:br>
                        <a:rPr lang="en-US" altLang="ja-JP" sz="1200" u="none" strike="noStrike" dirty="0">
                          <a:effectLst/>
                          <a:latin typeface="Meiryo UI" panose="020B0604030504040204" pitchFamily="50" charset="-128"/>
                          <a:ea typeface="Meiryo UI" panose="020B0604030504040204" pitchFamily="50" charset="-128"/>
                        </a:rPr>
                      </a:br>
                      <a:r>
                        <a:rPr lang="ja-JP" altLang="en-US" sz="1200" u="none" strike="noStrike" dirty="0">
                          <a:effectLst/>
                          <a:latin typeface="Meiryo UI" panose="020B0604030504040204" pitchFamily="50" charset="-128"/>
                          <a:ea typeface="Meiryo UI" panose="020B0604030504040204" pitchFamily="50" charset="-128"/>
                        </a:rPr>
                        <a:t>ベンチマークに基づく無償割当</a:t>
                      </a:r>
                      <a:br>
                        <a:rPr lang="en-US" altLang="ja-JP" sz="1200" u="none" strike="noStrike" dirty="0">
                          <a:effectLst/>
                          <a:latin typeface="Meiryo UI" panose="020B0604030504040204" pitchFamily="50" charset="-128"/>
                          <a:ea typeface="Meiryo UI" panose="020B0604030504040204" pitchFamily="50" charset="-128"/>
                        </a:rPr>
                      </a:br>
                      <a:r>
                        <a:rPr lang="en-US" altLang="ja-JP" sz="1200" u="none" strike="noStrike" dirty="0">
                          <a:effectLst/>
                          <a:latin typeface="Meiryo UI" panose="020B0604030504040204" pitchFamily="50" charset="-128"/>
                          <a:ea typeface="Meiryo UI" panose="020B0604030504040204" pitchFamily="50" charset="-128"/>
                        </a:rPr>
                        <a:t>※</a:t>
                      </a:r>
                      <a:r>
                        <a:rPr lang="ja-JP" altLang="en-US" sz="1200" u="none" strike="noStrike" dirty="0">
                          <a:effectLst/>
                          <a:latin typeface="Meiryo UI" panose="020B0604030504040204" pitchFamily="50" charset="-128"/>
                          <a:ea typeface="Meiryo UI" panose="020B0604030504040204" pitchFamily="50" charset="-128"/>
                        </a:rPr>
                        <a:t>鉄鋼業は</a:t>
                      </a:r>
                      <a:r>
                        <a:rPr lang="en-US" altLang="ja-JP" sz="1200" u="none" strike="noStrike" dirty="0">
                          <a:effectLst/>
                          <a:latin typeface="Meiryo UI" panose="020B0604030504040204" pitchFamily="50" charset="-128"/>
                          <a:ea typeface="Meiryo UI" panose="020B0604030504040204" pitchFamily="50" charset="-128"/>
                        </a:rPr>
                        <a:t>7</a:t>
                      </a:r>
                      <a:r>
                        <a:rPr lang="ja-JP" altLang="en-US" sz="1200" u="none" strike="noStrike" dirty="0">
                          <a:effectLst/>
                          <a:latin typeface="Meiryo UI" panose="020B0604030504040204" pitchFamily="50" charset="-128"/>
                          <a:ea typeface="Meiryo UI" panose="020B0604030504040204" pitchFamily="50" charset="-128"/>
                        </a:rPr>
                        <a:t>年分の無償枠を保有</a:t>
                      </a:r>
                      <a:endParaRPr lang="en-US" altLang="ja-JP" sz="1200" u="none" strike="noStrike" dirty="0">
                        <a:effectLst/>
                        <a:latin typeface="Meiryo UI" panose="020B0604030504040204" pitchFamily="50" charset="-128"/>
                        <a:ea typeface="Meiryo UI" panose="020B0604030504040204" pitchFamily="50" charset="-128"/>
                      </a:endParaRPr>
                    </a:p>
                    <a:p>
                      <a:pPr marL="144000" indent="-144000" algn="l" fontAlgn="t">
                        <a:spcAft>
                          <a:spcPts val="600"/>
                        </a:spcAft>
                        <a:buFont typeface="Wingdings" panose="05000000000000000000" pitchFamily="2" charset="2"/>
                        <a:buChar char="l"/>
                      </a:pPr>
                      <a:r>
                        <a:rPr lang="ja-JP" altLang="en-US" sz="1200" u="none" strike="noStrike" dirty="0">
                          <a:effectLst/>
                          <a:latin typeface="Meiryo UI" panose="020B0604030504040204" pitchFamily="50" charset="-128"/>
                          <a:ea typeface="Meiryo UI" panose="020B0604030504040204" pitchFamily="50" charset="-128"/>
                        </a:rPr>
                        <a:t>それ以外の産業部門で、一定割合の</a:t>
                      </a:r>
                      <a:br>
                        <a:rPr lang="en-US" altLang="ja-JP" sz="1200" u="none" strike="noStrike" dirty="0">
                          <a:effectLst/>
                          <a:latin typeface="Meiryo UI" panose="020B0604030504040204" pitchFamily="50" charset="-128"/>
                          <a:ea typeface="Meiryo UI" panose="020B0604030504040204" pitchFamily="50" charset="-128"/>
                        </a:rPr>
                      </a:br>
                      <a:r>
                        <a:rPr lang="ja-JP" altLang="en-US" sz="1200" u="none" strike="noStrike" dirty="0">
                          <a:effectLst/>
                          <a:latin typeface="Meiryo UI" panose="020B0604030504040204" pitchFamily="50" charset="-128"/>
                          <a:ea typeface="Meiryo UI" panose="020B0604030504040204" pitchFamily="50" charset="-128"/>
                        </a:rPr>
                        <a:t>有償オークションが導入され始めている</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tcPr>
                </a:tc>
                <a:tc>
                  <a:txBody>
                    <a:bodyPr/>
                    <a:lstStyle/>
                    <a:p>
                      <a:pPr marL="144000" indent="-144000" algn="l" fontAlgn="t">
                        <a:spcAft>
                          <a:spcPts val="600"/>
                        </a:spcAft>
                        <a:buFont typeface="Wingdings" panose="05000000000000000000" pitchFamily="2" charset="2"/>
                        <a:buChar char="l"/>
                      </a:pPr>
                      <a:r>
                        <a:rPr lang="ja-JP" altLang="en-US" sz="1200" u="none" strike="noStrike" dirty="0">
                          <a:effectLst/>
                          <a:latin typeface="Meiryo UI" panose="020B0604030504040204" pitchFamily="50" charset="-128"/>
                          <a:ea typeface="Meiryo UI" panose="020B0604030504040204" pitchFamily="50" charset="-128"/>
                        </a:rPr>
                        <a:t>以前は過剰な</a:t>
                      </a:r>
                      <a:br>
                        <a:rPr lang="en-US" altLang="ja-JP" sz="1200" u="none" strike="noStrike" dirty="0">
                          <a:effectLst/>
                          <a:latin typeface="Meiryo UI" panose="020B0604030504040204" pitchFamily="50" charset="-128"/>
                          <a:ea typeface="Meiryo UI" panose="020B0604030504040204" pitchFamily="50" charset="-128"/>
                        </a:rPr>
                      </a:br>
                      <a:r>
                        <a:rPr lang="ja-JP" altLang="en-US" sz="1200" u="none" strike="noStrike" dirty="0">
                          <a:effectLst/>
                          <a:latin typeface="Meiryo UI" panose="020B0604030504040204" pitchFamily="50" charset="-128"/>
                          <a:ea typeface="Meiryo UI" panose="020B0604030504040204" pitchFamily="50" charset="-128"/>
                        </a:rPr>
                        <a:t>無償割当等により、</a:t>
                      </a:r>
                      <a:br>
                        <a:rPr lang="en-US" altLang="ja-JP" sz="1200" u="none" strike="noStrike" dirty="0">
                          <a:effectLst/>
                          <a:latin typeface="Meiryo UI" panose="020B0604030504040204" pitchFamily="50" charset="-128"/>
                          <a:ea typeface="Meiryo UI" panose="020B0604030504040204" pitchFamily="50" charset="-128"/>
                        </a:rPr>
                      </a:br>
                      <a:r>
                        <a:rPr lang="ja-JP" altLang="en-US" sz="1200" u="none" strike="noStrike" dirty="0">
                          <a:effectLst/>
                          <a:latin typeface="Meiryo UI" panose="020B0604030504040204" pitchFamily="50" charset="-128"/>
                          <a:ea typeface="Meiryo UI" panose="020B0604030504040204" pitchFamily="50" charset="-128"/>
                        </a:rPr>
                        <a:t>取引価格が</a:t>
                      </a:r>
                      <a:r>
                        <a:rPr lang="en-US" altLang="ja-JP" sz="1200" u="none" strike="noStrike" dirty="0">
                          <a:effectLst/>
                          <a:latin typeface="Meiryo UI" panose="020B0604030504040204" pitchFamily="50" charset="-128"/>
                          <a:ea typeface="Meiryo UI" panose="020B0604030504040204" pitchFamily="50" charset="-128"/>
                        </a:rPr>
                        <a:t>10€</a:t>
                      </a:r>
                      <a:br>
                        <a:rPr lang="en-US" altLang="ja-JP" sz="1200" u="none" strike="noStrike" dirty="0">
                          <a:effectLst/>
                          <a:latin typeface="Meiryo UI" panose="020B0604030504040204" pitchFamily="50" charset="-128"/>
                          <a:ea typeface="Meiryo UI" panose="020B0604030504040204" pitchFamily="50" charset="-128"/>
                        </a:rPr>
                      </a:br>
                      <a:r>
                        <a:rPr lang="ja-JP" altLang="en-US" sz="1200" u="none" strike="noStrike" dirty="0">
                          <a:effectLst/>
                          <a:latin typeface="Meiryo UI" panose="020B0604030504040204" pitchFamily="50" charset="-128"/>
                          <a:ea typeface="Meiryo UI" panose="020B0604030504040204" pitchFamily="50" charset="-128"/>
                        </a:rPr>
                        <a:t>以下に低迷</a:t>
                      </a:r>
                      <a:endParaRPr lang="en-US" altLang="ja-JP" sz="1200" u="none" strike="noStrike" dirty="0">
                        <a:effectLst/>
                        <a:latin typeface="Meiryo UI" panose="020B0604030504040204" pitchFamily="50" charset="-128"/>
                        <a:ea typeface="Meiryo UI" panose="020B0604030504040204" pitchFamily="50" charset="-128"/>
                      </a:endParaRPr>
                    </a:p>
                    <a:p>
                      <a:pPr marL="144000" indent="-144000" algn="l" fontAlgn="t">
                        <a:spcAft>
                          <a:spcPts val="600"/>
                        </a:spcAft>
                        <a:buFont typeface="Wingdings" panose="05000000000000000000" pitchFamily="2" charset="2"/>
                        <a:buChar char="l"/>
                      </a:pPr>
                      <a:r>
                        <a:rPr lang="ja-JP" altLang="en-US" sz="1200" u="none" strike="noStrike" dirty="0">
                          <a:effectLst/>
                          <a:latin typeface="Meiryo UI" panose="020B0604030504040204" pitchFamily="50" charset="-128"/>
                          <a:ea typeface="Meiryo UI" panose="020B0604030504040204" pitchFamily="50" charset="-128"/>
                        </a:rPr>
                        <a:t>近年では</a:t>
                      </a:r>
                      <a:r>
                        <a:rPr lang="en-US" altLang="ja-JP" sz="1200" u="none" strike="noStrike" dirty="0">
                          <a:effectLst/>
                          <a:latin typeface="Meiryo UI" panose="020B0604030504040204" pitchFamily="50" charset="-128"/>
                          <a:ea typeface="Meiryo UI" panose="020B0604030504040204" pitchFamily="50" charset="-128"/>
                        </a:rPr>
                        <a:t>60~90€</a:t>
                      </a:r>
                      <a:br>
                        <a:rPr lang="en-US" altLang="ja-JP" sz="1200" u="none" strike="noStrike" dirty="0">
                          <a:effectLst/>
                          <a:latin typeface="Meiryo UI" panose="020B0604030504040204" pitchFamily="50" charset="-128"/>
                          <a:ea typeface="Meiryo UI" panose="020B0604030504040204" pitchFamily="50" charset="-128"/>
                        </a:rPr>
                      </a:br>
                      <a:r>
                        <a:rPr lang="ja-JP" altLang="en-US" sz="1200" u="none" strike="noStrike" dirty="0">
                          <a:effectLst/>
                          <a:latin typeface="Meiryo UI" panose="020B0604030504040204" pitchFamily="50" charset="-128"/>
                          <a:ea typeface="Meiryo UI" panose="020B0604030504040204" pitchFamily="50" charset="-128"/>
                        </a:rPr>
                        <a:t>程度で推移</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tcPr>
                </a:tc>
                <a:extLst>
                  <a:ext uri="{0D108BD9-81ED-4DB2-BD59-A6C34878D82A}">
                    <a16:rowId xmlns:a16="http://schemas.microsoft.com/office/drawing/2014/main" val="2768172117"/>
                  </a:ext>
                </a:extLst>
              </a:tr>
              <a:tr h="1826505">
                <a:tc>
                  <a:txBody>
                    <a:bodyPr/>
                    <a:lstStyle/>
                    <a:p>
                      <a:pPr algn="ctr" fontAlgn="ctr"/>
                      <a:endParaRPr lang="en-US" altLang="ja-JP" sz="1400" b="1" u="sng" strike="noStrike" dirty="0">
                        <a:effectLst/>
                        <a:latin typeface="Meiryo UI" panose="020B0604030504040204" pitchFamily="50" charset="-128"/>
                        <a:ea typeface="Meiryo UI" panose="020B0604030504040204" pitchFamily="50" charset="-128"/>
                      </a:endParaRPr>
                    </a:p>
                    <a:p>
                      <a:pPr algn="ctr" fontAlgn="ctr"/>
                      <a:r>
                        <a:rPr lang="ja-JP" altLang="en-US" sz="1400" b="1" u="sng" strike="noStrike" dirty="0">
                          <a:effectLst/>
                          <a:latin typeface="Meiryo UI" panose="020B0604030504040204" pitchFamily="50" charset="-128"/>
                          <a:ea typeface="Meiryo UI" panose="020B0604030504040204" pitchFamily="50" charset="-128"/>
                        </a:rPr>
                        <a:t>韓国</a:t>
                      </a:r>
                      <a:endParaRPr lang="ja-JP" altLang="en-US" sz="1400" b="1" i="0" u="sng"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tcPr>
                </a:tc>
                <a:tc>
                  <a:txBody>
                    <a:bodyPr/>
                    <a:lstStyle/>
                    <a:p>
                      <a:pPr marL="144000" indent="-144000" algn="l" fontAlgn="t">
                        <a:spcAft>
                          <a:spcPts val="600"/>
                        </a:spcAft>
                        <a:buFont typeface="Wingdings" panose="05000000000000000000" pitchFamily="2" charset="2"/>
                        <a:buChar char="l"/>
                      </a:pPr>
                      <a:r>
                        <a:rPr lang="en-US" altLang="ja-JP" sz="1200" u="none" strike="noStrike" dirty="0">
                          <a:effectLst/>
                          <a:latin typeface="Meiryo UI" panose="020B0604030504040204" pitchFamily="50" charset="-128"/>
                          <a:ea typeface="Meiryo UI" panose="020B0604030504040204" pitchFamily="50" charset="-128"/>
                        </a:rPr>
                        <a:t>2015</a:t>
                      </a:r>
                      <a:r>
                        <a:rPr lang="ja-JP" altLang="en-US" sz="1200" u="none" strike="noStrike" dirty="0">
                          <a:effectLst/>
                          <a:latin typeface="Meiryo UI" panose="020B0604030504040204" pitchFamily="50" charset="-128"/>
                          <a:ea typeface="Meiryo UI" panose="020B0604030504040204" pitchFamily="50" charset="-128"/>
                        </a:rPr>
                        <a:t>年から開始</a:t>
                      </a:r>
                      <a:endParaRPr lang="en-US" altLang="ja-JP" sz="1200" u="none" strike="noStrike" dirty="0">
                        <a:effectLst/>
                        <a:latin typeface="Meiryo UI" panose="020B0604030504040204" pitchFamily="50" charset="-128"/>
                        <a:ea typeface="Meiryo UI" panose="020B0604030504040204" pitchFamily="50" charset="-128"/>
                      </a:endParaRPr>
                    </a:p>
                    <a:p>
                      <a:pPr marL="144000" indent="-144000" algn="l" fontAlgn="t">
                        <a:spcAft>
                          <a:spcPts val="600"/>
                        </a:spcAft>
                        <a:buFont typeface="Wingdings" panose="05000000000000000000" pitchFamily="2" charset="2"/>
                        <a:buChar char="l"/>
                      </a:pPr>
                      <a:r>
                        <a:rPr lang="ja-JP" altLang="en-US" sz="1200" u="none" strike="noStrike" dirty="0">
                          <a:effectLst/>
                          <a:latin typeface="Meiryo UI" panose="020B0604030504040204" pitchFamily="50" charset="-128"/>
                          <a:ea typeface="Meiryo UI" panose="020B0604030504040204" pitchFamily="50" charset="-128"/>
                        </a:rPr>
                        <a:t>制度開始を予定より</a:t>
                      </a:r>
                      <a:br>
                        <a:rPr lang="en-US" altLang="ja-JP" sz="1200" u="none" strike="noStrike" dirty="0">
                          <a:effectLst/>
                          <a:latin typeface="Meiryo UI" panose="020B0604030504040204" pitchFamily="50" charset="-128"/>
                          <a:ea typeface="Meiryo UI" panose="020B0604030504040204" pitchFamily="50" charset="-128"/>
                        </a:rPr>
                      </a:br>
                      <a:r>
                        <a:rPr lang="en-US" altLang="ja-JP" sz="1200" u="none" strike="noStrike" dirty="0">
                          <a:effectLst/>
                          <a:latin typeface="Meiryo UI" panose="020B0604030504040204" pitchFamily="50" charset="-128"/>
                          <a:ea typeface="Meiryo UI" panose="020B0604030504040204" pitchFamily="50" charset="-128"/>
                        </a:rPr>
                        <a:t>2</a:t>
                      </a:r>
                      <a:r>
                        <a:rPr lang="ja-JP" altLang="en-US" sz="1200" u="none" strike="noStrike" dirty="0">
                          <a:effectLst/>
                          <a:latin typeface="Meiryo UI" panose="020B0604030504040204" pitchFamily="50" charset="-128"/>
                          <a:ea typeface="Meiryo UI" panose="020B0604030504040204" pitchFamily="50" charset="-128"/>
                        </a:rPr>
                        <a:t>年後ろ倒し、段階的に導入</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tcPr>
                </a:tc>
                <a:tc>
                  <a:txBody>
                    <a:bodyPr/>
                    <a:lstStyle/>
                    <a:p>
                      <a:pPr marL="144000" indent="-144000" algn="l" fontAlgn="t">
                        <a:spcAft>
                          <a:spcPts val="600"/>
                        </a:spcAft>
                        <a:buFont typeface="Wingdings" panose="05000000000000000000" pitchFamily="2" charset="2"/>
                        <a:buChar char="l"/>
                      </a:pPr>
                      <a:r>
                        <a:rPr lang="ja-JP" altLang="en-US" sz="1200" u="none" strike="noStrike" dirty="0">
                          <a:effectLst/>
                          <a:latin typeface="Meiryo UI" panose="020B0604030504040204" pitchFamily="50" charset="-128"/>
                          <a:ea typeface="Meiryo UI" panose="020B0604030504040204" pitchFamily="50" charset="-128"/>
                        </a:rPr>
                        <a:t>直近</a:t>
                      </a:r>
                      <a:r>
                        <a:rPr lang="en-US" altLang="ja-JP" sz="1200" u="none" strike="noStrike" dirty="0">
                          <a:effectLst/>
                          <a:latin typeface="Meiryo UI" panose="020B0604030504040204" pitchFamily="50" charset="-128"/>
                          <a:ea typeface="Meiryo UI" panose="020B0604030504040204" pitchFamily="50" charset="-128"/>
                        </a:rPr>
                        <a:t>3</a:t>
                      </a:r>
                      <a:r>
                        <a:rPr lang="ja-JP" altLang="en-US" sz="1200" u="none" strike="noStrike" dirty="0">
                          <a:effectLst/>
                          <a:latin typeface="Meiryo UI" panose="020B0604030504040204" pitchFamily="50" charset="-128"/>
                          <a:ea typeface="Meiryo UI" panose="020B0604030504040204" pitchFamily="50" charset="-128"/>
                        </a:rPr>
                        <a:t>年間平均</a:t>
                      </a:r>
                      <a:r>
                        <a:rPr lang="en-US" altLang="ja-JP" sz="1200" u="none" strike="noStrike" dirty="0">
                          <a:effectLst/>
                          <a:latin typeface="Meiryo UI" panose="020B0604030504040204" pitchFamily="50" charset="-128"/>
                          <a:ea typeface="Meiryo UI" panose="020B0604030504040204" pitchFamily="50" charset="-128"/>
                        </a:rPr>
                        <a:t>CO2</a:t>
                      </a:r>
                      <a:r>
                        <a:rPr lang="ja-JP" altLang="en-US" sz="1200" u="none" strike="noStrike" dirty="0">
                          <a:effectLst/>
                          <a:latin typeface="Meiryo UI" panose="020B0604030504040204" pitchFamily="50" charset="-128"/>
                          <a:ea typeface="Meiryo UI" panose="020B0604030504040204" pitchFamily="50" charset="-128"/>
                        </a:rPr>
                        <a:t>排出量が</a:t>
                      </a:r>
                      <a:br>
                        <a:rPr lang="en-US" altLang="ja-JP" sz="1200" u="none" strike="noStrike" dirty="0">
                          <a:effectLst/>
                          <a:latin typeface="Meiryo UI" panose="020B0604030504040204" pitchFamily="50" charset="-128"/>
                          <a:ea typeface="Meiryo UI" panose="020B0604030504040204" pitchFamily="50" charset="-128"/>
                        </a:rPr>
                      </a:br>
                      <a:r>
                        <a:rPr lang="en-US" altLang="ja-JP" sz="1200" u="none" strike="noStrike" dirty="0">
                          <a:effectLst/>
                          <a:latin typeface="Meiryo UI" panose="020B0604030504040204" pitchFamily="50" charset="-128"/>
                          <a:ea typeface="Meiryo UI" panose="020B0604030504040204" pitchFamily="50" charset="-128"/>
                        </a:rPr>
                        <a:t>12.5</a:t>
                      </a:r>
                      <a:r>
                        <a:rPr lang="ja-JP" altLang="en-US" sz="1200" u="none" strike="noStrike" dirty="0">
                          <a:effectLst/>
                          <a:latin typeface="Meiryo UI" panose="020B0604030504040204" pitchFamily="50" charset="-128"/>
                          <a:ea typeface="Meiryo UI" panose="020B0604030504040204" pitchFamily="50" charset="-128"/>
                        </a:rPr>
                        <a:t>万トン以上の事業者等の</a:t>
                      </a:r>
                      <a:br>
                        <a:rPr lang="en-US" altLang="ja-JP" sz="1200" u="none" strike="noStrike" dirty="0">
                          <a:effectLst/>
                          <a:latin typeface="Meiryo UI" panose="020B0604030504040204" pitchFamily="50" charset="-128"/>
                          <a:ea typeface="Meiryo UI" panose="020B0604030504040204" pitchFamily="50" charset="-128"/>
                        </a:rPr>
                      </a:br>
                      <a:r>
                        <a:rPr lang="ja-JP" altLang="en-US" sz="1200" u="none" strike="noStrike" dirty="0">
                          <a:effectLst/>
                          <a:latin typeface="Meiryo UI" panose="020B0604030504040204" pitchFamily="50" charset="-128"/>
                          <a:ea typeface="Meiryo UI" panose="020B0604030504040204" pitchFamily="50" charset="-128"/>
                        </a:rPr>
                        <a:t>約</a:t>
                      </a:r>
                      <a:r>
                        <a:rPr lang="en-US" altLang="ja-JP" sz="1200" u="none" strike="noStrike" dirty="0">
                          <a:effectLst/>
                          <a:latin typeface="Meiryo UI" panose="020B0604030504040204" pitchFamily="50" charset="-128"/>
                          <a:ea typeface="Meiryo UI" panose="020B0604030504040204" pitchFamily="50" charset="-128"/>
                        </a:rPr>
                        <a:t>600</a:t>
                      </a:r>
                      <a:r>
                        <a:rPr lang="ja-JP" altLang="en-US" sz="1200" u="none" strike="noStrike" dirty="0">
                          <a:effectLst/>
                          <a:latin typeface="Meiryo UI" panose="020B0604030504040204" pitchFamily="50" charset="-128"/>
                          <a:ea typeface="Meiryo UI" panose="020B0604030504040204" pitchFamily="50" charset="-128"/>
                        </a:rPr>
                        <a:t>社が対象</a:t>
                      </a:r>
                      <a:br>
                        <a:rPr lang="en-US" altLang="ja-JP" sz="1200" u="none" strike="noStrike" dirty="0">
                          <a:effectLst/>
                          <a:latin typeface="Meiryo UI" panose="020B0604030504040204" pitchFamily="50" charset="-128"/>
                          <a:ea typeface="Meiryo UI" panose="020B0604030504040204" pitchFamily="50" charset="-128"/>
                        </a:rPr>
                      </a:br>
                      <a:r>
                        <a:rPr lang="en-US" altLang="ja-JP" sz="1200" u="none" strike="noStrike" dirty="0">
                          <a:effectLst/>
                          <a:latin typeface="Meiryo UI" panose="020B0604030504040204" pitchFamily="50" charset="-128"/>
                          <a:ea typeface="Meiryo UI" panose="020B0604030504040204" pitchFamily="50" charset="-128"/>
                        </a:rPr>
                        <a:t>※</a:t>
                      </a:r>
                      <a:r>
                        <a:rPr lang="ja-JP" altLang="en-US" sz="1200" u="none" strike="noStrike" dirty="0">
                          <a:effectLst/>
                          <a:latin typeface="Meiryo UI" panose="020B0604030504040204" pitchFamily="50" charset="-128"/>
                          <a:ea typeface="Meiryo UI" panose="020B0604030504040204" pitchFamily="50" charset="-128"/>
                        </a:rPr>
                        <a:t>韓国の年間排出量の約</a:t>
                      </a:r>
                      <a:r>
                        <a:rPr lang="en-US" altLang="ja-JP" sz="1200" u="none" strike="noStrike" dirty="0">
                          <a:effectLst/>
                          <a:latin typeface="Meiryo UI" panose="020B0604030504040204" pitchFamily="50" charset="-128"/>
                          <a:ea typeface="Meiryo UI" panose="020B0604030504040204" pitchFamily="50" charset="-128"/>
                        </a:rPr>
                        <a:t>7</a:t>
                      </a:r>
                      <a:r>
                        <a:rPr lang="ja-JP" altLang="en-US" sz="1200" u="none" strike="noStrike" dirty="0">
                          <a:effectLst/>
                          <a:latin typeface="Meiryo UI" panose="020B0604030504040204" pitchFamily="50" charset="-128"/>
                          <a:ea typeface="Meiryo UI" panose="020B0604030504040204" pitchFamily="50" charset="-128"/>
                        </a:rPr>
                        <a:t>割をカバー</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tcPr>
                </a:tc>
                <a:tc>
                  <a:txBody>
                    <a:bodyPr/>
                    <a:lstStyle/>
                    <a:p>
                      <a:pPr marL="144000" indent="-144000" algn="l" fontAlgn="t">
                        <a:spcAft>
                          <a:spcPts val="600"/>
                        </a:spcAft>
                        <a:buFont typeface="Wingdings" panose="05000000000000000000" pitchFamily="2" charset="2"/>
                        <a:buChar char="l"/>
                      </a:pPr>
                      <a:r>
                        <a:rPr lang="ja-JP" altLang="en-US" sz="1200" u="none" strike="noStrike" dirty="0">
                          <a:effectLst/>
                          <a:latin typeface="Meiryo UI" panose="020B0604030504040204" pitchFamily="50" charset="-128"/>
                          <a:ea typeface="Meiryo UI" panose="020B0604030504040204" pitchFamily="50" charset="-128"/>
                        </a:rPr>
                        <a:t>当初</a:t>
                      </a:r>
                      <a:r>
                        <a:rPr lang="en-US" altLang="ja-JP" sz="1200" u="none" strike="noStrike" dirty="0">
                          <a:effectLst/>
                          <a:latin typeface="Meiryo UI" panose="020B0604030504040204" pitchFamily="50" charset="-128"/>
                          <a:ea typeface="Meiryo UI" panose="020B0604030504040204" pitchFamily="50" charset="-128"/>
                        </a:rPr>
                        <a:t>100%</a:t>
                      </a:r>
                      <a:r>
                        <a:rPr lang="ja-JP" altLang="en-US" sz="1200" u="none" strike="noStrike" dirty="0">
                          <a:effectLst/>
                          <a:latin typeface="Meiryo UI" panose="020B0604030504040204" pitchFamily="50" charset="-128"/>
                          <a:ea typeface="Meiryo UI" panose="020B0604030504040204" pitchFamily="50" charset="-128"/>
                        </a:rPr>
                        <a:t>無償割当。その後、一部産業において、有償割当を段階的に導入（</a:t>
                      </a:r>
                      <a:r>
                        <a:rPr lang="en-US" altLang="ja-JP" sz="1200" u="none" strike="noStrike" dirty="0">
                          <a:effectLst/>
                          <a:latin typeface="Meiryo UI" panose="020B0604030504040204" pitchFamily="50" charset="-128"/>
                          <a:ea typeface="Meiryo UI" panose="020B0604030504040204" pitchFamily="50" charset="-128"/>
                        </a:rPr>
                        <a:t>3%→</a:t>
                      </a:r>
                      <a:r>
                        <a:rPr lang="ja-JP" altLang="en-US" sz="1200" u="none" strike="noStrike" dirty="0">
                          <a:effectLst/>
                          <a:latin typeface="Meiryo UI" panose="020B0604030504040204" pitchFamily="50" charset="-128"/>
                          <a:ea typeface="Meiryo UI" panose="020B0604030504040204" pitchFamily="50" charset="-128"/>
                        </a:rPr>
                        <a:t>現在</a:t>
                      </a:r>
                      <a:r>
                        <a:rPr lang="en-US" altLang="ja-JP" sz="1200" u="none" strike="noStrike" dirty="0">
                          <a:effectLst/>
                          <a:latin typeface="Meiryo UI" panose="020B0604030504040204" pitchFamily="50" charset="-128"/>
                          <a:ea typeface="Meiryo UI" panose="020B0604030504040204" pitchFamily="50" charset="-128"/>
                        </a:rPr>
                        <a:t>10%</a:t>
                      </a:r>
                      <a:r>
                        <a:rPr lang="ja-JP" altLang="en-US" sz="1200" u="none" strike="noStrike" dirty="0">
                          <a:effectLst/>
                          <a:latin typeface="Meiryo UI" panose="020B0604030504040204" pitchFamily="50" charset="-128"/>
                          <a:ea typeface="Meiryo UI" panose="020B0604030504040204" pitchFamily="50" charset="-128"/>
                        </a:rPr>
                        <a:t>）</a:t>
                      </a:r>
                      <a:endParaRPr lang="en-US" altLang="ja-JP" sz="1200" u="none" strike="noStrike" dirty="0">
                        <a:effectLst/>
                        <a:latin typeface="Meiryo UI" panose="020B0604030504040204" pitchFamily="50" charset="-128"/>
                        <a:ea typeface="Meiryo UI" panose="020B0604030504040204" pitchFamily="50" charset="-128"/>
                      </a:endParaRPr>
                    </a:p>
                    <a:p>
                      <a:pPr marL="144000" indent="-144000" algn="l" fontAlgn="t">
                        <a:spcAft>
                          <a:spcPts val="600"/>
                        </a:spcAft>
                        <a:buFont typeface="Wingdings" panose="05000000000000000000" pitchFamily="2" charset="2"/>
                        <a:buChar char="l"/>
                      </a:pPr>
                      <a:r>
                        <a:rPr lang="ja-JP" altLang="en-US" sz="1200" u="none" strike="noStrike" dirty="0">
                          <a:effectLst/>
                          <a:latin typeface="Meiryo UI" panose="020B0604030504040204" pitchFamily="50" charset="-128"/>
                          <a:ea typeface="Meiryo UI" panose="020B0604030504040204" pitchFamily="50" charset="-128"/>
                        </a:rPr>
                        <a:t>排出枠の</a:t>
                      </a:r>
                      <a:r>
                        <a:rPr lang="en-US" altLang="ja-JP" sz="1200" u="none" strike="noStrike" dirty="0">
                          <a:effectLst/>
                          <a:latin typeface="Meiryo UI" panose="020B0604030504040204" pitchFamily="50" charset="-128"/>
                          <a:ea typeface="Meiryo UI" panose="020B0604030504040204" pitchFamily="50" charset="-128"/>
                        </a:rPr>
                        <a:t>10%</a:t>
                      </a:r>
                      <a:r>
                        <a:rPr lang="ja-JP" altLang="en-US" sz="1200" u="none" strike="noStrike" dirty="0">
                          <a:effectLst/>
                          <a:latin typeface="Meiryo UI" panose="020B0604030504040204" pitchFamily="50" charset="-128"/>
                          <a:ea typeface="Meiryo UI" panose="020B0604030504040204" pitchFamily="50" charset="-128"/>
                        </a:rPr>
                        <a:t>を上限に国内の</a:t>
                      </a:r>
                      <a:br>
                        <a:rPr lang="en-US" altLang="ja-JP" sz="1200" u="none" strike="noStrike" dirty="0">
                          <a:effectLst/>
                          <a:latin typeface="Meiryo UI" panose="020B0604030504040204" pitchFamily="50" charset="-128"/>
                          <a:ea typeface="Meiryo UI" panose="020B0604030504040204" pitchFamily="50" charset="-128"/>
                        </a:rPr>
                      </a:br>
                      <a:r>
                        <a:rPr lang="ja-JP" altLang="en-US" sz="1200" u="none" strike="noStrike" dirty="0">
                          <a:effectLst/>
                          <a:latin typeface="Meiryo UI" panose="020B0604030504040204" pitchFamily="50" charset="-128"/>
                          <a:ea typeface="Meiryo UI" panose="020B0604030504040204" pitchFamily="50" charset="-128"/>
                        </a:rPr>
                        <a:t>オフセットクレジットの使用が可能</a:t>
                      </a:r>
                      <a:endParaRPr lang="en-US" altLang="ja-JP" sz="1200" u="none" strike="noStrike" dirty="0">
                        <a:effectLst/>
                        <a:latin typeface="Meiryo UI" panose="020B0604030504040204" pitchFamily="50" charset="-128"/>
                        <a:ea typeface="Meiryo UI" panose="020B0604030504040204" pitchFamily="50" charset="-128"/>
                      </a:endParaRPr>
                    </a:p>
                    <a:p>
                      <a:pPr marL="144000" indent="-144000" algn="l" fontAlgn="t">
                        <a:spcAft>
                          <a:spcPts val="600"/>
                        </a:spcAft>
                        <a:buFont typeface="Wingdings" panose="05000000000000000000" pitchFamily="2" charset="2"/>
                        <a:buChar char="l"/>
                      </a:pPr>
                      <a:r>
                        <a:rPr lang="ja-JP" altLang="en-US" sz="1200" u="none" strike="noStrike" dirty="0">
                          <a:effectLst/>
                          <a:latin typeface="Meiryo UI" panose="020B0604030504040204" pitchFamily="50" charset="-128"/>
                          <a:ea typeface="Meiryo UI" panose="020B0604030504040204" pitchFamily="50" charset="-128"/>
                        </a:rPr>
                        <a:t>割当対象企業が中小企業等を支援して削減する場合に削減量として認める等、柔軟性措置を導入</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tcPr>
                </a:tc>
                <a:tc>
                  <a:txBody>
                    <a:bodyPr/>
                    <a:lstStyle/>
                    <a:p>
                      <a:pPr marL="144000" indent="-144000" algn="l" fontAlgn="t">
                        <a:spcAft>
                          <a:spcPts val="600"/>
                        </a:spcAft>
                        <a:buFont typeface="Wingdings" panose="05000000000000000000" pitchFamily="2" charset="2"/>
                        <a:buChar char="l"/>
                      </a:pPr>
                      <a:r>
                        <a:rPr lang="en-US" altLang="ja-JP" sz="1200" u="none" strike="noStrike" dirty="0">
                          <a:effectLst/>
                          <a:latin typeface="Meiryo UI" panose="020B0604030504040204" pitchFamily="50" charset="-128"/>
                          <a:ea typeface="Meiryo UI" panose="020B0604030504040204" pitchFamily="50" charset="-128"/>
                        </a:rPr>
                        <a:t>2021</a:t>
                      </a:r>
                      <a:r>
                        <a:rPr lang="ja-JP" altLang="en-US" sz="1200" u="none" strike="noStrike" dirty="0">
                          <a:effectLst/>
                          <a:latin typeface="Meiryo UI" panose="020B0604030504040204" pitchFamily="50" charset="-128"/>
                          <a:ea typeface="Meiryo UI" panose="020B0604030504040204" pitchFamily="50" charset="-128"/>
                        </a:rPr>
                        <a:t>年</a:t>
                      </a:r>
                      <a:r>
                        <a:rPr lang="en-US" altLang="ja-JP" sz="1200" u="none" strike="noStrike" dirty="0">
                          <a:effectLst/>
                          <a:latin typeface="Meiryo UI" panose="020B0604030504040204" pitchFamily="50" charset="-128"/>
                          <a:ea typeface="Meiryo UI" panose="020B0604030504040204" pitchFamily="50" charset="-128"/>
                        </a:rPr>
                        <a:t>4</a:t>
                      </a:r>
                      <a:r>
                        <a:rPr lang="ja-JP" altLang="en-US" sz="1200" u="none" strike="noStrike" dirty="0">
                          <a:effectLst/>
                          <a:latin typeface="Meiryo UI" panose="020B0604030504040204" pitchFamily="50" charset="-128"/>
                          <a:ea typeface="Meiryo UI" panose="020B0604030504040204" pitchFamily="50" charset="-128"/>
                        </a:rPr>
                        <a:t>月に約</a:t>
                      </a:r>
                      <a:r>
                        <a:rPr lang="en-US" altLang="ja-JP" sz="1200" u="none" strike="noStrike" dirty="0">
                          <a:effectLst/>
                          <a:latin typeface="Meiryo UI" panose="020B0604030504040204" pitchFamily="50" charset="-128"/>
                          <a:ea typeface="Meiryo UI" panose="020B0604030504040204" pitchFamily="50" charset="-128"/>
                        </a:rPr>
                        <a:t>11$</a:t>
                      </a:r>
                      <a:r>
                        <a:rPr lang="ja-JP" altLang="en-US" sz="1200" u="none" strike="noStrike" dirty="0">
                          <a:effectLst/>
                          <a:latin typeface="Meiryo UI" panose="020B0604030504040204" pitchFamily="50" charset="-128"/>
                          <a:ea typeface="Meiryo UI" panose="020B0604030504040204" pitchFamily="50" charset="-128"/>
                        </a:rPr>
                        <a:t>、同年</a:t>
                      </a:r>
                      <a:r>
                        <a:rPr lang="en-US" altLang="ja-JP" sz="1200" u="none" strike="noStrike" dirty="0">
                          <a:effectLst/>
                          <a:latin typeface="Meiryo UI" panose="020B0604030504040204" pitchFamily="50" charset="-128"/>
                          <a:ea typeface="Meiryo UI" panose="020B0604030504040204" pitchFamily="50" charset="-128"/>
                        </a:rPr>
                        <a:t>6</a:t>
                      </a:r>
                      <a:r>
                        <a:rPr lang="ja-JP" altLang="en-US" sz="1200" u="none" strike="noStrike" dirty="0">
                          <a:effectLst/>
                          <a:latin typeface="Meiryo UI" panose="020B0604030504040204" pitchFamily="50" charset="-128"/>
                          <a:ea typeface="Meiryo UI" panose="020B0604030504040204" pitchFamily="50" charset="-128"/>
                        </a:rPr>
                        <a:t>月に約</a:t>
                      </a:r>
                      <a:r>
                        <a:rPr lang="en-US" altLang="ja-JP" sz="1200" u="none" strike="noStrike" dirty="0">
                          <a:effectLst/>
                          <a:latin typeface="Meiryo UI" panose="020B0604030504040204" pitchFamily="50" charset="-128"/>
                          <a:ea typeface="Meiryo UI" panose="020B0604030504040204" pitchFamily="50" charset="-128"/>
                        </a:rPr>
                        <a:t>8$</a:t>
                      </a:r>
                      <a:r>
                        <a:rPr lang="ja-JP" altLang="en-US" sz="1200" u="none" strike="noStrike" dirty="0">
                          <a:effectLst/>
                          <a:latin typeface="Meiryo UI" panose="020B0604030504040204" pitchFamily="50" charset="-128"/>
                          <a:ea typeface="Meiryo UI" panose="020B0604030504040204" pitchFamily="50" charset="-128"/>
                        </a:rPr>
                        <a:t>で</a:t>
                      </a:r>
                      <a:br>
                        <a:rPr lang="en-US" altLang="ja-JP" sz="1200" u="none" strike="noStrike" dirty="0">
                          <a:effectLst/>
                          <a:latin typeface="Meiryo UI" panose="020B0604030504040204" pitchFamily="50" charset="-128"/>
                          <a:ea typeface="Meiryo UI" panose="020B0604030504040204" pitchFamily="50" charset="-128"/>
                        </a:rPr>
                      </a:br>
                      <a:r>
                        <a:rPr lang="ja-JP" altLang="en-US" sz="1200" u="none" strike="noStrike" dirty="0">
                          <a:effectLst/>
                          <a:latin typeface="Meiryo UI" panose="020B0604030504040204" pitchFamily="50" charset="-128"/>
                          <a:ea typeface="Meiryo UI" panose="020B0604030504040204" pitchFamily="50" charset="-128"/>
                        </a:rPr>
                        <a:t>推移</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tcPr>
                </a:tc>
                <a:extLst>
                  <a:ext uri="{0D108BD9-81ED-4DB2-BD59-A6C34878D82A}">
                    <a16:rowId xmlns:a16="http://schemas.microsoft.com/office/drawing/2014/main" val="2000031150"/>
                  </a:ext>
                </a:extLst>
              </a:tr>
              <a:tr h="1535292">
                <a:tc>
                  <a:txBody>
                    <a:bodyPr/>
                    <a:lstStyle/>
                    <a:p>
                      <a:pPr algn="ctr" fontAlgn="ctr"/>
                      <a:endParaRPr lang="en-US" altLang="ja-JP" sz="1400" b="1" u="sng" strike="noStrike" dirty="0">
                        <a:effectLst/>
                        <a:latin typeface="Meiryo UI" panose="020B0604030504040204" pitchFamily="50" charset="-128"/>
                        <a:ea typeface="Meiryo UI" panose="020B0604030504040204" pitchFamily="50" charset="-128"/>
                      </a:endParaRPr>
                    </a:p>
                    <a:p>
                      <a:pPr algn="ctr" fontAlgn="ctr"/>
                      <a:r>
                        <a:rPr lang="ja-JP" altLang="en-US" sz="1400" b="1" u="sng" strike="noStrike" dirty="0">
                          <a:effectLst/>
                          <a:latin typeface="Meiryo UI" panose="020B0604030504040204" pitchFamily="50" charset="-128"/>
                          <a:ea typeface="Meiryo UI" panose="020B0604030504040204" pitchFamily="50" charset="-128"/>
                        </a:rPr>
                        <a:t>中国</a:t>
                      </a:r>
                      <a:endParaRPr lang="ja-JP" altLang="en-US" sz="1400" b="1" i="0" u="sng"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tcPr>
                </a:tc>
                <a:tc>
                  <a:txBody>
                    <a:bodyPr/>
                    <a:lstStyle/>
                    <a:p>
                      <a:pPr marL="144000" indent="-144000" algn="l" fontAlgn="t">
                        <a:spcAft>
                          <a:spcPts val="600"/>
                        </a:spcAft>
                        <a:buFont typeface="Wingdings" panose="05000000000000000000" pitchFamily="2" charset="2"/>
                        <a:buChar char="l"/>
                      </a:pPr>
                      <a:r>
                        <a:rPr lang="en-US" altLang="ja-JP" sz="1200" u="none" strike="noStrike" dirty="0">
                          <a:effectLst/>
                          <a:latin typeface="Meiryo UI" panose="020B0604030504040204" pitchFamily="50" charset="-128"/>
                          <a:ea typeface="Meiryo UI" panose="020B0604030504040204" pitchFamily="50" charset="-128"/>
                        </a:rPr>
                        <a:t>2013</a:t>
                      </a:r>
                      <a:r>
                        <a:rPr lang="ja-JP" altLang="en-US" sz="1200" u="none" strike="noStrike" dirty="0">
                          <a:effectLst/>
                          <a:latin typeface="Meiryo UI" panose="020B0604030504040204" pitchFamily="50" charset="-128"/>
                          <a:ea typeface="Meiryo UI" panose="020B0604030504040204" pitchFamily="50" charset="-128"/>
                        </a:rPr>
                        <a:t>年から、</a:t>
                      </a:r>
                      <a:br>
                        <a:rPr lang="en-US" altLang="ja-JP" sz="1200" u="none" strike="noStrike" dirty="0">
                          <a:effectLst/>
                          <a:latin typeface="Meiryo UI" panose="020B0604030504040204" pitchFamily="50" charset="-128"/>
                          <a:ea typeface="Meiryo UI" panose="020B0604030504040204" pitchFamily="50" charset="-128"/>
                        </a:rPr>
                      </a:br>
                      <a:r>
                        <a:rPr lang="ja-JP" altLang="en-US" sz="1200" u="none" strike="noStrike" dirty="0">
                          <a:effectLst/>
                          <a:latin typeface="Meiryo UI" panose="020B0604030504040204" pitchFamily="50" charset="-128"/>
                          <a:ea typeface="Meiryo UI" panose="020B0604030504040204" pitchFamily="50" charset="-128"/>
                        </a:rPr>
                        <a:t>省政府でパイロット</a:t>
                      </a:r>
                      <a:br>
                        <a:rPr lang="en-US" altLang="ja-JP" sz="1200" u="none" strike="noStrike" dirty="0">
                          <a:effectLst/>
                          <a:latin typeface="Meiryo UI" panose="020B0604030504040204" pitchFamily="50" charset="-128"/>
                          <a:ea typeface="Meiryo UI" panose="020B0604030504040204" pitchFamily="50" charset="-128"/>
                        </a:rPr>
                      </a:br>
                      <a:r>
                        <a:rPr lang="ja-JP" altLang="en-US" sz="1200" u="none" strike="noStrike" dirty="0">
                          <a:effectLst/>
                          <a:latin typeface="Meiryo UI" panose="020B0604030504040204" pitchFamily="50" charset="-128"/>
                          <a:ea typeface="Meiryo UI" panose="020B0604030504040204" pitchFamily="50" charset="-128"/>
                        </a:rPr>
                        <a:t>事業を実施</a:t>
                      </a:r>
                      <a:endParaRPr lang="en-US" altLang="ja-JP" sz="1200" u="none" strike="noStrike" dirty="0">
                        <a:effectLst/>
                        <a:latin typeface="Meiryo UI" panose="020B0604030504040204" pitchFamily="50" charset="-128"/>
                        <a:ea typeface="Meiryo UI" panose="020B0604030504040204" pitchFamily="50" charset="-128"/>
                      </a:endParaRPr>
                    </a:p>
                    <a:p>
                      <a:pPr marL="144000" indent="-144000" algn="l" fontAlgn="t">
                        <a:spcAft>
                          <a:spcPts val="600"/>
                        </a:spcAft>
                        <a:buFont typeface="Wingdings" panose="05000000000000000000" pitchFamily="2" charset="2"/>
                        <a:buChar char="l"/>
                      </a:pPr>
                      <a:r>
                        <a:rPr lang="en-US" altLang="ja-JP" sz="1200" u="none" strike="noStrike" dirty="0">
                          <a:effectLst/>
                          <a:latin typeface="Meiryo UI" panose="020B0604030504040204" pitchFamily="50" charset="-128"/>
                          <a:ea typeface="Meiryo UI" panose="020B0604030504040204" pitchFamily="50" charset="-128"/>
                        </a:rPr>
                        <a:t>2021</a:t>
                      </a:r>
                      <a:r>
                        <a:rPr lang="ja-JP" altLang="en-US" sz="1200" u="none" strike="noStrike" dirty="0">
                          <a:effectLst/>
                          <a:latin typeface="Meiryo UI" panose="020B0604030504040204" pitchFamily="50" charset="-128"/>
                          <a:ea typeface="Meiryo UI" panose="020B0604030504040204" pitchFamily="50" charset="-128"/>
                        </a:rPr>
                        <a:t>年から、</a:t>
                      </a:r>
                      <a:br>
                        <a:rPr lang="en-US" altLang="ja-JP" sz="1200" u="none" strike="noStrike" dirty="0">
                          <a:effectLst/>
                          <a:latin typeface="Meiryo UI" panose="020B0604030504040204" pitchFamily="50" charset="-128"/>
                          <a:ea typeface="Meiryo UI" panose="020B0604030504040204" pitchFamily="50" charset="-128"/>
                        </a:rPr>
                      </a:br>
                      <a:r>
                        <a:rPr lang="ja-JP" altLang="en-US" sz="1200" u="none" strike="noStrike" dirty="0">
                          <a:effectLst/>
                          <a:latin typeface="Meiryo UI" panose="020B0604030504040204" pitchFamily="50" charset="-128"/>
                          <a:ea typeface="Meiryo UI" panose="020B0604030504040204" pitchFamily="50" charset="-128"/>
                        </a:rPr>
                        <a:t>電力事業者を対象に</a:t>
                      </a:r>
                      <a:br>
                        <a:rPr lang="en-US" altLang="ja-JP" sz="1200" u="none" strike="noStrike" dirty="0">
                          <a:effectLst/>
                          <a:latin typeface="Meiryo UI" panose="020B0604030504040204" pitchFamily="50" charset="-128"/>
                          <a:ea typeface="Meiryo UI" panose="020B0604030504040204" pitchFamily="50" charset="-128"/>
                        </a:rPr>
                      </a:br>
                      <a:r>
                        <a:rPr lang="ja-JP" altLang="en-US" sz="1200" u="none" strike="noStrike" dirty="0">
                          <a:effectLst/>
                          <a:latin typeface="Meiryo UI" panose="020B0604030504040204" pitchFamily="50" charset="-128"/>
                          <a:ea typeface="Meiryo UI" panose="020B0604030504040204" pitchFamily="50" charset="-128"/>
                        </a:rPr>
                        <a:t>全国規模で開始</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tcPr>
                </a:tc>
                <a:tc>
                  <a:txBody>
                    <a:bodyPr/>
                    <a:lstStyle/>
                    <a:p>
                      <a:pPr marL="144000" indent="-144000" algn="l" fontAlgn="t">
                        <a:spcAft>
                          <a:spcPts val="600"/>
                        </a:spcAft>
                        <a:buFont typeface="Wingdings" panose="05000000000000000000" pitchFamily="2" charset="2"/>
                        <a:buChar char="l"/>
                      </a:pPr>
                      <a:r>
                        <a:rPr lang="ja-JP" altLang="en-US" sz="1200" u="none" strike="noStrike" dirty="0">
                          <a:effectLst/>
                          <a:latin typeface="Meiryo UI" panose="020B0604030504040204" pitchFamily="50" charset="-128"/>
                          <a:ea typeface="Meiryo UI" panose="020B0604030504040204" pitchFamily="50" charset="-128"/>
                        </a:rPr>
                        <a:t>年間</a:t>
                      </a:r>
                      <a:r>
                        <a:rPr lang="en-US" altLang="ja-JP" sz="1200" u="none" strike="noStrike" dirty="0">
                          <a:effectLst/>
                          <a:latin typeface="Meiryo UI" panose="020B0604030504040204" pitchFamily="50" charset="-128"/>
                          <a:ea typeface="Meiryo UI" panose="020B0604030504040204" pitchFamily="50" charset="-128"/>
                        </a:rPr>
                        <a:t>CO2</a:t>
                      </a:r>
                      <a:r>
                        <a:rPr lang="ja-JP" altLang="en-US" sz="1200" u="none" strike="noStrike" dirty="0">
                          <a:effectLst/>
                          <a:latin typeface="Meiryo UI" panose="020B0604030504040204" pitchFamily="50" charset="-128"/>
                          <a:ea typeface="Meiryo UI" panose="020B0604030504040204" pitchFamily="50" charset="-128"/>
                        </a:rPr>
                        <a:t>排出量が</a:t>
                      </a:r>
                      <a:r>
                        <a:rPr lang="en-US" altLang="ja-JP" sz="1200" u="none" strike="noStrike" dirty="0">
                          <a:effectLst/>
                          <a:latin typeface="Meiryo UI" panose="020B0604030504040204" pitchFamily="50" charset="-128"/>
                          <a:ea typeface="Meiryo UI" panose="020B0604030504040204" pitchFamily="50" charset="-128"/>
                        </a:rPr>
                        <a:t>2.6</a:t>
                      </a:r>
                      <a:r>
                        <a:rPr lang="ja-JP" altLang="en-US" sz="1200" u="none" strike="noStrike" dirty="0">
                          <a:effectLst/>
                          <a:latin typeface="Meiryo UI" panose="020B0604030504040204" pitchFamily="50" charset="-128"/>
                          <a:ea typeface="Meiryo UI" panose="020B0604030504040204" pitchFamily="50" charset="-128"/>
                        </a:rPr>
                        <a:t>万トン以上の</a:t>
                      </a:r>
                      <a:br>
                        <a:rPr lang="en-US" altLang="ja-JP" sz="1200" u="none" strike="noStrike" dirty="0">
                          <a:effectLst/>
                          <a:latin typeface="Meiryo UI" panose="020B0604030504040204" pitchFamily="50" charset="-128"/>
                          <a:ea typeface="Meiryo UI" panose="020B0604030504040204" pitchFamily="50" charset="-128"/>
                        </a:rPr>
                      </a:br>
                      <a:r>
                        <a:rPr lang="ja-JP" altLang="en-US" sz="1200" u="none" strike="noStrike" dirty="0">
                          <a:effectLst/>
                          <a:latin typeface="Meiryo UI" panose="020B0604030504040204" pitchFamily="50" charset="-128"/>
                          <a:ea typeface="Meiryo UI" panose="020B0604030504040204" pitchFamily="50" charset="-128"/>
                        </a:rPr>
                        <a:t>石炭・ガス火力を有する約</a:t>
                      </a:r>
                      <a:r>
                        <a:rPr lang="en-US" altLang="ja-JP" sz="1200" u="none" strike="noStrike" dirty="0">
                          <a:effectLst/>
                          <a:latin typeface="Meiryo UI" panose="020B0604030504040204" pitchFamily="50" charset="-128"/>
                          <a:ea typeface="Meiryo UI" panose="020B0604030504040204" pitchFamily="50" charset="-128"/>
                        </a:rPr>
                        <a:t>2,000</a:t>
                      </a:r>
                      <a:r>
                        <a:rPr lang="ja-JP" altLang="en-US" sz="1200" u="none" strike="noStrike" dirty="0">
                          <a:effectLst/>
                          <a:latin typeface="Meiryo UI" panose="020B0604030504040204" pitchFamily="50" charset="-128"/>
                          <a:ea typeface="Meiryo UI" panose="020B0604030504040204" pitchFamily="50" charset="-128"/>
                        </a:rPr>
                        <a:t>社が対象</a:t>
                      </a:r>
                      <a:br>
                        <a:rPr lang="en-US" altLang="ja-JP" sz="1200" u="none" strike="noStrike" dirty="0">
                          <a:effectLst/>
                          <a:latin typeface="Meiryo UI" panose="020B0604030504040204" pitchFamily="50" charset="-128"/>
                          <a:ea typeface="Meiryo UI" panose="020B0604030504040204" pitchFamily="50" charset="-128"/>
                        </a:rPr>
                      </a:br>
                      <a:r>
                        <a:rPr lang="en-US" altLang="ja-JP" sz="1200" u="none" strike="noStrike" dirty="0">
                          <a:effectLst/>
                          <a:latin typeface="Meiryo UI" panose="020B0604030504040204" pitchFamily="50" charset="-128"/>
                          <a:ea typeface="Meiryo UI" panose="020B0604030504040204" pitchFamily="50" charset="-128"/>
                        </a:rPr>
                        <a:t>※</a:t>
                      </a:r>
                      <a:r>
                        <a:rPr lang="ja-JP" altLang="en-US" sz="1200" u="none" strike="noStrike" dirty="0">
                          <a:effectLst/>
                          <a:latin typeface="Meiryo UI" panose="020B0604030504040204" pitchFamily="50" charset="-128"/>
                          <a:ea typeface="Meiryo UI" panose="020B0604030504040204" pitchFamily="50" charset="-128"/>
                        </a:rPr>
                        <a:t>中国の年間排出量の約</a:t>
                      </a:r>
                      <a:r>
                        <a:rPr lang="en-US" altLang="ja-JP" sz="1200" u="none" strike="noStrike" dirty="0">
                          <a:effectLst/>
                          <a:latin typeface="Meiryo UI" panose="020B0604030504040204" pitchFamily="50" charset="-128"/>
                          <a:ea typeface="Meiryo UI" panose="020B0604030504040204" pitchFamily="50" charset="-128"/>
                        </a:rPr>
                        <a:t>4</a:t>
                      </a:r>
                      <a:r>
                        <a:rPr lang="ja-JP" altLang="en-US" sz="1200" u="none" strike="noStrike" dirty="0">
                          <a:effectLst/>
                          <a:latin typeface="Meiryo UI" panose="020B0604030504040204" pitchFamily="50" charset="-128"/>
                          <a:ea typeface="Meiryo UI" panose="020B0604030504040204" pitchFamily="50" charset="-128"/>
                        </a:rPr>
                        <a:t>割をカバー</a:t>
                      </a:r>
                      <a:endParaRPr lang="en-US" altLang="ja-JP" sz="1200" u="none" strike="noStrike" dirty="0">
                        <a:effectLst/>
                        <a:latin typeface="Meiryo UI" panose="020B0604030504040204" pitchFamily="50" charset="-128"/>
                        <a:ea typeface="Meiryo UI" panose="020B0604030504040204" pitchFamily="50" charset="-128"/>
                      </a:endParaRPr>
                    </a:p>
                    <a:p>
                      <a:pPr marL="144000" indent="-144000" algn="l" fontAlgn="t">
                        <a:spcAft>
                          <a:spcPts val="600"/>
                        </a:spcAft>
                        <a:buFont typeface="Wingdings" panose="05000000000000000000" pitchFamily="2" charset="2"/>
                        <a:buChar char="l"/>
                      </a:pPr>
                      <a:r>
                        <a:rPr lang="en-US" altLang="ja-JP" sz="1200" u="none" strike="noStrike" dirty="0">
                          <a:effectLst/>
                          <a:latin typeface="Meiryo UI" panose="020B0604030504040204" pitchFamily="50" charset="-128"/>
                          <a:ea typeface="Meiryo UI" panose="020B0604030504040204" pitchFamily="50" charset="-128"/>
                        </a:rPr>
                        <a:t>2025</a:t>
                      </a:r>
                      <a:r>
                        <a:rPr lang="ja-JP" altLang="en-US" sz="1200" u="none" strike="noStrike" dirty="0">
                          <a:effectLst/>
                          <a:latin typeface="Meiryo UI" panose="020B0604030504040204" pitchFamily="50" charset="-128"/>
                          <a:ea typeface="Meiryo UI" panose="020B0604030504040204" pitchFamily="50" charset="-128"/>
                        </a:rPr>
                        <a:t>年までに、石油化学、化学、</a:t>
                      </a:r>
                      <a:br>
                        <a:rPr lang="en-US" altLang="ja-JP" sz="1200" u="none" strike="noStrike" dirty="0">
                          <a:effectLst/>
                          <a:latin typeface="Meiryo UI" panose="020B0604030504040204" pitchFamily="50" charset="-128"/>
                          <a:ea typeface="Meiryo UI" panose="020B0604030504040204" pitchFamily="50" charset="-128"/>
                        </a:rPr>
                      </a:br>
                      <a:r>
                        <a:rPr lang="ja-JP" altLang="en-US" sz="1200" u="none" strike="noStrike" dirty="0">
                          <a:effectLst/>
                          <a:latin typeface="Meiryo UI" panose="020B0604030504040204" pitchFamily="50" charset="-128"/>
                          <a:ea typeface="Meiryo UI" panose="020B0604030504040204" pitchFamily="50" charset="-128"/>
                        </a:rPr>
                        <a:t>建材、鉄鋼、非鉄金属、製紙、航空も</a:t>
                      </a:r>
                      <a:br>
                        <a:rPr lang="en-US" altLang="ja-JP" sz="1200" u="none" strike="noStrike" dirty="0">
                          <a:effectLst/>
                          <a:latin typeface="Meiryo UI" panose="020B0604030504040204" pitchFamily="50" charset="-128"/>
                          <a:ea typeface="Meiryo UI" panose="020B0604030504040204" pitchFamily="50" charset="-128"/>
                        </a:rPr>
                      </a:br>
                      <a:r>
                        <a:rPr lang="ja-JP" altLang="en-US" sz="1200" u="none" strike="noStrike" dirty="0">
                          <a:effectLst/>
                          <a:latin typeface="Meiryo UI" panose="020B0604030504040204" pitchFamily="50" charset="-128"/>
                          <a:ea typeface="Meiryo UI" panose="020B0604030504040204" pitchFamily="50" charset="-128"/>
                        </a:rPr>
                        <a:t>対象に加えられる予定</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tcPr>
                </a:tc>
                <a:tc>
                  <a:txBody>
                    <a:bodyPr/>
                    <a:lstStyle/>
                    <a:p>
                      <a:pPr marL="144000" indent="-144000" algn="l" fontAlgn="t">
                        <a:spcAft>
                          <a:spcPts val="600"/>
                        </a:spcAft>
                        <a:buFont typeface="Wingdings" panose="05000000000000000000" pitchFamily="2" charset="2"/>
                        <a:buChar char="l"/>
                      </a:pPr>
                      <a:r>
                        <a:rPr lang="ja-JP" altLang="en-US" sz="1200" u="none" strike="noStrike" dirty="0">
                          <a:effectLst/>
                          <a:latin typeface="Meiryo UI" panose="020B0604030504040204" pitchFamily="50" charset="-128"/>
                          <a:ea typeface="Meiryo UI" panose="020B0604030504040204" pitchFamily="50" charset="-128"/>
                        </a:rPr>
                        <a:t>ベンチマークに基づき無償割当</a:t>
                      </a:r>
                      <a:br>
                        <a:rPr lang="en-US" altLang="ja-JP" sz="1200" u="none" strike="noStrike" dirty="0">
                          <a:effectLst/>
                          <a:latin typeface="Meiryo UI" panose="020B0604030504040204" pitchFamily="50" charset="-128"/>
                          <a:ea typeface="Meiryo UI" panose="020B0604030504040204" pitchFamily="50" charset="-128"/>
                        </a:rPr>
                      </a:br>
                      <a:r>
                        <a:rPr lang="ja-JP" altLang="en-US" sz="1200" u="none" strike="noStrike" dirty="0">
                          <a:effectLst/>
                          <a:latin typeface="Meiryo UI" panose="020B0604030504040204" pitchFamily="50" charset="-128"/>
                          <a:ea typeface="Meiryo UI" panose="020B0604030504040204" pitchFamily="50" charset="-128"/>
                        </a:rPr>
                        <a:t>（オークションなし）</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tcPr>
                </a:tc>
                <a:tc>
                  <a:txBody>
                    <a:bodyPr/>
                    <a:lstStyle/>
                    <a:p>
                      <a:pPr marL="144000" indent="-144000" algn="l" fontAlgn="t">
                        <a:spcAft>
                          <a:spcPts val="600"/>
                        </a:spcAft>
                        <a:buFont typeface="Wingdings" panose="05000000000000000000" pitchFamily="2" charset="2"/>
                        <a:buChar char="l"/>
                      </a:pPr>
                      <a:r>
                        <a:rPr lang="en-US" altLang="ja-JP" sz="1200" u="none" strike="noStrike" dirty="0">
                          <a:effectLst/>
                          <a:latin typeface="Meiryo UI" panose="020B0604030504040204" pitchFamily="50" charset="-128"/>
                          <a:ea typeface="Meiryo UI" panose="020B0604030504040204" pitchFamily="50" charset="-128"/>
                        </a:rPr>
                        <a:t>2021</a:t>
                      </a:r>
                      <a:r>
                        <a:rPr lang="ja-JP" altLang="en-US" sz="1200" u="none" strike="noStrike" dirty="0">
                          <a:effectLst/>
                          <a:latin typeface="Meiryo UI" panose="020B0604030504040204" pitchFamily="50" charset="-128"/>
                          <a:ea typeface="Meiryo UI" panose="020B0604030504040204" pitchFamily="50" charset="-128"/>
                        </a:rPr>
                        <a:t>年末に約</a:t>
                      </a:r>
                      <a:r>
                        <a:rPr lang="en-US" altLang="ja-JP" sz="1200" u="none" strike="noStrike" dirty="0">
                          <a:effectLst/>
                          <a:latin typeface="Meiryo UI" panose="020B0604030504040204" pitchFamily="50" charset="-128"/>
                          <a:ea typeface="Meiryo UI" panose="020B0604030504040204" pitchFamily="50" charset="-128"/>
                        </a:rPr>
                        <a:t>8.5$</a:t>
                      </a:r>
                      <a:br>
                        <a:rPr lang="en-US" altLang="ja-JP" sz="1200" u="none" strike="noStrike" dirty="0">
                          <a:effectLst/>
                          <a:latin typeface="Meiryo UI" panose="020B0604030504040204" pitchFamily="50" charset="-128"/>
                          <a:ea typeface="Meiryo UI" panose="020B0604030504040204" pitchFamily="50" charset="-128"/>
                        </a:rPr>
                      </a:br>
                      <a:r>
                        <a:rPr lang="ja-JP" altLang="en-US" sz="1200" u="none" strike="noStrike" dirty="0">
                          <a:effectLst/>
                          <a:latin typeface="Meiryo UI" panose="020B0604030504040204" pitchFamily="50" charset="-128"/>
                          <a:ea typeface="Meiryo UI" panose="020B0604030504040204" pitchFamily="50" charset="-128"/>
                        </a:rPr>
                        <a:t>（同年</a:t>
                      </a:r>
                      <a:r>
                        <a:rPr lang="en-US" altLang="ja-JP" sz="1200" u="none" strike="noStrike" dirty="0">
                          <a:effectLst/>
                          <a:latin typeface="Meiryo UI" panose="020B0604030504040204" pitchFamily="50" charset="-128"/>
                          <a:ea typeface="Meiryo UI" panose="020B0604030504040204" pitchFamily="50" charset="-128"/>
                        </a:rPr>
                        <a:t>7</a:t>
                      </a:r>
                      <a:r>
                        <a:rPr lang="ja-JP" altLang="en-US" sz="1200" u="none" strike="noStrike" dirty="0">
                          <a:effectLst/>
                          <a:latin typeface="Meiryo UI" panose="020B0604030504040204" pitchFamily="50" charset="-128"/>
                          <a:ea typeface="Meiryo UI" panose="020B0604030504040204" pitchFamily="50" charset="-128"/>
                        </a:rPr>
                        <a:t>月の制度開始から約</a:t>
                      </a:r>
                      <a:r>
                        <a:rPr lang="en-US" altLang="ja-JP" sz="1200" u="none" strike="noStrike" dirty="0">
                          <a:effectLst/>
                          <a:latin typeface="Meiryo UI" panose="020B0604030504040204" pitchFamily="50" charset="-128"/>
                          <a:ea typeface="Meiryo UI" panose="020B0604030504040204" pitchFamily="50" charset="-128"/>
                        </a:rPr>
                        <a:t>13%</a:t>
                      </a:r>
                      <a:r>
                        <a:rPr lang="ja-JP" altLang="en-US" sz="1200" u="none" strike="noStrike" dirty="0">
                          <a:effectLst/>
                          <a:latin typeface="Meiryo UI" panose="020B0604030504040204" pitchFamily="50" charset="-128"/>
                          <a:ea typeface="Meiryo UI" panose="020B0604030504040204" pitchFamily="50" charset="-128"/>
                        </a:rPr>
                        <a:t>増加）</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tcPr>
                </a:tc>
                <a:extLst>
                  <a:ext uri="{0D108BD9-81ED-4DB2-BD59-A6C34878D82A}">
                    <a16:rowId xmlns:a16="http://schemas.microsoft.com/office/drawing/2014/main" val="2479152431"/>
                  </a:ext>
                </a:extLst>
              </a:tr>
            </a:tbl>
          </a:graphicData>
        </a:graphic>
      </p:graphicFrame>
    </p:spTree>
    <p:extLst>
      <p:ext uri="{BB962C8B-B14F-4D97-AF65-F5344CB8AC3E}">
        <p14:creationId xmlns:p14="http://schemas.microsoft.com/office/powerpoint/2010/main" val="195892890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430</Words>
  <Application>Microsoft Office PowerPoint</Application>
  <PresentationFormat>ワイド画面</PresentationFormat>
  <Paragraphs>32</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游ゴシック Light</vt:lpstr>
      <vt:lpstr>Arial</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大久保 拓哉</dc:creator>
  <cp:lastModifiedBy>大久保 拓哉</cp:lastModifiedBy>
  <cp:revision>22</cp:revision>
  <dcterms:created xsi:type="dcterms:W3CDTF">2023-04-19T10:18:24Z</dcterms:created>
  <dcterms:modified xsi:type="dcterms:W3CDTF">2023-04-27T12:24:38Z</dcterms:modified>
</cp:coreProperties>
</file>