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
  </p:notesMasterIdLst>
  <p:handoutMasterIdLst>
    <p:handoutMasterId r:id="rId5"/>
  </p:handoutMasterIdLst>
  <p:sldIdLst>
    <p:sldId id="482" r:id="rId2"/>
    <p:sldId id="481" r:id="rId3"/>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TI" initials="M" lastIdx="4" clrIdx="0"/>
  <p:cmAuthor id="1" name="Windows ユーザー" initials="Wユ" lastIdx="0" clrIdx="1">
    <p:extLst>
      <p:ext uri="{19B8F6BF-5375-455C-9EA6-DF929625EA0E}">
        <p15:presenceInfo xmlns:p15="http://schemas.microsoft.com/office/powerpoint/2012/main" userId="Windows ユーザー"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9EDF4"/>
    <a:srgbClr val="D0D8E8"/>
    <a:srgbClr val="CCFFCC"/>
    <a:srgbClr val="99FF99"/>
    <a:srgbClr val="CCFF99"/>
    <a:srgbClr val="FFFFCC"/>
    <a:srgbClr val="FFFF99"/>
    <a:srgbClr val="4F81BD"/>
    <a:srgbClr val="99D6EC"/>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500" autoAdjust="0"/>
    <p:restoredTop sz="97572" autoAdjust="0"/>
  </p:normalViewPr>
  <p:slideViewPr>
    <p:cSldViewPr>
      <p:cViewPr varScale="1">
        <p:scale>
          <a:sx n="86" d="100"/>
          <a:sy n="86" d="100"/>
        </p:scale>
        <p:origin x="594" y="60"/>
      </p:cViewPr>
      <p:guideLst>
        <p:guide orient="horz" pos="414"/>
        <p:guide pos="126"/>
      </p:guideLst>
    </p:cSldViewPr>
  </p:slideViewPr>
  <p:outlineViewPr>
    <p:cViewPr>
      <p:scale>
        <a:sx n="33" d="100"/>
        <a:sy n="33" d="100"/>
      </p:scale>
      <p:origin x="0" y="7668"/>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openxmlformats.org/officeDocument/2006/relationships/customXml" Target="../customXml/item1.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r>
              <a:rPr kumimoji="1" lang="ja-JP" altLang="en-US" sz="1400" dirty="0">
                <a:latin typeface="ＭＳ Ｐゴシック" pitchFamily="50" charset="-128"/>
                <a:ea typeface="ＭＳ Ｐゴシック" pitchFamily="50" charset="-128"/>
              </a:rPr>
              <a:t>機密性○</a:t>
            </a:r>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400">
                <a:latin typeface="ＭＳ Ｐゴシック" pitchFamily="50" charset="-128"/>
                <a:ea typeface="ＭＳ Ｐゴシック" pitchFamily="50" charset="-128"/>
              </a:defRPr>
            </a:lvl1pPr>
          </a:lstStyle>
          <a:p>
            <a:r>
              <a:rPr lang="ja-JP" altLang="en-US" dirty="0"/>
              <a:t>機密性○</a:t>
            </a:r>
            <a:endParaRPr lang="en-US" altLang="ja-JP" dirty="0"/>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r>
              <a:rPr lang="ja-JP" altLang="en-US"/>
              <a:t>機密性○</a:t>
            </a:r>
            <a:endParaRPr lang="en-US" altLang="ja-JP" dirty="0"/>
          </a:p>
        </p:txBody>
      </p:sp>
    </p:spTree>
    <p:extLst>
      <p:ext uri="{BB962C8B-B14F-4D97-AF65-F5344CB8AC3E}">
        <p14:creationId xmlns:p14="http://schemas.microsoft.com/office/powerpoint/2010/main" val="16267365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CEC85CC4-061D-44C3-A1FD-C4E32DB475C5}" type="datetime1">
              <a:rPr kumimoji="1" lang="ja-JP" altLang="en-US" smtClean="0"/>
              <a:t>2022/5/24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4" name="日付プレースホルダー 3"/>
          <p:cNvSpPr>
            <a:spLocks noGrp="1"/>
          </p:cNvSpPr>
          <p:nvPr>
            <p:ph type="dt" sz="half" idx="10"/>
          </p:nvPr>
        </p:nvSpPr>
        <p:spPr/>
        <p:txBody>
          <a:bodyPr/>
          <a:lstStyle/>
          <a:p>
            <a:fld id="{7A1EFE20-75B9-41FD-A0A8-0E03769D0088}" type="datetime1">
              <a:rPr kumimoji="1" lang="ja-JP" altLang="en-US" smtClean="0"/>
              <a:t>2022/5/24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B26F06C-C48B-45F9-91E2-57319252AA75}" type="datetime1">
              <a:rPr kumimoji="1" lang="ja-JP" altLang="en-US" smtClean="0"/>
              <a:t>2022/5/24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29895277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FCDD1668-10C8-4130-9BE0-24BF04D74027}" type="datetime1">
              <a:rPr lang="ja-JP" altLang="en-US" smtClean="0"/>
              <a:t>2022/5/24</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スライド番号プレースホルダー 2"/>
          <p:cNvSpPr>
            <a:spLocks noGrp="1"/>
          </p:cNvSpPr>
          <p:nvPr>
            <p:ph type="sldNum" sz="quarter" idx="12"/>
          </p:nvPr>
        </p:nvSpPr>
        <p:spPr>
          <a:xfrm>
            <a:off x="7605295" y="6525345"/>
            <a:ext cx="2311400" cy="365125"/>
          </a:xfrm>
        </p:spPr>
        <p:txBody>
          <a:bodyPr/>
          <a:lstStyle/>
          <a:p>
            <a:fld id="{D9550142-B990-490A-A107-ED7302A7FD52}" type="slidenum">
              <a:rPr kumimoji="1" lang="ja-JP" altLang="en-US" smtClean="0"/>
              <a:t>1</a:t>
            </a:fld>
            <a:endParaRPr kumimoji="1" lang="ja-JP" altLang="en-US" dirty="0"/>
          </a:p>
        </p:txBody>
      </p:sp>
      <p:sp>
        <p:nvSpPr>
          <p:cNvPr id="10" name="テキスト ボックス 9"/>
          <p:cNvSpPr txBox="1"/>
          <p:nvPr/>
        </p:nvSpPr>
        <p:spPr>
          <a:xfrm>
            <a:off x="187659" y="6365979"/>
            <a:ext cx="9718341" cy="507831"/>
          </a:xfrm>
          <a:prstGeom prst="rect">
            <a:avLst/>
          </a:prstGeom>
          <a:noFill/>
        </p:spPr>
        <p:txBody>
          <a:bodyPr wrap="square" rtlCol="0">
            <a:spAutoFit/>
          </a:bodyPr>
          <a:lstStyle/>
          <a:p>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２：各年度の規制部門の</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ガス</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事業利益率（％）の単純平均</a:t>
            </a:r>
            <a:endParaRPr kumimoji="1"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３：一定水準額として指定旧供給区域等需要部門に係る本支管投資額（過去</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年平均）を採用</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４：自由化部門の収支：自由化部門のガス事業損益　　　　　　　　　　　　　　　　　　　　　　　　      　　　（出典：各事業者の部門別収支計算書、各事業者へのヒアリングにより当委員会事務局作成）</a:t>
            </a:r>
            <a:endParaRPr kumimoji="1"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プレースホルダー 4"/>
          <p:cNvSpPr>
            <a:spLocks noGrp="1"/>
          </p:cNvSpPr>
          <p:nvPr>
            <p:ph type="body" sz="quarter" idx="17"/>
          </p:nvPr>
        </p:nvSpPr>
        <p:spPr>
          <a:xfrm>
            <a:off x="165518" y="426740"/>
            <a:ext cx="9564916" cy="1130052"/>
          </a:xfrm>
        </p:spPr>
        <p:txBody>
          <a:bodyPr>
            <a:noAutofit/>
          </a:bodyPr>
          <a:lstStyle/>
          <a:p>
            <a:r>
              <a:rPr lang="ja-JP" altLang="en-US" sz="1800" dirty="0"/>
              <a:t>原価算定期間終了後に料金改定を行っていない</a:t>
            </a:r>
            <a:r>
              <a:rPr kumimoji="1" lang="ja-JP" altLang="en-US" sz="1800" dirty="0"/>
              <a:t>旧一般ガスみなしガス小売事業者６社（熱海ガス（</a:t>
            </a:r>
            <a:r>
              <a:rPr kumimoji="1" lang="en-US" altLang="ja-JP" sz="1800" dirty="0"/>
              <a:t>※1</a:t>
            </a:r>
            <a:r>
              <a:rPr kumimoji="1" lang="ja-JP" altLang="en-US" sz="1800" dirty="0"/>
              <a:t>）以外）について、審査基準に基づく評価を実施した結果、料金変更</a:t>
            </a:r>
            <a:r>
              <a:rPr lang="ja-JP" altLang="en-US" sz="1800" dirty="0"/>
              <a:t>認可申請命令発動の要否の検討対象となる事業者はいなかった。</a:t>
            </a:r>
            <a:endParaRPr lang="en-US" altLang="ja-JP" sz="1800" dirty="0"/>
          </a:p>
        </p:txBody>
      </p:sp>
      <p:graphicFrame>
        <p:nvGraphicFramePr>
          <p:cNvPr id="11" name="表 10"/>
          <p:cNvGraphicFramePr>
            <a:graphicFrameLocks noGrp="1"/>
          </p:cNvGraphicFramePr>
          <p:nvPr>
            <p:extLst>
              <p:ext uri="{D42A27DB-BD31-4B8C-83A1-F6EECF244321}">
                <p14:modId xmlns:p14="http://schemas.microsoft.com/office/powerpoint/2010/main" val="2757153587"/>
              </p:ext>
            </p:extLst>
          </p:nvPr>
        </p:nvGraphicFramePr>
        <p:xfrm>
          <a:off x="164005" y="1697375"/>
          <a:ext cx="9566426" cy="4667932"/>
        </p:xfrm>
        <a:graphic>
          <a:graphicData uri="http://schemas.openxmlformats.org/drawingml/2006/table">
            <a:tbl>
              <a:tblPr firstRow="1" bandRow="1">
                <a:tableStyleId>{5C22544A-7EE6-4342-B048-85BDC9FD1C3A}</a:tableStyleId>
              </a:tblPr>
              <a:tblGrid>
                <a:gridCol w="866096">
                  <a:extLst>
                    <a:ext uri="{9D8B030D-6E8A-4147-A177-3AD203B41FA5}">
                      <a16:colId xmlns:a16="http://schemas.microsoft.com/office/drawing/2014/main" val="20000"/>
                    </a:ext>
                  </a:extLst>
                </a:gridCol>
                <a:gridCol w="3228177">
                  <a:extLst>
                    <a:ext uri="{9D8B030D-6E8A-4147-A177-3AD203B41FA5}">
                      <a16:colId xmlns:a16="http://schemas.microsoft.com/office/drawing/2014/main" val="20001"/>
                    </a:ext>
                  </a:extLst>
                </a:gridCol>
                <a:gridCol w="787360">
                  <a:extLst>
                    <a:ext uri="{9D8B030D-6E8A-4147-A177-3AD203B41FA5}">
                      <a16:colId xmlns:a16="http://schemas.microsoft.com/office/drawing/2014/main" val="1492801469"/>
                    </a:ext>
                  </a:extLst>
                </a:gridCol>
                <a:gridCol w="787360">
                  <a:extLst>
                    <a:ext uri="{9D8B030D-6E8A-4147-A177-3AD203B41FA5}">
                      <a16:colId xmlns:a16="http://schemas.microsoft.com/office/drawing/2014/main" val="3727859122"/>
                    </a:ext>
                  </a:extLst>
                </a:gridCol>
                <a:gridCol w="787360">
                  <a:extLst>
                    <a:ext uri="{9D8B030D-6E8A-4147-A177-3AD203B41FA5}">
                      <a16:colId xmlns:a16="http://schemas.microsoft.com/office/drawing/2014/main" val="3332925572"/>
                    </a:ext>
                  </a:extLst>
                </a:gridCol>
                <a:gridCol w="787360">
                  <a:extLst>
                    <a:ext uri="{9D8B030D-6E8A-4147-A177-3AD203B41FA5}">
                      <a16:colId xmlns:a16="http://schemas.microsoft.com/office/drawing/2014/main" val="281965687"/>
                    </a:ext>
                  </a:extLst>
                </a:gridCol>
                <a:gridCol w="787360">
                  <a:extLst>
                    <a:ext uri="{9D8B030D-6E8A-4147-A177-3AD203B41FA5}">
                      <a16:colId xmlns:a16="http://schemas.microsoft.com/office/drawing/2014/main" val="2023565466"/>
                    </a:ext>
                  </a:extLst>
                </a:gridCol>
                <a:gridCol w="787360">
                  <a:extLst>
                    <a:ext uri="{9D8B030D-6E8A-4147-A177-3AD203B41FA5}">
                      <a16:colId xmlns:a16="http://schemas.microsoft.com/office/drawing/2014/main" val="2145206740"/>
                    </a:ext>
                  </a:extLst>
                </a:gridCol>
                <a:gridCol w="747993">
                  <a:extLst>
                    <a:ext uri="{9D8B030D-6E8A-4147-A177-3AD203B41FA5}">
                      <a16:colId xmlns:a16="http://schemas.microsoft.com/office/drawing/2014/main" val="2778965084"/>
                    </a:ext>
                  </a:extLst>
                </a:gridCol>
              </a:tblGrid>
              <a:tr h="216000">
                <a:tc rowSpan="3"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審査基準（ステップ１・２）の評価</a:t>
                      </a:r>
                      <a:r>
                        <a:rPr kumimoji="1" lang="ja-JP" altLang="en-US" sz="1400" b="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結果</a:t>
                      </a:r>
                      <a:endParaRPr kumimoji="1" lang="ja-JP" altLang="en-US" sz="1400" b="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h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000" b="0" dirty="0">
                          <a:latin typeface="Meiryo UI" panose="020B0604030504040204" pitchFamily="50" charset="-128"/>
                          <a:ea typeface="Meiryo UI" panose="020B0604030504040204" pitchFamily="50" charset="-128"/>
                        </a:rPr>
                        <a:t>本省所管</a:t>
                      </a: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ctr"/>
                      <a:r>
                        <a:rPr lang="ja-JP" altLang="en-US" sz="1000" b="0" dirty="0">
                          <a:solidFill>
                            <a:schemeClr val="bg1"/>
                          </a:solidFill>
                          <a:latin typeface="Meiryo UI" panose="020B0604030504040204" pitchFamily="50" charset="-128"/>
                          <a:ea typeface="Meiryo UI" panose="020B0604030504040204" pitchFamily="50" charset="-128"/>
                        </a:rPr>
                        <a:t>経産局所管</a:t>
                      </a:r>
                      <a:r>
                        <a:rPr lang="ja-JP" altLang="en-US" sz="800" b="0" dirty="0">
                          <a:solidFill>
                            <a:schemeClr val="bg1"/>
                          </a:solidFill>
                          <a:latin typeface="Meiryo UI" panose="020B0604030504040204" pitchFamily="50" charset="-128"/>
                          <a:ea typeface="Meiryo UI" panose="020B0604030504040204" pitchFamily="50" charset="-128"/>
                        </a:rPr>
                        <a:t>（各局で評価）</a:t>
                      </a: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algn="ctr"/>
                      <a:endParaRPr lang="ja-JP" altLang="en-US" sz="1000" b="0" dirty="0">
                        <a:latin typeface="Meiryo UI" panose="020B0604030504040204" pitchFamily="50" charset="-128"/>
                        <a:ea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rowSpan="3">
                  <a:txBody>
                    <a:bodyPr/>
                    <a:lstStyle/>
                    <a:p>
                      <a:pPr algn="ctr"/>
                      <a:r>
                        <a:rPr kumimoji="1" lang="ja-JP" altLang="en-US" sz="1000" b="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７社</a:t>
                      </a:r>
                      <a:endParaRPr kumimoji="1" lang="en-US" altLang="ja-JP" sz="1000" b="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16000">
                <a:tc gridSpan="2"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00" b="0" dirty="0">
                          <a:solidFill>
                            <a:schemeClr val="bg1"/>
                          </a:solidFill>
                          <a:latin typeface="Meiryo UI" panose="020B0604030504040204" pitchFamily="50" charset="-128"/>
                          <a:ea typeface="Meiryo UI" panose="020B0604030504040204" pitchFamily="50" charset="-128"/>
                        </a:rPr>
                        <a:t>３月決算</a:t>
                      </a:r>
                      <a:endParaRPr kumimoji="1" lang="ja-JP" altLang="en-US" sz="10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gridSpan="2">
                  <a:txBody>
                    <a:bodyPr/>
                    <a:lstStyle/>
                    <a:p>
                      <a:pPr algn="ctr"/>
                      <a:r>
                        <a:rPr lang="ja-JP" altLang="en-US" sz="1000" b="0" dirty="0">
                          <a:solidFill>
                            <a:schemeClr val="bg1"/>
                          </a:solidFill>
                          <a:latin typeface="Meiryo UI" panose="020B0604030504040204" pitchFamily="50" charset="-128"/>
                          <a:ea typeface="Meiryo UI" panose="020B0604030504040204" pitchFamily="50" charset="-128"/>
                        </a:rPr>
                        <a:t>１２月決算</a:t>
                      </a: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gridSpan="3">
                  <a:txBody>
                    <a:bodyPr/>
                    <a:lstStyle/>
                    <a:p>
                      <a:pPr algn="ctr"/>
                      <a:r>
                        <a:rPr lang="ja-JP" altLang="en-US" sz="1000" b="0" dirty="0">
                          <a:solidFill>
                            <a:schemeClr val="bg1"/>
                          </a:solidFill>
                          <a:latin typeface="Meiryo UI" panose="020B0604030504040204" pitchFamily="50" charset="-128"/>
                          <a:ea typeface="Meiryo UI" panose="020B0604030504040204" pitchFamily="50" charset="-128"/>
                        </a:rPr>
                        <a:t>３月決算</a:t>
                      </a: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2824338140"/>
                  </a:ext>
                </a:extLst>
              </a:tr>
              <a:tr h="468000">
                <a:tc gridSpan="2"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東邦</a:t>
                      </a: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1000" b="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京葉</a:t>
                      </a: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1000" b="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京和</a:t>
                      </a: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1000" b="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日本</a:t>
                      </a:r>
                      <a:endParaRPr kumimoji="1" lang="en-US" altLang="ja-JP" sz="1000" b="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800" b="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（関東・南平台地区）</a:t>
                      </a:r>
                      <a:endParaRPr kumimoji="1" lang="ja-JP" altLang="en-US" sz="900" b="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1000" b="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河内</a:t>
                      </a:r>
                      <a:endParaRPr kumimoji="1" lang="en-US" altLang="ja-JP" sz="1000" b="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b="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長野</a:t>
                      </a: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1000" b="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南海</a:t>
                      </a: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vMerge="1">
                  <a:txBody>
                    <a:bodyPr/>
                    <a:lstStyle/>
                    <a:p>
                      <a:pPr algn="ctr"/>
                      <a:endParaRPr kumimoji="1" lang="en-US" altLang="ja-JP" sz="1000" b="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9357446"/>
                  </a:ext>
                </a:extLst>
              </a:tr>
              <a:tr h="236011">
                <a:tc row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ステップ１</a:t>
                      </a:r>
                      <a:endParaRPr kumimoji="1"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共通</a:t>
                      </a: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8">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00" b="1" baseline="0" dirty="0">
                          <a:latin typeface="Meiryo UI" panose="020B0604030504040204" pitchFamily="50" charset="-128"/>
                          <a:ea typeface="Meiryo UI" panose="020B0604030504040204" pitchFamily="50" charset="-128"/>
                          <a:cs typeface="Meiryo UI" panose="020B0604030504040204" pitchFamily="50" charset="-128"/>
                        </a:rPr>
                        <a:t>A</a:t>
                      </a:r>
                      <a:r>
                        <a:rPr kumimoji="1" lang="ja-JP" altLang="en-US" sz="900" b="1" baseline="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1" dirty="0">
                          <a:latin typeface="Meiryo UI" panose="020B0604030504040204" pitchFamily="50" charset="-128"/>
                          <a:ea typeface="Meiryo UI" panose="020B0604030504040204" pitchFamily="50" charset="-128"/>
                          <a:cs typeface="Meiryo UI" panose="020B0604030504040204" pitchFamily="50" charset="-128"/>
                        </a:rPr>
                        <a:t>規制部門のガス事業利益率による基準</a:t>
                      </a: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216000">
                <a:tc vMerge="1">
                  <a:txBody>
                    <a:bodyPr/>
                    <a:lstStyle/>
                    <a:p>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tcPr>
                </a:tc>
                <a:tc>
                  <a:txBody>
                    <a:bodyPr/>
                    <a:lstStyle/>
                    <a:p>
                      <a:r>
                        <a:rPr kumimoji="1" lang="ja-JP" altLang="en-US" sz="900" b="0" dirty="0">
                          <a:latin typeface="Meiryo UI" panose="020B0604030504040204" pitchFamily="50" charset="-128"/>
                          <a:ea typeface="Meiryo UI" panose="020B0604030504040204" pitchFamily="50" charset="-128"/>
                          <a:cs typeface="Meiryo UI" panose="020B0604030504040204" pitchFamily="50" charset="-128"/>
                        </a:rPr>
                        <a:t>３カ年度平均</a:t>
                      </a:r>
                      <a:r>
                        <a:rPr kumimoji="1" lang="ja-JP" altLang="en-US" sz="900" b="0" baseline="0" dirty="0">
                          <a:latin typeface="Meiryo UI" panose="020B0604030504040204" pitchFamily="50" charset="-128"/>
                          <a:ea typeface="Meiryo UI" panose="020B0604030504040204" pitchFamily="50" charset="-128"/>
                          <a:cs typeface="Meiryo UI" panose="020B0604030504040204" pitchFamily="50" charset="-128"/>
                        </a:rPr>
                        <a:t> ①　</a:t>
                      </a:r>
                      <a:r>
                        <a:rPr kumimoji="1" lang="en-US" altLang="ja-JP" sz="900" b="0" baseline="0" dirty="0">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7.1%</a:t>
                      </a:r>
                      <a:endPar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0.0%</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4.0%</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900" b="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14.1%</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900" b="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1.8%</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900" b="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0.9%</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16000">
                <a:tc vMerge="1">
                  <a:txBody>
                    <a:bodyPr/>
                    <a:lstStyle/>
                    <a:p>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tcPr>
                </a:tc>
                <a:tc>
                  <a:txBody>
                    <a:bodyPr/>
                    <a:lstStyle/>
                    <a:p>
                      <a:r>
                        <a:rPr kumimoji="1" lang="ja-JP" altLang="en-US" sz="900" b="0" dirty="0">
                          <a:latin typeface="Meiryo UI" panose="020B0604030504040204" pitchFamily="50" charset="-128"/>
                          <a:ea typeface="Meiryo UI" panose="020B0604030504040204" pitchFamily="50" charset="-128"/>
                          <a:cs typeface="Meiryo UI" panose="020B0604030504040204" pitchFamily="50" charset="-128"/>
                        </a:rPr>
                        <a:t>７社１０カ年度平均　②</a:t>
                      </a: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0.9%</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16000">
                <a:tc vMerge="1">
                  <a:txBody>
                    <a:bodyPr/>
                    <a:lstStyle/>
                    <a:p>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tcPr>
                </a:tc>
                <a:tc>
                  <a:txBody>
                    <a:bodyPr/>
                    <a:lstStyle/>
                    <a:p>
                      <a:r>
                        <a:rPr kumimoji="1" lang="ja-JP" altLang="en-US" sz="900" b="0" dirty="0">
                          <a:latin typeface="Meiryo UI" panose="020B0604030504040204" pitchFamily="50" charset="-128"/>
                          <a:ea typeface="Meiryo UI" panose="020B0604030504040204" pitchFamily="50" charset="-128"/>
                          <a:cs typeface="Meiryo UI" panose="020B0604030504040204" pitchFamily="50" charset="-128"/>
                        </a:rPr>
                        <a:t>７社１０カ年度の平均を上回っているか。（①</a:t>
                      </a: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&gt;</a:t>
                      </a:r>
                      <a:r>
                        <a:rPr kumimoji="1" lang="ja-JP" altLang="en-US" sz="900" b="0" dirty="0">
                          <a:latin typeface="Meiryo UI" panose="020B0604030504040204" pitchFamily="50" charset="-128"/>
                          <a:ea typeface="Meiryo UI" panose="020B0604030504040204" pitchFamily="50" charset="-128"/>
                          <a:cs typeface="Meiryo UI" panose="020B0604030504040204" pitchFamily="50" charset="-128"/>
                        </a:rPr>
                        <a:t>②か）</a:t>
                      </a: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No</a:t>
                      </a:r>
                      <a:endPar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No</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Yes</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No</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No</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No</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0">
                <a:tc rowSpan="10">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b="1" i="0" dirty="0">
                          <a:latin typeface="Meiryo UI" panose="020B0604030504040204" pitchFamily="50" charset="-128"/>
                          <a:ea typeface="Meiryo UI" panose="020B0604030504040204" pitchFamily="50" charset="-128"/>
                          <a:cs typeface="Meiryo UI" panose="020B0604030504040204" pitchFamily="50" charset="-128"/>
                        </a:rPr>
                        <a:t>ステップ２</a:t>
                      </a:r>
                      <a:endParaRPr kumimoji="1" lang="ja-JP" altLang="en-US" sz="8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8">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00" b="1" i="0" dirty="0">
                          <a:latin typeface="Meiryo UI" panose="020B0604030504040204" pitchFamily="50" charset="-128"/>
                          <a:ea typeface="Meiryo UI" panose="020B0604030504040204" pitchFamily="50" charset="-128"/>
                          <a:cs typeface="Meiryo UI" panose="020B0604030504040204" pitchFamily="50" charset="-128"/>
                        </a:rPr>
                        <a:t>B</a:t>
                      </a:r>
                      <a:r>
                        <a:rPr kumimoji="1" lang="en-US" altLang="ja-JP" sz="900" b="1" i="1"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1" i="1" dirty="0">
                          <a:latin typeface="Meiryo UI" panose="020B0604030504040204" pitchFamily="50" charset="-128"/>
                          <a:ea typeface="Meiryo UI" panose="020B0604030504040204" pitchFamily="50" charset="-128"/>
                          <a:cs typeface="Meiryo UI" panose="020B0604030504040204" pitchFamily="50" charset="-128"/>
                        </a:rPr>
                        <a:t>規制部門の超過利潤累積額による基準</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5"/>
                  </a:ext>
                </a:extLst>
              </a:tr>
              <a:tr h="0">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２０１９年度末超過利潤累積額③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0">
                <a:tc vMerge="1">
                  <a:txBody>
                    <a:bodyPr/>
                    <a:lstStyle/>
                    <a:p>
                      <a:endParaRPr kumimoji="1" lang="ja-JP" altLang="en-US"/>
                    </a:p>
                  </a:txBody>
                  <a:tcPr/>
                </a:tc>
                <a:tc>
                  <a:txBody>
                    <a:bodyPr/>
                    <a:lstStyle/>
                    <a:p>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２０２０年度超過利潤④</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a:t>
                      </a: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0">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tcPr>
                </a:tc>
                <a:tc>
                  <a:txBody>
                    <a:bodyPr/>
                    <a:lstStyle/>
                    <a:p>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２０２０年度末超過利潤累積額⑤＝③＋④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defTabSz="914400" rtl="0" eaLnBrk="1" latinLnBrk="0" hangingPunct="1"/>
                      <a:r>
                        <a:rPr kumimoji="1" lang="en-US" altLang="ja-JP" sz="900" b="0"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defTabSz="914400" rtl="0" eaLnBrk="1" latinLnBrk="0" hangingPunct="1"/>
                      <a:r>
                        <a:rPr kumimoji="1" lang="en-US" altLang="ja-JP" sz="900" b="0"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92</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0" algn="r" defTabSz="914400" rtl="0" eaLnBrk="1" latinLnBrk="0" hangingPunct="1"/>
                      <a:r>
                        <a:rPr kumimoji="1" lang="en-US" altLang="ja-JP" sz="900" b="0"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0" algn="r" defTabSz="914400" rtl="0" eaLnBrk="1" latinLnBrk="0" hangingPunct="1"/>
                      <a:r>
                        <a:rPr kumimoji="1" lang="en-US" altLang="ja-JP" sz="900" b="0"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0" algn="r" defTabSz="914400" rtl="0" eaLnBrk="1" latinLnBrk="0" hangingPunct="1"/>
                      <a:r>
                        <a:rPr kumimoji="1" lang="en-US" altLang="ja-JP" sz="900" b="0"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0">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tcPr>
                </a:tc>
                <a:tc>
                  <a:txBody>
                    <a:bodyPr/>
                    <a:lstStyle/>
                    <a:p>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一定水準額（事業報酬額または本支管投資額）⑥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194</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extLst>
                  <a:ext uri="{0D108BD9-81ED-4DB2-BD59-A6C34878D82A}">
                    <a16:rowId xmlns:a16="http://schemas.microsoft.com/office/drawing/2014/main" val="10009"/>
                  </a:ext>
                </a:extLst>
              </a:tr>
              <a:tr h="0">
                <a:tc vMerge="1">
                  <a:txBody>
                    <a:bodyPr/>
                    <a:lstStyle/>
                    <a:p>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tcPr>
                </a:tc>
                <a:tc>
                  <a:txBody>
                    <a:bodyPr/>
                    <a:lstStyle/>
                    <a:p>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一定水準額を上回っているか。（⑤＞⑥か）</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defTabSz="914400" rtl="0" eaLnBrk="1" latinLnBrk="0" hangingPunct="1"/>
                      <a:r>
                        <a:rPr kumimoji="1" lang="en-US" altLang="ja-JP" sz="900" b="0"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defTabSz="914400" rtl="0" eaLnBrk="1" latinLnBrk="0" hangingPunct="1"/>
                      <a:r>
                        <a:rPr kumimoji="1" lang="en-US" altLang="ja-JP" sz="900" b="0"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9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No</a:t>
                      </a:r>
                      <a:endParaRPr kumimoji="1" lang="ja-JP" altLang="en-US" sz="9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0" algn="r" defTabSz="914400" rtl="0" eaLnBrk="1" latinLnBrk="0" hangingPunct="1"/>
                      <a:r>
                        <a:rPr kumimoji="1" lang="en-US" altLang="ja-JP" sz="900" b="0"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0" algn="r" defTabSz="914400" rtl="0" eaLnBrk="1" latinLnBrk="0" hangingPunct="1"/>
                      <a:r>
                        <a:rPr kumimoji="1" lang="en-US" altLang="ja-JP" sz="900" b="0"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0" algn="r" defTabSz="914400" rtl="0" eaLnBrk="1" latinLnBrk="0" hangingPunct="1"/>
                      <a:r>
                        <a:rPr kumimoji="1" lang="en-US" altLang="ja-JP" sz="900" b="0"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8">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latin typeface="Meiryo UI" panose="020B0604030504040204" pitchFamily="50" charset="-128"/>
                          <a:ea typeface="Meiryo UI" panose="020B0604030504040204" pitchFamily="50" charset="-128"/>
                          <a:cs typeface="Meiryo UI" panose="020B0604030504040204" pitchFamily="50" charset="-128"/>
                        </a:rPr>
                        <a:t>C </a:t>
                      </a:r>
                      <a:r>
                        <a:rPr kumimoji="1" lang="ja-JP" altLang="en-US" sz="900" b="1" dirty="0">
                          <a:latin typeface="Meiryo UI" panose="020B0604030504040204" pitchFamily="50" charset="-128"/>
                          <a:ea typeface="Meiryo UI" panose="020B0604030504040204" pitchFamily="50" charset="-128"/>
                          <a:cs typeface="Meiryo UI" panose="020B0604030504040204" pitchFamily="50" charset="-128"/>
                        </a:rPr>
                        <a:t>自由化部門の収支（</a:t>
                      </a:r>
                      <a:r>
                        <a:rPr kumimoji="1" lang="en-US" altLang="ja-JP" sz="9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1" dirty="0">
                          <a:latin typeface="Meiryo UI" panose="020B0604030504040204" pitchFamily="50" charset="-128"/>
                          <a:ea typeface="Meiryo UI" panose="020B0604030504040204" pitchFamily="50" charset="-128"/>
                          <a:cs typeface="Meiryo UI" panose="020B0604030504040204" pitchFamily="50" charset="-128"/>
                        </a:rPr>
                        <a:t>４）による基準</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1"/>
                  </a:ext>
                </a:extLst>
              </a:tr>
              <a:tr h="0">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tcPr>
                </a:tc>
                <a:tc>
                  <a:txBody>
                    <a:bodyPr/>
                    <a:lstStyle/>
                    <a:p>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２０１９年度⑦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+189</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2"/>
                  </a:ext>
                </a:extLst>
              </a:tr>
              <a:tr h="0">
                <a:tc vMerge="1">
                  <a:txBody>
                    <a:bodyPr/>
                    <a:lstStyle/>
                    <a:p>
                      <a:endParaRPr kumimoji="1" lang="en-US" altLang="ja-JP" sz="9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tcPr>
                </a:tc>
                <a:tc>
                  <a:txBody>
                    <a:bodyPr/>
                    <a:lstStyle/>
                    <a:p>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２０２０年度⑧</a:t>
                      </a:r>
                      <a:endParaRPr kumimoji="1" lang="en-US" altLang="ja-JP" sz="9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+241</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3"/>
                  </a:ext>
                </a:extLst>
              </a:tr>
              <a:tr h="0">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tcPr>
                </a:tc>
                <a:tc>
                  <a:txBody>
                    <a:bodyPr/>
                    <a:lstStyle/>
                    <a:p>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２年連続で赤字となっているか。（⑦＜０かつ⑧＜０か）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defTabSz="914400" rtl="0" eaLnBrk="1" latinLnBrk="0" hangingPunct="1"/>
                      <a:r>
                        <a:rPr kumimoji="1" lang="en-US" altLang="ja-JP" sz="900" b="0"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rPr>
                        <a:t>No</a:t>
                      </a:r>
                      <a:endParaRPr kumimoji="1" lang="ja-JP" altLang="en-US" sz="900" b="0"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4"/>
                  </a:ext>
                </a:extLst>
              </a:tr>
              <a:tr h="365721">
                <a:tc>
                  <a:txBody>
                    <a:bodyPr/>
                    <a:lstStyle/>
                    <a:p>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評価</a:t>
                      </a:r>
                      <a:endParaRPr kumimoji="1"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結果</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b="1" dirty="0">
                          <a:latin typeface="Meiryo UI" panose="020B0604030504040204" pitchFamily="50" charset="-128"/>
                          <a:ea typeface="Meiryo UI" panose="020B0604030504040204" pitchFamily="50" charset="-128"/>
                          <a:cs typeface="Meiryo UI" panose="020B0604030504040204" pitchFamily="50" charset="-128"/>
                        </a:rPr>
                        <a:t>変更認可申請命令の対象となるか。</a:t>
                      </a:r>
                      <a:endParaRPr kumimoji="1" lang="en-US" altLang="ja-JP" sz="900" b="0" dirty="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a:t>
                      </a:r>
                      <a:r>
                        <a:rPr kumimoji="1" lang="ja-JP" altLang="en-US" sz="900" b="0" dirty="0">
                          <a:latin typeface="Meiryo UI" panose="020B0604030504040204" pitchFamily="50" charset="-128"/>
                          <a:ea typeface="Meiryo UI" panose="020B0604030504040204" pitchFamily="50" charset="-128"/>
                          <a:cs typeface="Meiryo UI" panose="020B0604030504040204" pitchFamily="50" charset="-128"/>
                        </a:rPr>
                        <a:t>及び</a:t>
                      </a: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B</a:t>
                      </a:r>
                      <a:r>
                        <a:rPr kumimoji="1" lang="ja-JP" altLang="en-US" sz="900" b="0" dirty="0">
                          <a:latin typeface="Meiryo UI" panose="020B0604030504040204" pitchFamily="50" charset="-128"/>
                          <a:ea typeface="Meiryo UI" panose="020B0604030504040204" pitchFamily="50" charset="-128"/>
                          <a:cs typeface="Meiryo UI" panose="020B0604030504040204" pitchFamily="50" charset="-128"/>
                        </a:rPr>
                        <a:t>が</a:t>
                      </a: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Yes</a:t>
                      </a:r>
                      <a:r>
                        <a:rPr kumimoji="1" lang="ja-JP" altLang="en-US" sz="900" b="0" dirty="0" err="1">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dirty="0">
                          <a:latin typeface="Meiryo UI" panose="020B0604030504040204" pitchFamily="50" charset="-128"/>
                          <a:ea typeface="Meiryo UI" panose="020B0604030504040204" pitchFamily="50" charset="-128"/>
                          <a:cs typeface="Meiryo UI" panose="020B0604030504040204" pitchFamily="50" charset="-128"/>
                        </a:rPr>
                        <a:t>又は</a:t>
                      </a: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a:t>
                      </a:r>
                      <a:r>
                        <a:rPr kumimoji="1" lang="ja-JP" altLang="en-US" sz="900" b="0" dirty="0">
                          <a:latin typeface="Meiryo UI" panose="020B0604030504040204" pitchFamily="50" charset="-128"/>
                          <a:ea typeface="Meiryo UI" panose="020B0604030504040204" pitchFamily="50" charset="-128"/>
                          <a:cs typeface="Meiryo UI" panose="020B0604030504040204" pitchFamily="50" charset="-128"/>
                        </a:rPr>
                        <a:t>及び</a:t>
                      </a: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C</a:t>
                      </a:r>
                      <a:r>
                        <a:rPr kumimoji="1" lang="ja-JP" altLang="en-US" sz="900" b="0" dirty="0">
                          <a:latin typeface="Meiryo UI" panose="020B0604030504040204" pitchFamily="50" charset="-128"/>
                          <a:ea typeface="Meiryo UI" panose="020B0604030504040204" pitchFamily="50" charset="-128"/>
                          <a:cs typeface="Meiryo UI" panose="020B0604030504040204" pitchFamily="50" charset="-128"/>
                        </a:rPr>
                        <a:t>が</a:t>
                      </a: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Yes</a:t>
                      </a:r>
                      <a:r>
                        <a:rPr kumimoji="1" lang="ja-JP" altLang="en-US" sz="900" b="0" dirty="0">
                          <a:latin typeface="Meiryo UI" panose="020B0604030504040204" pitchFamily="50" charset="-128"/>
                          <a:ea typeface="Meiryo UI" panose="020B0604030504040204" pitchFamily="50" charset="-128"/>
                          <a:cs typeface="Meiryo UI" panose="020B0604030504040204" pitchFamily="50" charset="-128"/>
                        </a:rPr>
                        <a:t>となるか。）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900" b="1"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rPr>
                        <a:t>No</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b="1" dirty="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b="1" dirty="0">
                          <a:latin typeface="Meiryo UI" panose="020B0604030504040204" pitchFamily="50" charset="-128"/>
                          <a:ea typeface="Meiryo UI" panose="020B0604030504040204" pitchFamily="50" charset="-128"/>
                          <a:cs typeface="Meiryo UI" panose="020B0604030504040204" pitchFamily="50" charset="-128"/>
                        </a:rPr>
                        <a:t>No</a:t>
                      </a:r>
                      <a:r>
                        <a:rPr kumimoji="1" lang="ja-JP" altLang="en-US" sz="900" b="1" dirty="0">
                          <a:latin typeface="Meiryo UI" panose="020B0604030504040204" pitchFamily="50" charset="-128"/>
                          <a:ea typeface="Meiryo UI" panose="020B0604030504040204" pitchFamily="50" charset="-128"/>
                          <a:cs typeface="Meiryo UI" panose="020B0604030504040204" pitchFamily="50" charset="-128"/>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900" b="1"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rPr>
                        <a:t>No</a:t>
                      </a:r>
                      <a:endParaRPr kumimoji="1" lang="ja-JP" altLang="en-US" sz="900" b="1"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900" b="1"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rPr>
                        <a:t>No</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900" b="1"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rPr>
                        <a:t>No</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900" b="1"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rPr>
                        <a:t>No</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5"/>
                  </a:ext>
                </a:extLst>
              </a:tr>
            </a:tbl>
          </a:graphicData>
        </a:graphic>
      </p:graphicFrame>
      <p:sp>
        <p:nvSpPr>
          <p:cNvPr id="3" name="テキスト ボックス 2"/>
          <p:cNvSpPr txBox="1"/>
          <p:nvPr/>
        </p:nvSpPr>
        <p:spPr>
          <a:xfrm>
            <a:off x="8841432" y="1500161"/>
            <a:ext cx="1298340"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（単位：百万円）</a:t>
            </a:r>
          </a:p>
        </p:txBody>
      </p:sp>
      <p:graphicFrame>
        <p:nvGraphicFramePr>
          <p:cNvPr id="14" name="表 13"/>
          <p:cNvGraphicFramePr>
            <a:graphicFrameLocks noGrp="1"/>
          </p:cNvGraphicFramePr>
          <p:nvPr>
            <p:extLst>
              <p:ext uri="{D42A27DB-BD31-4B8C-83A1-F6EECF244321}">
                <p14:modId xmlns:p14="http://schemas.microsoft.com/office/powerpoint/2010/main" val="3376571883"/>
              </p:ext>
            </p:extLst>
          </p:nvPr>
        </p:nvGraphicFramePr>
        <p:xfrm>
          <a:off x="154433" y="6001430"/>
          <a:ext cx="9576000" cy="365760"/>
        </p:xfrm>
        <a:graphic>
          <a:graphicData uri="http://schemas.openxmlformats.org/drawingml/2006/table">
            <a:tbl>
              <a:tblPr/>
              <a:tblGrid>
                <a:gridCol w="9576000">
                  <a:extLst>
                    <a:ext uri="{9D8B030D-6E8A-4147-A177-3AD203B41FA5}">
                      <a16:colId xmlns:a16="http://schemas.microsoft.com/office/drawing/2014/main" val="965256158"/>
                    </a:ext>
                  </a:extLst>
                </a:gridCol>
              </a:tblGrid>
              <a:tr h="361776">
                <a:tc>
                  <a:txBody>
                    <a:bodyPr/>
                    <a:lstStyle/>
                    <a:p>
                      <a:endParaRPr kumimoji="1" lang="ja-JP" altLang="en-US" dirty="0"/>
                    </a:p>
                  </a:txBody>
                  <a:tcPr>
                    <a:lnL w="38100" cmpd="sng">
                      <a:solidFill>
                        <a:srgbClr val="FF0000"/>
                      </a:solidFill>
                      <a:prstDash val="solid"/>
                    </a:lnL>
                    <a:lnR w="38100" cmpd="sng">
                      <a:solidFill>
                        <a:srgbClr val="FF0000"/>
                      </a:solidFill>
                      <a:prstDash val="solid"/>
                    </a:lnR>
                    <a:lnT w="38100" cmpd="sng">
                      <a:solidFill>
                        <a:srgbClr val="FF0000"/>
                      </a:solidFill>
                      <a:prstDash val="solid"/>
                    </a:lnT>
                    <a:lnB w="38100" cmpd="sng">
                      <a:solidFill>
                        <a:srgbClr val="FF0000"/>
                      </a:solidFill>
                      <a:prstDash val="solid"/>
                    </a:lnB>
                  </a:tcPr>
                </a:tc>
                <a:extLst>
                  <a:ext uri="{0D108BD9-81ED-4DB2-BD59-A6C34878D82A}">
                    <a16:rowId xmlns:a16="http://schemas.microsoft.com/office/drawing/2014/main" val="2870780393"/>
                  </a:ext>
                </a:extLst>
              </a:tr>
            </a:tbl>
          </a:graphicData>
        </a:graphic>
      </p:graphicFrame>
      <p:sp>
        <p:nvSpPr>
          <p:cNvPr id="4" name="正方形/長方形 3"/>
          <p:cNvSpPr/>
          <p:nvPr/>
        </p:nvSpPr>
        <p:spPr bwMode="auto">
          <a:xfrm>
            <a:off x="5817096" y="4638998"/>
            <a:ext cx="360040" cy="216024"/>
          </a:xfrm>
          <a:prstGeom prst="rect">
            <a:avLst/>
          </a:prstGeom>
          <a:noFill/>
          <a:ln w="9525">
            <a:noFill/>
            <a:miter lim="800000"/>
            <a:headEnd/>
            <a:tailEnd/>
          </a:ln>
          <a:effectLst/>
        </p:spPr>
        <p:txBody>
          <a:bodyPr wrap="none" rtlCol="0" anchor="ctr"/>
          <a:lstStyle/>
          <a:p>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３</a:t>
            </a:r>
            <a:endParaRPr kumimoji="0" lang="ja-JP" altLang="en-US" sz="800" dirty="0"/>
          </a:p>
        </p:txBody>
      </p:sp>
      <p:sp>
        <p:nvSpPr>
          <p:cNvPr id="13" name="タイトル 1"/>
          <p:cNvSpPr>
            <a:spLocks noGrp="1"/>
          </p:cNvSpPr>
          <p:nvPr>
            <p:ph type="title"/>
          </p:nvPr>
        </p:nvSpPr>
        <p:spPr>
          <a:xfrm>
            <a:off x="113309" y="52672"/>
            <a:ext cx="9505503" cy="461665"/>
          </a:xfrm>
        </p:spPr>
        <p:txBody>
          <a:bodyPr/>
          <a:lstStyle/>
          <a:p>
            <a:r>
              <a:rPr lang="ja-JP" altLang="en-US" dirty="0">
                <a:latin typeface="Calibri" pitchFamily="34" charset="0"/>
              </a:rPr>
              <a:t>１．ガス小売経過措置料金の事後評価について（３）</a:t>
            </a:r>
            <a:endParaRPr lang="en-US" altLang="ja-JP" dirty="0">
              <a:latin typeface="Calibri" pitchFamily="34" charset="0"/>
            </a:endParaRPr>
          </a:p>
        </p:txBody>
      </p:sp>
      <p:sp>
        <p:nvSpPr>
          <p:cNvPr id="16" name="テキスト ボックス 15"/>
          <p:cNvSpPr txBox="1"/>
          <p:nvPr/>
        </p:nvSpPr>
        <p:spPr>
          <a:xfrm>
            <a:off x="429832" y="1333719"/>
            <a:ext cx="8352000" cy="246221"/>
          </a:xfrm>
          <a:prstGeom prst="rect">
            <a:avLst/>
          </a:prstGeom>
          <a:noFill/>
        </p:spPr>
        <p:txBody>
          <a:bodyPr wrap="square" rtlCol="0">
            <a:spAutoFit/>
          </a:bodyPr>
          <a:lstStyle/>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１：熱海ガスは、原価算定期間（</a:t>
            </a:r>
            <a:r>
              <a:rPr lang="en-US" altLang="ja-JP" sz="1000" dirty="0">
                <a:latin typeface="Meiryo UI" panose="020B0604030504040204" pitchFamily="50" charset="-128"/>
                <a:ea typeface="Meiryo UI" panose="020B0604030504040204" pitchFamily="50" charset="-128"/>
              </a:rPr>
              <a:t>2021</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12</a:t>
            </a:r>
            <a:r>
              <a:rPr lang="ja-JP" altLang="en-US" sz="1000" dirty="0">
                <a:latin typeface="Meiryo UI" panose="020B0604030504040204" pitchFamily="50" charset="-128"/>
                <a:ea typeface="Meiryo UI" panose="020B0604030504040204" pitchFamily="50" charset="-128"/>
              </a:rPr>
              <a:t>月）が終了していないため事後評価の対象外。</a:t>
            </a:r>
            <a:endParaRPr lang="en-US" altLang="ja-JP" sz="105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26150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タイトル 1"/>
          <p:cNvSpPr>
            <a:spLocks noGrp="1"/>
          </p:cNvSpPr>
          <p:nvPr>
            <p:ph type="title"/>
          </p:nvPr>
        </p:nvSpPr>
        <p:spPr>
          <a:xfrm>
            <a:off x="217488" y="115888"/>
            <a:ext cx="9504362" cy="461962"/>
          </a:xfrm>
        </p:spPr>
        <p:txBody>
          <a:bodyPr/>
          <a:lstStyle/>
          <a:p>
            <a:pPr eaLnBrk="1" hangingPunct="1"/>
            <a:r>
              <a:rPr lang="ja-JP" altLang="en-US" dirty="0">
                <a:latin typeface="Calibri" pitchFamily="34" charset="0"/>
              </a:rPr>
              <a:t>２</a:t>
            </a:r>
            <a:r>
              <a:rPr dirty="0">
                <a:latin typeface="Calibri" pitchFamily="34" charset="0"/>
              </a:rPr>
              <a:t>．総評</a:t>
            </a:r>
            <a:endParaRPr lang="en-US" altLang="ja-JP" dirty="0">
              <a:latin typeface="Calibri" pitchFamily="34" charset="0"/>
            </a:endParaRPr>
          </a:p>
        </p:txBody>
      </p:sp>
      <p:sp>
        <p:nvSpPr>
          <p:cNvPr id="74755" name="テキスト プレースホルダー 6"/>
          <p:cNvSpPr>
            <a:spLocks noGrp="1"/>
          </p:cNvSpPr>
          <p:nvPr>
            <p:ph type="body" sz="quarter" idx="17"/>
          </p:nvPr>
        </p:nvSpPr>
        <p:spPr>
          <a:xfrm>
            <a:off x="128464" y="548680"/>
            <a:ext cx="9505950" cy="4311538"/>
          </a:xfrm>
        </p:spPr>
        <p:txBody>
          <a:bodyPr/>
          <a:lstStyle/>
          <a:p>
            <a:pPr marL="0" indent="0">
              <a:buNone/>
            </a:pPr>
            <a:r>
              <a:rPr lang="ja-JP" altLang="en-US" sz="1800" dirty="0"/>
              <a:t>（評価の結果）</a:t>
            </a:r>
            <a:endParaRPr lang="en-US" altLang="ja-JP" sz="1800" dirty="0"/>
          </a:p>
          <a:p>
            <a:r>
              <a:rPr lang="ja-JP" altLang="en-US" sz="1800" dirty="0"/>
              <a:t>審査基準のステップ１の［ガス事業利益率による基準］については、個社の直近３カ年度平均の利益率が７社１０カ年度平均の利益率を上回る会社は、京和ガスの１社であった。</a:t>
            </a:r>
            <a:endParaRPr lang="en-US" altLang="ja-JP" sz="1800" dirty="0"/>
          </a:p>
          <a:p>
            <a:r>
              <a:rPr lang="ja-JP" altLang="en-US" sz="1800" dirty="0"/>
              <a:t>ただし、審査基準のステップ２の［超過利潤累積額による基準］又は［自由化部門の収支による基準］に照らすと、京和ガスは、２０２０年度末超過利潤累積額が一定水準額を下回っており、また、自由化部門の収支が直近２年連続で赤字とはなっていなかった。</a:t>
            </a:r>
            <a:endParaRPr lang="en-US" altLang="ja-JP" sz="1800" dirty="0"/>
          </a:p>
          <a:p>
            <a:r>
              <a:rPr lang="ja-JP" altLang="en-US" sz="1800" dirty="0"/>
              <a:t>上記より、原価算定期間終了後に料金改定を行っていない旧一般ガスみなしガス小売事業者６社（熱海ガス以外）について、審査基準に基づく評価を実施した結果、変更認可申請命令発動の要否の検討対象となる事業者はいなかった。</a:t>
            </a:r>
            <a:endParaRPr lang="en-US" altLang="ja-JP" sz="1800" dirty="0"/>
          </a:p>
          <a:p>
            <a:pPr marL="0" indent="0">
              <a:buNone/>
            </a:pPr>
            <a:r>
              <a:rPr lang="ja-JP" altLang="en-US" sz="1800" dirty="0"/>
              <a:t>（結論）</a:t>
            </a:r>
            <a:endParaRPr lang="en-US" altLang="ja-JP" sz="1800" dirty="0"/>
          </a:p>
          <a:p>
            <a:r>
              <a:rPr lang="ja-JP" altLang="ja-JP" sz="1800" dirty="0"/>
              <a:t>以上を踏まえ、今回事後評価の対象となった</a:t>
            </a:r>
            <a:r>
              <a:rPr lang="ja-JP" altLang="en-US" sz="1800" dirty="0"/>
              <a:t>旧一般ガスみなしガス小売</a:t>
            </a:r>
            <a:r>
              <a:rPr lang="ja-JP" altLang="ja-JP" sz="1800" dirty="0"/>
              <a:t>事業者について、現行の料金に関する値下げ認可申請の必要があるとは認められなかった。</a:t>
            </a:r>
            <a:endParaRPr lang="en-US" altLang="ja-JP" sz="1800" dirty="0"/>
          </a:p>
        </p:txBody>
      </p:sp>
      <p:sp>
        <p:nvSpPr>
          <p:cNvPr id="74756" name="スライド番号プレースホルダー 2"/>
          <p:cNvSpPr>
            <a:spLocks noGrp="1"/>
          </p:cNvSpPr>
          <p:nvPr>
            <p:ph type="sldNum" sz="quarter" idx="4294967295"/>
          </p:nvPr>
        </p:nvSpPr>
        <p:spPr bwMode="auto">
          <a:xfrm>
            <a:off x="7605713" y="6524625"/>
            <a:ext cx="23114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ts val="600"/>
              </a:spcBef>
              <a:spcAft>
                <a:spcPts val="600"/>
              </a:spcAft>
              <a:buClr>
                <a:srgbClr val="002060"/>
              </a:buClr>
              <a:buFont typeface="Wingdings" pitchFamily="2" charset="2"/>
              <a:buChar char="l"/>
              <a:defRPr kumimoji="1" sz="2000">
                <a:solidFill>
                  <a:schemeClr val="tx1"/>
                </a:solidFill>
                <a:latin typeface="Meiryo UI" pitchFamily="50" charset="-128"/>
                <a:ea typeface="Meiryo UI" pitchFamily="50" charset="-128"/>
                <a:cs typeface="Meiryo UI" pitchFamily="50" charset="-128"/>
              </a:defRPr>
            </a:lvl1pPr>
            <a:lvl2pPr marL="742950" indent="-285750" eaLnBrk="0" hangingPunct="0">
              <a:spcBef>
                <a:spcPts val="600"/>
              </a:spcBef>
              <a:spcAft>
                <a:spcPts val="600"/>
              </a:spcAft>
              <a:buFont typeface="Arial" charset="0"/>
              <a:buChar char="–"/>
              <a:defRPr kumimoji="1" sz="1400">
                <a:solidFill>
                  <a:schemeClr val="tx1"/>
                </a:solidFill>
                <a:latin typeface="Meiryo UI" pitchFamily="50" charset="-128"/>
                <a:ea typeface="Meiryo UI" pitchFamily="50" charset="-128"/>
                <a:cs typeface="Meiryo UI" pitchFamily="50" charset="-128"/>
              </a:defRPr>
            </a:lvl2pPr>
            <a:lvl3pPr marL="1143000" indent="-228600" eaLnBrk="0" hangingPunct="0">
              <a:spcBef>
                <a:spcPts val="600"/>
              </a:spcBef>
              <a:spcAft>
                <a:spcPts val="600"/>
              </a:spcAft>
              <a:buFont typeface="Arial" charset="0"/>
              <a:buChar char="•"/>
              <a:defRPr kumimoji="1" sz="1000">
                <a:solidFill>
                  <a:schemeClr val="tx1"/>
                </a:solidFill>
                <a:latin typeface="Meiryo UI" pitchFamily="50" charset="-128"/>
                <a:ea typeface="Meiryo UI" pitchFamily="50" charset="-128"/>
                <a:cs typeface="Meiryo UI" pitchFamily="50" charset="-128"/>
              </a:defRPr>
            </a:lvl3pPr>
            <a:lvl4pPr marL="1600200" indent="-228600" eaLnBrk="0" hangingPunct="0">
              <a:spcBef>
                <a:spcPct val="20000"/>
              </a:spcBef>
              <a:buFont typeface="Arial" charset="0"/>
              <a:buChar char="–"/>
              <a:defRPr kumimoji="1" sz="2000">
                <a:solidFill>
                  <a:schemeClr val="tx1"/>
                </a:solidFill>
                <a:latin typeface="Meiryo UI" pitchFamily="50" charset="-128"/>
                <a:ea typeface="Meiryo UI" pitchFamily="50" charset="-128"/>
                <a:cs typeface="Meiryo UI" pitchFamily="50" charset="-128"/>
              </a:defRPr>
            </a:lvl4pPr>
            <a:lvl5pPr marL="2057400" indent="-228600" eaLnBrk="0" hangingPunct="0">
              <a:spcBef>
                <a:spcPct val="20000"/>
              </a:spcBef>
              <a:buFont typeface="Arial" charset="0"/>
              <a:buChar char="»"/>
              <a:defRPr kumimoji="1" sz="2000">
                <a:solidFill>
                  <a:schemeClr val="tx1"/>
                </a:solidFill>
                <a:latin typeface="Meiryo UI" pitchFamily="50" charset="-128"/>
                <a:ea typeface="Meiryo UI" pitchFamily="50" charset="-128"/>
                <a:cs typeface="Meiryo UI"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9pPr>
          </a:lstStyle>
          <a:p>
            <a:pPr eaLnBrk="1" fontAlgn="base" hangingPunct="1">
              <a:spcBef>
                <a:spcPct val="0"/>
              </a:spcBef>
              <a:spcAft>
                <a:spcPct val="0"/>
              </a:spcAft>
              <a:buClrTx/>
              <a:buFontTx/>
              <a:buNone/>
            </a:pPr>
            <a:fld id="{767F3E57-B11E-4CF6-AB16-753FF2D82199}" type="slidenum">
              <a:rPr lang="ja-JP" altLang="en-US" sz="1400" smtClean="0"/>
              <a:pPr eaLnBrk="1" fontAlgn="base" hangingPunct="1">
                <a:spcBef>
                  <a:spcPct val="0"/>
                </a:spcBef>
                <a:spcAft>
                  <a:spcPct val="0"/>
                </a:spcAft>
                <a:buClrTx/>
                <a:buFontTx/>
                <a:buNone/>
              </a:pPr>
              <a:t>2</a:t>
            </a:fld>
            <a:endParaRPr lang="ja-JP" altLang="en-US" sz="1400" dirty="0"/>
          </a:p>
        </p:txBody>
      </p:sp>
    </p:spTree>
    <p:extLst>
      <p:ext uri="{BB962C8B-B14F-4D97-AF65-F5344CB8AC3E}">
        <p14:creationId xmlns:p14="http://schemas.microsoft.com/office/powerpoint/2010/main" val="549725058"/>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anchor="ctr"/>
      <a:lstStyle>
        <a:defPPr algn="l">
          <a:defRPr kumimoji="0" sz="1800" dirty="0"/>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83B8B25341311C4BBE1A8890E3947AD1" ma:contentTypeVersion="4" ma:contentTypeDescription="新しいドキュメントを作成します。" ma:contentTypeScope="" ma:versionID="0db93137446169446aa4e9ad5bb5f674">
  <xsd:schema xmlns:xsd="http://www.w3.org/2001/XMLSchema" xmlns:xs="http://www.w3.org/2001/XMLSchema" xmlns:p="http://schemas.microsoft.com/office/2006/metadata/properties" xmlns:ns2="defeb99c-54c2-479c-8efd-65da4624a0a7" xmlns:ns3="552359f1-1fba-4fcf-8c59-f9fc45e5c905" targetNamespace="http://schemas.microsoft.com/office/2006/metadata/properties" ma:root="true" ma:fieldsID="65e5db200460617a97d166d72ff6cec4" ns2:_="" ns3:_="">
    <xsd:import namespace="defeb99c-54c2-479c-8efd-65da4624a0a7"/>
    <xsd:import namespace="552359f1-1fba-4fcf-8c59-f9fc45e5c90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feb99c-54c2-479c-8efd-65da4624a0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52359f1-1fba-4fcf-8c59-f9fc45e5c905"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FE539FD-45A3-4894-8318-B32C7E3A6677}"/>
</file>

<file path=customXml/itemProps2.xml><?xml version="1.0" encoding="utf-8"?>
<ds:datastoreItem xmlns:ds="http://schemas.openxmlformats.org/officeDocument/2006/customXml" ds:itemID="{AEA71FBF-D521-48FF-B3F8-C2616346CBF0}"/>
</file>

<file path=customXml/itemProps3.xml><?xml version="1.0" encoding="utf-8"?>
<ds:datastoreItem xmlns:ds="http://schemas.openxmlformats.org/officeDocument/2006/customXml" ds:itemID="{BFE5DBC7-B535-4D1E-8F6D-99904DC46C60}"/>
</file>

<file path=docProps/app.xml><?xml version="1.0" encoding="utf-8"?>
<Properties xmlns="http://schemas.openxmlformats.org/officeDocument/2006/extended-properties" xmlns:vt="http://schemas.openxmlformats.org/officeDocument/2006/docPropsVTypes">
  <Template>blank</Template>
  <TotalTime>20580</TotalTime>
  <Words>706</Words>
  <Application>Microsoft Office PowerPoint</Application>
  <PresentationFormat>A4 210 x 297 mm</PresentationFormat>
  <Paragraphs>132</Paragraphs>
  <Slides>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ＭＳ Ｐゴシック</vt:lpstr>
      <vt:lpstr>Arial</vt:lpstr>
      <vt:lpstr>Calibri</vt:lpstr>
      <vt:lpstr>Wingdings</vt:lpstr>
      <vt:lpstr>blank</vt:lpstr>
      <vt:lpstr>１．ガス小売経過措置料金の事後評価について（３）</vt:lpstr>
      <vt:lpstr>２．総評</vt:lpstr>
    </vt:vector>
  </TitlesOfParts>
  <Company>METI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原価算定期間終了後の事後評価</dc:title>
  <dc:creator>METI</dc:creator>
  <cp:lastModifiedBy>齋藤　諒</cp:lastModifiedBy>
  <cp:revision>924</cp:revision>
  <cp:lastPrinted>2021-11-04T05:38:31Z</cp:lastPrinted>
  <dcterms:created xsi:type="dcterms:W3CDTF">2016-02-23T01:05:22Z</dcterms:created>
  <dcterms:modified xsi:type="dcterms:W3CDTF">2022-05-24T05:39:46Z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0x01010083B8B25341311C4BBE1A8890E3947AD1</vt:lpwstr>
  </property>
</Properties>
</file>