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
  </p:notesMasterIdLst>
  <p:handoutMasterIdLst>
    <p:handoutMasterId r:id="rId5"/>
  </p:handoutMasterIdLst>
  <p:sldIdLst>
    <p:sldId id="466" r:id="rId2"/>
    <p:sldId id="461" r:id="rId3"/>
  </p:sldIdLst>
  <p:sldSz cx="9906000" cy="6858000" type="A4"/>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TI" initials="M" lastIdx="4" clrIdx="0"/>
  <p:cmAuthor id="1" name="Windows ユーザー" initials="Wユ" lastIdx="10" clrIdx="1">
    <p:extLst>
      <p:ext uri="{19B8F6BF-5375-455C-9EA6-DF929625EA0E}">
        <p15:presenceInfo xmlns:p15="http://schemas.microsoft.com/office/powerpoint/2012/main" userId="Windows ユーザー"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B899"/>
    <a:srgbClr val="DAFDA7"/>
    <a:srgbClr val="D0D8E8"/>
    <a:srgbClr val="E9EDF4"/>
    <a:srgbClr val="000000"/>
    <a:srgbClr val="4F81BD"/>
    <a:srgbClr val="0064C8"/>
    <a:srgbClr val="0098D0"/>
    <a:srgbClr val="99D6EC"/>
    <a:srgbClr val="FF5A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29" autoAdjust="0"/>
    <p:restoredTop sz="96391" autoAdjust="0"/>
  </p:normalViewPr>
  <p:slideViewPr>
    <p:cSldViewPr>
      <p:cViewPr varScale="1">
        <p:scale>
          <a:sx n="90" d="100"/>
          <a:sy n="90" d="100"/>
        </p:scale>
        <p:origin x="408" y="84"/>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224"/>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openxmlformats.org/officeDocument/2006/relationships/customXml" Target="../customXml/item1.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4" cy="511731"/>
          </a:xfrm>
          <a:prstGeom prst="rect">
            <a:avLst/>
          </a:prstGeom>
        </p:spPr>
        <p:txBody>
          <a:bodyPr vert="horz" lIns="95463" tIns="47732" rIns="95463" bIns="47732"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4021294" y="0"/>
            <a:ext cx="3076364" cy="511731"/>
          </a:xfrm>
          <a:prstGeom prst="rect">
            <a:avLst/>
          </a:prstGeom>
        </p:spPr>
        <p:txBody>
          <a:bodyPr vert="horz" lIns="95463" tIns="47732" rIns="95463" bIns="47732" rtlCol="0"/>
          <a:lstStyle>
            <a:lvl1pPr algn="r">
              <a:defRPr sz="1300"/>
            </a:lvl1pPr>
          </a:lstStyle>
          <a:p>
            <a:r>
              <a:rPr lang="ja-JP" altLang="en-US" sz="15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0" y="9721106"/>
            <a:ext cx="3076364" cy="511731"/>
          </a:xfrm>
          <a:prstGeom prst="rect">
            <a:avLst/>
          </a:prstGeom>
        </p:spPr>
        <p:txBody>
          <a:bodyPr vert="horz" lIns="95463" tIns="47732" rIns="95463" bIns="47732"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4021294" y="9721106"/>
            <a:ext cx="3076364" cy="511731"/>
          </a:xfrm>
          <a:prstGeom prst="rect">
            <a:avLst/>
          </a:prstGeom>
        </p:spPr>
        <p:txBody>
          <a:bodyPr vert="horz" lIns="95463" tIns="47732" rIns="95463" bIns="47732" rtlCol="0" anchor="b"/>
          <a:lstStyle>
            <a:lvl1pPr algn="r">
              <a:defRPr sz="13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4" cy="511731"/>
          </a:xfrm>
          <a:prstGeom prst="rect">
            <a:avLst/>
          </a:prstGeom>
        </p:spPr>
        <p:txBody>
          <a:bodyPr vert="horz" lIns="95463" tIns="47732" rIns="95463" bIns="47732"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4" cy="511731"/>
          </a:xfrm>
          <a:prstGeom prst="rect">
            <a:avLst/>
          </a:prstGeom>
        </p:spPr>
        <p:txBody>
          <a:bodyPr vert="horz" lIns="95463" tIns="47732" rIns="95463" bIns="47732" rtlCol="0"/>
          <a:lstStyle>
            <a:lvl1pPr algn="r">
              <a:defRPr sz="1500">
                <a:latin typeface="ＭＳ Ｐゴシック" pitchFamily="50" charset="-128"/>
                <a:ea typeface="ＭＳ Ｐゴシック" pitchFamily="50" charset="-128"/>
              </a:defRPr>
            </a:lvl1pPr>
          </a:lstStyle>
          <a:p>
            <a:r>
              <a:rPr lang="ja-JP" altLang="en-US" dirty="0"/>
              <a:t>機密性○</a:t>
            </a:r>
            <a:endParaRPr lang="en-US" altLang="ja-JP" dirty="0"/>
          </a:p>
        </p:txBody>
      </p:sp>
      <p:sp>
        <p:nvSpPr>
          <p:cNvPr id="4" name="スライド イメージ プレースホルダー 3"/>
          <p:cNvSpPr>
            <a:spLocks noGrp="1" noRot="1" noChangeAspect="1"/>
          </p:cNvSpPr>
          <p:nvPr>
            <p:ph type="sldImg" idx="2"/>
          </p:nvPr>
        </p:nvSpPr>
        <p:spPr>
          <a:xfrm>
            <a:off x="777875" y="766763"/>
            <a:ext cx="5543550" cy="3838575"/>
          </a:xfrm>
          <a:prstGeom prst="rect">
            <a:avLst/>
          </a:prstGeom>
          <a:noFill/>
          <a:ln w="12700">
            <a:solidFill>
              <a:prstClr val="black"/>
            </a:solidFill>
          </a:ln>
        </p:spPr>
        <p:txBody>
          <a:bodyPr vert="horz" lIns="95463" tIns="47732" rIns="95463" bIns="47732" rtlCol="0" anchor="ctr"/>
          <a:lstStyle/>
          <a:p>
            <a:endParaRPr lang="ja-JP" altLang="en-US"/>
          </a:p>
        </p:txBody>
      </p:sp>
      <p:sp>
        <p:nvSpPr>
          <p:cNvPr id="5" name="ノート プレースホルダー 4"/>
          <p:cNvSpPr>
            <a:spLocks noGrp="1"/>
          </p:cNvSpPr>
          <p:nvPr>
            <p:ph type="body" sz="quarter" idx="3"/>
          </p:nvPr>
        </p:nvSpPr>
        <p:spPr>
          <a:xfrm>
            <a:off x="709931" y="4861442"/>
            <a:ext cx="5679440" cy="4605576"/>
          </a:xfrm>
          <a:prstGeom prst="rect">
            <a:avLst/>
          </a:prstGeom>
        </p:spPr>
        <p:txBody>
          <a:bodyPr vert="horz" lIns="95463" tIns="47732" rIns="95463" bIns="4773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6"/>
            <a:ext cx="3076364" cy="511731"/>
          </a:xfrm>
          <a:prstGeom prst="rect">
            <a:avLst/>
          </a:prstGeom>
        </p:spPr>
        <p:txBody>
          <a:bodyPr vert="horz" lIns="95463" tIns="47732" rIns="95463" bIns="47732"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6"/>
            <a:ext cx="3076364" cy="511731"/>
          </a:xfrm>
          <a:prstGeom prst="rect">
            <a:avLst/>
          </a:prstGeom>
        </p:spPr>
        <p:txBody>
          <a:bodyPr vert="horz" lIns="95463" tIns="47732" rIns="95463" bIns="47732" rtlCol="0" anchor="b"/>
          <a:lstStyle>
            <a:lvl1pPr algn="r">
              <a:defRPr sz="13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64A39729-D534-49FD-8DC9-C1086A9011C8}" type="datetime1">
              <a:rPr kumimoji="1" lang="ja-JP" altLang="en-US" smtClean="0"/>
              <a:t>2022/5/24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4294D494-634C-4F04-9F36-33932AA45E75}" type="datetime1">
              <a:rPr kumimoji="1" lang="ja-JP" altLang="en-US" smtClean="0"/>
              <a:t>2022/5/24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E73836EE-6B4B-420E-91C0-B84706A3C4BC}" type="datetime1">
              <a:rPr kumimoji="1" lang="ja-JP" altLang="en-US" smtClean="0"/>
              <a:t>2022/5/24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48CEE8BB-70D1-435D-8B04-9F3BD8B0D8AA}" type="datetime1">
              <a:rPr lang="ja-JP" altLang="en-US" smtClean="0"/>
              <a:t>2022/5/24</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203924" y="5931277"/>
            <a:ext cx="9213572" cy="954107"/>
          </a:xfrm>
          <a:prstGeom prst="rect">
            <a:avLst/>
          </a:prstGeom>
          <a:noFill/>
        </p:spPr>
        <p:txBody>
          <a:bodyPr wrap="square" rtlCol="0">
            <a:spAutoFit/>
          </a:bodyPr>
          <a:lstStyle/>
          <a:p>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２</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:2015</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年度以前は旧東京電力の数値、</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2016</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年度以降は東京電力エナジーパートナーの数値を基に算出。</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３</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:2019</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年度以前は旧中部電力の数値。</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年度以降は中部電力ミライズの数値を元に算出。</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４</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各年度の規制部門の電気事業利益率（％）の単純平均</a:t>
            </a:r>
            <a:r>
              <a:rPr lang="ja-JP" altLang="ja-JP"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2018</a:t>
            </a:r>
            <a:r>
              <a:rPr lang="ja-JP" altLang="ja-JP" sz="800" dirty="0">
                <a:latin typeface="Meiryo UI" panose="020B0604030504040204" pitchFamily="50" charset="-128"/>
                <a:ea typeface="Meiryo UI" panose="020B0604030504040204" pitchFamily="50" charset="-128"/>
              </a:rPr>
              <a:t>年</a:t>
            </a:r>
            <a:r>
              <a:rPr lang="en-US" altLang="ja-JP" sz="800" dirty="0">
                <a:latin typeface="Meiryo UI" panose="020B0604030504040204" pitchFamily="50" charset="-128"/>
                <a:ea typeface="Meiryo UI" panose="020B0604030504040204" pitchFamily="50" charset="-128"/>
              </a:rPr>
              <a:t>4</a:t>
            </a:r>
            <a:r>
              <a:rPr lang="ja-JP" altLang="ja-JP" sz="800" dirty="0">
                <a:latin typeface="Meiryo UI" panose="020B0604030504040204" pitchFamily="50" charset="-128"/>
                <a:ea typeface="Meiryo UI" panose="020B0604030504040204" pitchFamily="50" charset="-128"/>
              </a:rPr>
              <a:t>月から</a:t>
            </a:r>
            <a:r>
              <a:rPr lang="en-US" altLang="ja-JP" sz="800" dirty="0">
                <a:latin typeface="Meiryo UI" panose="020B0604030504040204" pitchFamily="50" charset="-128"/>
                <a:ea typeface="Meiryo UI" panose="020B0604030504040204" pitchFamily="50" charset="-128"/>
              </a:rPr>
              <a:t>2021</a:t>
            </a:r>
            <a:r>
              <a:rPr lang="ja-JP" altLang="ja-JP" sz="800" dirty="0">
                <a:latin typeface="Meiryo UI" panose="020B0604030504040204" pitchFamily="50" charset="-128"/>
                <a:ea typeface="Meiryo UI" panose="020B0604030504040204" pitchFamily="50" charset="-128"/>
              </a:rPr>
              <a:t>年</a:t>
            </a:r>
            <a:r>
              <a:rPr lang="en-US" altLang="ja-JP" sz="800" dirty="0">
                <a:latin typeface="Meiryo UI" panose="020B0604030504040204" pitchFamily="50" charset="-128"/>
                <a:ea typeface="Meiryo UI" panose="020B0604030504040204" pitchFamily="50" charset="-128"/>
              </a:rPr>
              <a:t>3</a:t>
            </a:r>
            <a:r>
              <a:rPr lang="ja-JP" altLang="ja-JP" sz="800" dirty="0">
                <a:latin typeface="Meiryo UI" panose="020B0604030504040204" pitchFamily="50" charset="-128"/>
                <a:ea typeface="Meiryo UI" panose="020B0604030504040204" pitchFamily="50" charset="-128"/>
              </a:rPr>
              <a:t>月までの</a:t>
            </a:r>
            <a:r>
              <a:rPr lang="en-US" altLang="ja-JP" sz="800" dirty="0">
                <a:latin typeface="Meiryo UI" panose="020B0604030504040204" pitchFamily="50" charset="-128"/>
                <a:ea typeface="Meiryo UI" panose="020B0604030504040204" pitchFamily="50" charset="-128"/>
              </a:rPr>
              <a:t>3</a:t>
            </a:r>
            <a:r>
              <a:rPr lang="ja-JP" altLang="ja-JP" sz="800" dirty="0">
                <a:latin typeface="Meiryo UI" panose="020B0604030504040204" pitchFamily="50" charset="-128"/>
                <a:ea typeface="Meiryo UI" panose="020B0604030504040204" pitchFamily="50" charset="-128"/>
              </a:rPr>
              <a:t>年間</a:t>
            </a:r>
            <a:r>
              <a:rPr lang="ja-JP" altLang="en-US" sz="800" dirty="0">
                <a:latin typeface="Meiryo UI" panose="020B0604030504040204" pitchFamily="50" charset="-128"/>
                <a:ea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５</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:2015</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年度までの超過利潤累積額のうち旧選択約款部分を除いた金額。</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６</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関西電力については</a:t>
            </a:r>
            <a:r>
              <a:rPr kumimoji="0" lang="ja-JP" altLang="en-US" sz="800" dirty="0">
                <a:latin typeface="Meiryo UI" panose="020B0604030504040204" pitchFamily="50" charset="-128"/>
                <a:ea typeface="Meiryo UI" panose="020B0604030504040204" pitchFamily="50" charset="-128"/>
              </a:rPr>
              <a:t>超過契約額（約</a:t>
            </a:r>
            <a:r>
              <a:rPr kumimoji="0" lang="en-US" altLang="ja-JP" sz="800" dirty="0">
                <a:latin typeface="Meiryo UI" panose="020B0604030504040204" pitchFamily="50" charset="-128"/>
                <a:ea typeface="Meiryo UI" panose="020B0604030504040204" pitchFamily="50" charset="-128"/>
              </a:rPr>
              <a:t>0.01</a:t>
            </a:r>
            <a:r>
              <a:rPr kumimoji="0" lang="ja-JP" altLang="en-US" sz="800" dirty="0">
                <a:latin typeface="Meiryo UI" panose="020B0604030504040204" pitchFamily="50" charset="-128"/>
                <a:ea typeface="Meiryo UI" panose="020B0604030504040204" pitchFamily="50" charset="-128"/>
              </a:rPr>
              <a:t>億円）を当期超過利潤及び当期末超過利潤累積額に反映（減算）済み。他社は該当なし。（詳細はスライド６を参照） </a:t>
            </a:r>
            <a:endParaRPr kumimoji="0" lang="en-US" altLang="ja-JP" sz="800" dirty="0">
              <a:latin typeface="Meiryo UI" panose="020B0604030504040204" pitchFamily="50" charset="-128"/>
              <a:ea typeface="Meiryo UI" panose="020B0604030504040204" pitchFamily="50" charset="-128"/>
            </a:endParaRPr>
          </a:p>
          <a:p>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７</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規制部門（特定小売供給約款に係る分に限る）に相当する事業報酬額。</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８</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自由化部門の収支：自由化部門の電気事業損益。　　　　　　　　　　　　　　            　　                           （ 出典：各事業者の部門別収支計算書、各事業者へのヒアリングにより当委員会事務局作成）</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タイトル 1"/>
          <p:cNvSpPr>
            <a:spLocks noGrp="1"/>
          </p:cNvSpPr>
          <p:nvPr>
            <p:ph type="title"/>
          </p:nvPr>
        </p:nvSpPr>
        <p:spPr>
          <a:xfrm>
            <a:off x="216000" y="108000"/>
            <a:ext cx="7723221" cy="461665"/>
          </a:xfrm>
        </p:spPr>
        <p:txBody>
          <a:bodyPr/>
          <a:lstStyle/>
          <a:p>
            <a:r>
              <a:rPr lang="ja-JP" altLang="en-US" dirty="0"/>
              <a:t>１．電気小売経過措置料金の事後評価について（３）</a:t>
            </a:r>
            <a:endParaRPr lang="en-US" altLang="ja-JP" dirty="0">
              <a:solidFill>
                <a:srgbClr val="FF0000"/>
              </a:solidFill>
              <a:latin typeface="Calibri" pitchFamily="34" charset="0"/>
            </a:endParaRPr>
          </a:p>
        </p:txBody>
      </p:sp>
      <p:graphicFrame>
        <p:nvGraphicFramePr>
          <p:cNvPr id="11" name="表 10"/>
          <p:cNvGraphicFramePr>
            <a:graphicFrameLocks noGrp="1"/>
          </p:cNvGraphicFramePr>
          <p:nvPr>
            <p:extLst>
              <p:ext uri="{D42A27DB-BD31-4B8C-83A1-F6EECF244321}">
                <p14:modId xmlns:p14="http://schemas.microsoft.com/office/powerpoint/2010/main" val="2321041790"/>
              </p:ext>
            </p:extLst>
          </p:nvPr>
        </p:nvGraphicFramePr>
        <p:xfrm>
          <a:off x="166147" y="1872000"/>
          <a:ext cx="9611998" cy="4068003"/>
        </p:xfrm>
        <a:graphic>
          <a:graphicData uri="http://schemas.openxmlformats.org/drawingml/2006/table">
            <a:tbl>
              <a:tblPr firstRow="1" bandRow="1">
                <a:tableStyleId>{5C22544A-7EE6-4342-B048-85BDC9FD1C3A}</a:tableStyleId>
              </a:tblPr>
              <a:tblGrid>
                <a:gridCol w="453763">
                  <a:extLst>
                    <a:ext uri="{9D8B030D-6E8A-4147-A177-3AD203B41FA5}">
                      <a16:colId xmlns:a16="http://schemas.microsoft.com/office/drawing/2014/main" val="20000"/>
                    </a:ext>
                  </a:extLst>
                </a:gridCol>
                <a:gridCol w="2844565">
                  <a:extLst>
                    <a:ext uri="{9D8B030D-6E8A-4147-A177-3AD203B41FA5}">
                      <a16:colId xmlns:a16="http://schemas.microsoft.com/office/drawing/2014/main" val="20001"/>
                    </a:ext>
                  </a:extLst>
                </a:gridCol>
                <a:gridCol w="631367">
                  <a:extLst>
                    <a:ext uri="{9D8B030D-6E8A-4147-A177-3AD203B41FA5}">
                      <a16:colId xmlns:a16="http://schemas.microsoft.com/office/drawing/2014/main" val="475254892"/>
                    </a:ext>
                  </a:extLst>
                </a:gridCol>
                <a:gridCol w="631367">
                  <a:extLst>
                    <a:ext uri="{9D8B030D-6E8A-4147-A177-3AD203B41FA5}">
                      <a16:colId xmlns:a16="http://schemas.microsoft.com/office/drawing/2014/main" val="20003"/>
                    </a:ext>
                  </a:extLst>
                </a:gridCol>
                <a:gridCol w="631367">
                  <a:extLst>
                    <a:ext uri="{9D8B030D-6E8A-4147-A177-3AD203B41FA5}">
                      <a16:colId xmlns:a16="http://schemas.microsoft.com/office/drawing/2014/main" val="20004"/>
                    </a:ext>
                  </a:extLst>
                </a:gridCol>
                <a:gridCol w="631367">
                  <a:extLst>
                    <a:ext uri="{9D8B030D-6E8A-4147-A177-3AD203B41FA5}">
                      <a16:colId xmlns:a16="http://schemas.microsoft.com/office/drawing/2014/main" val="20005"/>
                    </a:ext>
                  </a:extLst>
                </a:gridCol>
                <a:gridCol w="631367">
                  <a:extLst>
                    <a:ext uri="{9D8B030D-6E8A-4147-A177-3AD203B41FA5}">
                      <a16:colId xmlns:a16="http://schemas.microsoft.com/office/drawing/2014/main" val="20006"/>
                    </a:ext>
                  </a:extLst>
                </a:gridCol>
                <a:gridCol w="631367">
                  <a:extLst>
                    <a:ext uri="{9D8B030D-6E8A-4147-A177-3AD203B41FA5}">
                      <a16:colId xmlns:a16="http://schemas.microsoft.com/office/drawing/2014/main" val="1933293559"/>
                    </a:ext>
                  </a:extLst>
                </a:gridCol>
                <a:gridCol w="631367">
                  <a:extLst>
                    <a:ext uri="{9D8B030D-6E8A-4147-A177-3AD203B41FA5}">
                      <a16:colId xmlns:a16="http://schemas.microsoft.com/office/drawing/2014/main" val="20007"/>
                    </a:ext>
                  </a:extLst>
                </a:gridCol>
                <a:gridCol w="631367">
                  <a:extLst>
                    <a:ext uri="{9D8B030D-6E8A-4147-A177-3AD203B41FA5}">
                      <a16:colId xmlns:a16="http://schemas.microsoft.com/office/drawing/2014/main" val="20008"/>
                    </a:ext>
                  </a:extLst>
                </a:gridCol>
                <a:gridCol w="631367">
                  <a:extLst>
                    <a:ext uri="{9D8B030D-6E8A-4147-A177-3AD203B41FA5}">
                      <a16:colId xmlns:a16="http://schemas.microsoft.com/office/drawing/2014/main" val="20010"/>
                    </a:ext>
                  </a:extLst>
                </a:gridCol>
                <a:gridCol w="631367">
                  <a:extLst>
                    <a:ext uri="{9D8B030D-6E8A-4147-A177-3AD203B41FA5}">
                      <a16:colId xmlns:a16="http://schemas.microsoft.com/office/drawing/2014/main" val="20011"/>
                    </a:ext>
                  </a:extLst>
                </a:gridCol>
              </a:tblGrid>
              <a:tr h="528419">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審査基準（ステップ１・２）の評価結果</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b="0" dirty="0">
                          <a:latin typeface="Meiryo UI" panose="020B0604030504040204" pitchFamily="50" charset="-128"/>
                          <a:ea typeface="Meiryo UI" panose="020B0604030504040204" pitchFamily="50" charset="-128"/>
                          <a:cs typeface="Meiryo UI" panose="020B0604030504040204" pitchFamily="50" charset="-128"/>
                        </a:rPr>
                        <a:t>北海道</a:t>
                      </a:r>
                    </a:p>
                  </a:txBody>
                  <a:tcPr marL="80336" marR="80336" marT="40168" marB="401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b="0" dirty="0">
                          <a:latin typeface="Meiryo UI" panose="020B0604030504040204" pitchFamily="50" charset="-128"/>
                          <a:ea typeface="Meiryo UI" panose="020B0604030504040204" pitchFamily="50" charset="-128"/>
                          <a:cs typeface="Meiryo UI" panose="020B0604030504040204" pitchFamily="50" charset="-128"/>
                        </a:rPr>
                        <a:t>東北</a:t>
                      </a:r>
                    </a:p>
                  </a:txBody>
                  <a:tcPr marL="80336" marR="80336" marT="40168" marB="401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b="0" dirty="0">
                          <a:latin typeface="Meiryo UI" panose="020B0604030504040204" pitchFamily="50" charset="-128"/>
                          <a:ea typeface="Meiryo UI" panose="020B0604030504040204" pitchFamily="50" charset="-128"/>
                          <a:cs typeface="Meiryo UI" panose="020B0604030504040204" pitchFamily="50" charset="-128"/>
                        </a:rPr>
                        <a:t>東京</a:t>
                      </a:r>
                      <a:r>
                        <a:rPr kumimoji="1" lang="en-US" altLang="ja-JP" sz="1000" b="0" dirty="0">
                          <a:latin typeface="Meiryo UI" panose="020B0604030504040204" pitchFamily="50" charset="-128"/>
                          <a:ea typeface="Meiryo UI" panose="020B0604030504040204" pitchFamily="50" charset="-128"/>
                          <a:cs typeface="Meiryo UI" panose="020B0604030504040204" pitchFamily="50" charset="-128"/>
                        </a:rPr>
                        <a:t>EP</a:t>
                      </a:r>
                    </a:p>
                    <a:p>
                      <a:pPr algn="ctr"/>
                      <a:r>
                        <a:rPr kumimoji="1" lang="en-US" altLang="ja-JP" sz="800" b="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b="0" dirty="0">
                          <a:latin typeface="Meiryo UI" panose="020B0604030504040204" pitchFamily="50" charset="-128"/>
                          <a:ea typeface="Meiryo UI" panose="020B0604030504040204" pitchFamily="50" charset="-128"/>
                          <a:cs typeface="Meiryo UI" panose="020B0604030504040204" pitchFamily="50" charset="-128"/>
                        </a:rPr>
                        <a:t>２</a:t>
                      </a:r>
                    </a:p>
                  </a:txBody>
                  <a:tcPr marL="80336" marR="80336" marT="40168" marB="401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b="0" dirty="0">
                          <a:latin typeface="Meiryo UI" panose="020B0604030504040204" pitchFamily="50" charset="-128"/>
                          <a:ea typeface="Meiryo UI" panose="020B0604030504040204" pitchFamily="50" charset="-128"/>
                          <a:cs typeface="Meiryo UI" panose="020B0604030504040204" pitchFamily="50" charset="-128"/>
                        </a:rPr>
                        <a:t>中部</a:t>
                      </a:r>
                      <a:endParaRPr kumimoji="1" lang="en-US" altLang="ja-JP" sz="1000" b="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b="0" dirty="0">
                          <a:latin typeface="Meiryo UI" panose="020B0604030504040204" pitchFamily="50" charset="-128"/>
                          <a:ea typeface="Meiryo UI" panose="020B0604030504040204" pitchFamily="50" charset="-128"/>
                          <a:cs typeface="Meiryo UI" panose="020B0604030504040204" pitchFamily="50" charset="-128"/>
                        </a:rPr>
                        <a:t>ミライズ</a:t>
                      </a:r>
                      <a:endParaRPr kumimoji="1" lang="en-US" altLang="ja-JP" sz="1000" b="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800" b="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b="0" dirty="0">
                          <a:latin typeface="Meiryo UI" panose="020B0604030504040204" pitchFamily="50" charset="-128"/>
                          <a:ea typeface="Meiryo UI" panose="020B0604030504040204" pitchFamily="50" charset="-128"/>
                          <a:cs typeface="Meiryo UI" panose="020B0604030504040204" pitchFamily="50" charset="-128"/>
                        </a:rPr>
                        <a:t>３</a:t>
                      </a:r>
                    </a:p>
                  </a:txBody>
                  <a:tcPr marL="80336" marR="80336" marT="40168" marB="401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b="0" dirty="0">
                          <a:latin typeface="Meiryo UI" panose="020B0604030504040204" pitchFamily="50" charset="-128"/>
                          <a:ea typeface="Meiryo UI" panose="020B0604030504040204" pitchFamily="50" charset="-128"/>
                          <a:cs typeface="Meiryo UI" panose="020B0604030504040204" pitchFamily="50" charset="-128"/>
                        </a:rPr>
                        <a:t>北陸</a:t>
                      </a:r>
                    </a:p>
                  </a:txBody>
                  <a:tcPr marL="80336" marR="80336" marT="40168" marB="401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b="0" dirty="0">
                          <a:latin typeface="Meiryo UI" panose="020B0604030504040204" pitchFamily="50" charset="-128"/>
                          <a:ea typeface="Meiryo UI" panose="020B0604030504040204" pitchFamily="50" charset="-128"/>
                          <a:cs typeface="Meiryo UI" panose="020B0604030504040204" pitchFamily="50" charset="-128"/>
                        </a:rPr>
                        <a:t>関西</a:t>
                      </a:r>
                    </a:p>
                  </a:txBody>
                  <a:tcPr marL="80336" marR="80336" marT="40168" marB="401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b="0" dirty="0">
                          <a:latin typeface="Meiryo UI" panose="020B0604030504040204" pitchFamily="50" charset="-128"/>
                          <a:ea typeface="Meiryo UI" panose="020B0604030504040204" pitchFamily="50" charset="-128"/>
                          <a:cs typeface="Meiryo UI" panose="020B0604030504040204" pitchFamily="50" charset="-128"/>
                        </a:rPr>
                        <a:t>中国</a:t>
                      </a:r>
                    </a:p>
                  </a:txBody>
                  <a:tcPr marL="80336" marR="80336" marT="40168" marB="401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b="0" dirty="0">
                          <a:latin typeface="Meiryo UI" panose="020B0604030504040204" pitchFamily="50" charset="-128"/>
                          <a:ea typeface="Meiryo UI" panose="020B0604030504040204" pitchFamily="50" charset="-128"/>
                          <a:cs typeface="Meiryo UI" panose="020B0604030504040204" pitchFamily="50" charset="-128"/>
                        </a:rPr>
                        <a:t>四国</a:t>
                      </a:r>
                    </a:p>
                  </a:txBody>
                  <a:tcPr marL="80336" marR="80336" marT="40168" marB="401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b="0" dirty="0">
                          <a:latin typeface="Meiryo UI" panose="020B0604030504040204" pitchFamily="50" charset="-128"/>
                          <a:ea typeface="Meiryo UI" panose="020B0604030504040204" pitchFamily="50" charset="-128"/>
                          <a:cs typeface="Meiryo UI" panose="020B0604030504040204" pitchFamily="50" charset="-128"/>
                        </a:rPr>
                        <a:t>沖縄</a:t>
                      </a:r>
                    </a:p>
                  </a:txBody>
                  <a:tcPr marL="80336" marR="80336" marT="40168" marB="401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b="0" dirty="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000" b="0" dirty="0">
                          <a:latin typeface="Meiryo UI" panose="020B0604030504040204" pitchFamily="50" charset="-128"/>
                          <a:ea typeface="Meiryo UI" panose="020B0604030504040204" pitchFamily="50" charset="-128"/>
                          <a:cs typeface="Meiryo UI" panose="020B0604030504040204" pitchFamily="50" charset="-128"/>
                        </a:rPr>
                        <a:t>社</a:t>
                      </a:r>
                      <a:endParaRPr kumimoji="1" lang="en-US" altLang="ja-JP" sz="1000" b="0" dirty="0">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25057">
                <a:tc row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ステップ１</a:t>
                      </a:r>
                    </a:p>
                  </a:txBody>
                  <a:tcPr marL="80336" marR="80336" marT="40168" marB="401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latin typeface="Meiryo UI" panose="020B0604030504040204" pitchFamily="50" charset="-128"/>
                          <a:ea typeface="Meiryo UI" panose="020B0604030504040204" pitchFamily="50" charset="-128"/>
                          <a:cs typeface="Meiryo UI" panose="020B0604030504040204" pitchFamily="50" charset="-128"/>
                        </a:rPr>
                        <a:t>A</a:t>
                      </a: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　規制部門の電気事業利益率による基準</a:t>
                      </a: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tc>
                <a:tc hMerge="1">
                  <a:txBody>
                    <a:bodyPr/>
                    <a:lstStyle/>
                    <a:p>
                      <a:endParaRPr kumimoji="1" lang="ja-JP" altLang="en-US"/>
                    </a:p>
                  </a:txBody>
                  <a:tcPr/>
                </a:tc>
                <a:tc hMerge="1">
                  <a:txBody>
                    <a:bodyPr/>
                    <a:lstStyle/>
                    <a:p>
                      <a:pPr algn="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R w="12700" cap="flat" cmpd="sng" algn="ctr">
                      <a:solidFill>
                        <a:schemeClr val="tx1"/>
                      </a:solidFill>
                      <a:prstDash val="solid"/>
                      <a:round/>
                      <a:headEnd type="none" w="med" len="med"/>
                      <a:tailEnd type="none" w="med" len="med"/>
                    </a:lnR>
                  </a:tcPr>
                </a:tc>
                <a:tc hMerge="1">
                  <a:txBody>
                    <a:bodyPr/>
                    <a:lstStyle/>
                    <a:p>
                      <a:pPr algn="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225057">
                <a:tc vMerge="1">
                  <a:txBody>
                    <a:bodyPr/>
                    <a:lstStyle/>
                    <a:p>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tcPr>
                </a:tc>
                <a:tc>
                  <a:txBody>
                    <a:bodyPr/>
                    <a:lstStyle/>
                    <a:p>
                      <a:r>
                        <a:rPr kumimoji="1" lang="ja-JP" altLang="en-US" sz="900" b="0" dirty="0">
                          <a:latin typeface="Meiryo UI" panose="020B0604030504040204" pitchFamily="50" charset="-128"/>
                          <a:ea typeface="Meiryo UI" panose="020B0604030504040204" pitchFamily="50" charset="-128"/>
                          <a:cs typeface="Meiryo UI" panose="020B0604030504040204" pitchFamily="50" charset="-128"/>
                        </a:rPr>
                        <a:t>３カ年度平均 ①</a:t>
                      </a:r>
                      <a:r>
                        <a:rPr kumimoji="1" lang="ja-JP" altLang="en-US" sz="900" b="0" baseline="0" dirty="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b="0" baseline="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baseline="0" dirty="0">
                          <a:latin typeface="Meiryo UI" panose="020B0604030504040204" pitchFamily="50" charset="-128"/>
                          <a:ea typeface="Meiryo UI" panose="020B0604030504040204" pitchFamily="50" charset="-128"/>
                          <a:cs typeface="Meiryo UI" panose="020B0604030504040204" pitchFamily="50" charset="-128"/>
                        </a:rPr>
                        <a:t>４</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5.2%</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914400" rtl="0" eaLnBrk="1" latinLnBrk="0" hangingPunct="1"/>
                      <a:r>
                        <a:rPr kumimoji="1" lang="en-US" altLang="ja-JP"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5.6%</a:t>
                      </a:r>
                      <a:endParaRPr kumimoji="1" lang="ja-JP" altLang="en-US"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algn="r"/>
                      <a:r>
                        <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algn="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4.8%</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algn="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3.6%</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algn="r"/>
                      <a:r>
                        <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0.8%</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algn="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3.1%</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p>
                      <a:pPr algn="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25057">
                <a:tc vMerge="1">
                  <a:txBody>
                    <a:bodyPr/>
                    <a:lstStyle/>
                    <a:p>
                      <a:endParaRPr kumimoji="1" lang="ja-JP" altLang="en-US"/>
                    </a:p>
                  </a:txBody>
                  <a:tcPr/>
                </a:tc>
                <a:tc>
                  <a:txBody>
                    <a:bodyPr/>
                    <a:lstStyle/>
                    <a:p>
                      <a:r>
                        <a:rPr kumimoji="1" lang="ja-JP" altLang="en-US" sz="900" b="0" dirty="0">
                          <a:latin typeface="Meiryo UI" panose="020B0604030504040204" pitchFamily="50" charset="-128"/>
                          <a:ea typeface="Meiryo UI" panose="020B0604030504040204" pitchFamily="50" charset="-128"/>
                          <a:cs typeface="Meiryo UI" panose="020B0604030504040204" pitchFamily="50" charset="-128"/>
                        </a:rPr>
                        <a:t>１０社１０カ年度平均 ②</a:t>
                      </a: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914400" rtl="0" eaLnBrk="1" latinLnBrk="0" hangingPunct="1"/>
                      <a:endParaRPr kumimoji="1" lang="ja-JP" altLang="en-US"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algn="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algn="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algn="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algn="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algn="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algn="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tc>
                  <a:txBody>
                    <a:bodyPr/>
                    <a:lstStyle/>
                    <a:p>
                      <a:pPr algn="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1.6%</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8E8"/>
                    </a:solidFill>
                  </a:tcPr>
                </a:tc>
                <a:extLst>
                  <a:ext uri="{0D108BD9-81ED-4DB2-BD59-A6C34878D82A}">
                    <a16:rowId xmlns:a16="http://schemas.microsoft.com/office/drawing/2014/main" val="415958391"/>
                  </a:ext>
                </a:extLst>
              </a:tr>
              <a:tr h="225057">
                <a:tc vMerge="1">
                  <a:txBody>
                    <a:bodyPr/>
                    <a:lstStyle/>
                    <a:p>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tcPr>
                </a:tc>
                <a:tc>
                  <a:txBody>
                    <a:bodyPr/>
                    <a:lstStyle/>
                    <a:p>
                      <a:r>
                        <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１０社１０カ年度の平均を上回っているか（①</a:t>
                      </a: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&gt;</a:t>
                      </a:r>
                      <a:r>
                        <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②か）</a:t>
                      </a: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Yes</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Yes</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Yes</a:t>
                      </a:r>
                      <a:endPar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Yes</a:t>
                      </a:r>
                      <a:endPar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Yes</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Yes</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Yes</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26304">
                <a:tc rowSpan="10">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1" i="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ステップ２</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b="1" i="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B</a:t>
                      </a:r>
                      <a:r>
                        <a:rPr kumimoji="1" lang="ja-JP" altLang="en-US" sz="900" b="1" i="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規制部門の超過利潤累積額による基準</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tc>
                <a:tc hMerge="1">
                  <a:txBody>
                    <a:bodyPr/>
                    <a:lstStyle/>
                    <a:p>
                      <a:endParaRPr kumimoji="1" lang="ja-JP" altLang="en-US"/>
                    </a:p>
                  </a:txBody>
                  <a:tcPr/>
                </a:tc>
                <a:tc hMerge="1">
                  <a:txBody>
                    <a:bodyPr/>
                    <a:lstStyle/>
                    <a:p>
                      <a:pPr algn="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R w="12700" cap="flat" cmpd="sng" algn="ctr">
                      <a:solidFill>
                        <a:schemeClr val="tx1"/>
                      </a:solidFill>
                      <a:prstDash val="solid"/>
                      <a:round/>
                      <a:headEnd type="none" w="med" len="med"/>
                      <a:tailEnd type="none" w="med" len="med"/>
                    </a:lnR>
                  </a:tcPr>
                </a:tc>
                <a:tc hMerge="1">
                  <a:txBody>
                    <a:bodyPr/>
                    <a:lstStyle/>
                    <a:p>
                      <a:pPr algn="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227931">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２０１９年度末超過利潤累積額</a:t>
                      </a:r>
                      <a:r>
                        <a:rPr kumimoji="1" lang="ja-JP" altLang="en-US" sz="900" baseline="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③　</a:t>
                      </a:r>
                      <a:r>
                        <a:rPr kumimoji="1" lang="en-US" altLang="ja-JP" sz="9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５</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769</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427</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5,413</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1,335</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914400" rtl="0" eaLnBrk="1" latinLnBrk="0" hangingPunct="1"/>
                      <a:r>
                        <a:rPr kumimoji="1" lang="en-US" altLang="ja-JP"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914400" rtl="0" eaLnBrk="1" latinLnBrk="0" hangingPunct="1"/>
                      <a:r>
                        <a:rPr kumimoji="1" lang="ja-JP" altLang="en-US"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383</a:t>
                      </a:r>
                      <a:endParaRPr kumimoji="1" lang="ja-JP" altLang="en-US"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914400" rtl="0" eaLnBrk="1" latinLnBrk="0" hangingPunct="1"/>
                      <a:r>
                        <a:rPr kumimoji="1" lang="ja-JP" altLang="en-US"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1,434</a:t>
                      </a:r>
                      <a:endParaRPr kumimoji="1" lang="ja-JP" altLang="en-US"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914400" rtl="0" eaLnBrk="1" latinLnBrk="0" hangingPunct="1"/>
                      <a:r>
                        <a:rPr kumimoji="1" lang="en-US" altLang="ja-JP"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227</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27931">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２０２０年度超過利潤 ④　</a:t>
                      </a: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６</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a:t>
                      </a: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5725" marR="0" indent="0" algn="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263</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231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163</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26</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27931">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２０２０年度末超過利潤累積額 ⑤＝③＋④　</a:t>
                      </a: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６</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777</a:t>
                      </a: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573</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6,341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1,599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914400" rtl="0" eaLnBrk="1" latinLnBrk="0" hangingPunct="1"/>
                      <a:r>
                        <a:rPr kumimoji="1" lang="en-US" altLang="ja-JP" sz="9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914400" rtl="0" eaLnBrk="1" latinLnBrk="0" hangingPunct="1"/>
                      <a:r>
                        <a:rPr kumimoji="1" lang="ja-JP" altLang="en-US" sz="9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614</a:t>
                      </a:r>
                      <a:endParaRPr kumimoji="1" lang="ja-JP" altLang="en-US" sz="8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914400" rtl="0" eaLnBrk="1" latinLnBrk="0" hangingPunct="1"/>
                      <a:r>
                        <a:rPr kumimoji="1" lang="ja-JP" altLang="en-US"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1,598</a:t>
                      </a:r>
                      <a:endParaRPr kumimoji="1" lang="ja-JP" altLang="en-US"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914400" rtl="0" eaLnBrk="1" latinLnBrk="0" hangingPunct="1"/>
                      <a:r>
                        <a:rPr kumimoji="1" lang="en-US" altLang="ja-JP"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254</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27931">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事業報酬額（一定水準額）⑥　</a:t>
                      </a: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７</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172</a:t>
                      </a: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1,268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423</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392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237</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59</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27931">
                <a:tc vMerge="1">
                  <a:txBody>
                    <a:bodyPr/>
                    <a:lstStyle/>
                    <a:p>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tcPr>
                </a:tc>
                <a:tc>
                  <a:txBody>
                    <a:bodyPr/>
                    <a:lstStyle/>
                    <a:p>
                      <a:r>
                        <a:rPr kumimoji="1" lang="ja-JP" altLang="en-US" sz="9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一定水準額を上回っているか（⑤＞⑥か）</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914400" rtl="0" eaLnBrk="1" latinLnBrk="0" hangingPunct="1"/>
                      <a:r>
                        <a:rPr kumimoji="1" lang="en-US" altLang="ja-JP"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914400" rtl="0" eaLnBrk="1" latinLnBrk="0" hangingPunct="1"/>
                      <a:r>
                        <a:rPr kumimoji="1" lang="en-US" altLang="ja-JP"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226304">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tcPr>
                </a:tc>
                <a:tc gridSpan="1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C</a:t>
                      </a:r>
                      <a:r>
                        <a:rPr kumimoji="1"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自由化部門の収支（</a:t>
                      </a:r>
                      <a:r>
                        <a:rPr kumimoji="1" lang="en-US" altLang="ja-JP"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８）による基準</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tc>
                <a:tc hMerge="1">
                  <a:txBody>
                    <a:bodyPr/>
                    <a:lstStyle/>
                    <a:p>
                      <a:endParaRPr kumimoji="1" lang="ja-JP" altLang="en-US"/>
                    </a:p>
                  </a:txBody>
                  <a:tcPr/>
                </a:tc>
                <a:tc hMerge="1">
                  <a:txBody>
                    <a:bodyPr/>
                    <a:lstStyle/>
                    <a:p>
                      <a:pPr algn="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R w="12700" cap="flat" cmpd="sng" algn="ctr">
                      <a:solidFill>
                        <a:schemeClr val="tx1"/>
                      </a:solidFill>
                      <a:prstDash val="solid"/>
                      <a:round/>
                      <a:headEnd type="none" w="med" len="med"/>
                      <a:tailEnd type="none" w="med" len="med"/>
                    </a:lnR>
                  </a:tcPr>
                </a:tc>
                <a:tc hMerge="1">
                  <a:txBody>
                    <a:bodyPr/>
                    <a:lstStyle/>
                    <a:p>
                      <a:pPr algn="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98875" marR="98875" marT="49438" marB="494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1"/>
                  </a:ext>
                </a:extLst>
              </a:tr>
              <a:tr h="227931">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tcPr>
                </a:tc>
                <a:tc>
                  <a:txBody>
                    <a:bodyPr/>
                    <a:lstStyle/>
                    <a:p>
                      <a:r>
                        <a:rPr kumimoji="1" lang="ja-JP" altLang="en-US" sz="9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２０１９年度 ⑦</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+224</a:t>
                      </a: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+563</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+41</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+878</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+996</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+301</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+50</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227931">
                <a:tc vMerge="1">
                  <a:txBody>
                    <a:bodyPr/>
                    <a:lstStyle/>
                    <a:p>
                      <a:endParaRPr kumimoji="1" lang="en-US" altLang="ja-JP"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tcPr>
                </a:tc>
                <a:tc>
                  <a:txBody>
                    <a:bodyPr/>
                    <a:lstStyle/>
                    <a:p>
                      <a:r>
                        <a:rPr kumimoji="1" lang="ja-JP" altLang="en-US" sz="9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２０２０年度 ⑧</a:t>
                      </a:r>
                      <a:endParaRPr kumimoji="1" lang="en-US" altLang="ja-JP" sz="9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+203</a:t>
                      </a: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257</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485</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+109</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44</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210</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+54</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3"/>
                  </a:ext>
                </a:extLst>
              </a:tr>
              <a:tr h="227931">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２年連続で赤字となっているか（⑦＜０かつ⑧＜０か）</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No</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9351353"/>
                  </a:ext>
                </a:extLst>
              </a:tr>
              <a:tr h="363300">
                <a:tc>
                  <a:txBody>
                    <a:bodyPr/>
                    <a:lstStyle/>
                    <a:p>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評価結果</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変更認可申請命令発動の要否の検討対象となるか。</a:t>
                      </a:r>
                      <a:endParaRPr kumimoji="1" lang="en-US" altLang="ja-JP" sz="900" b="0" dirty="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a:t>
                      </a:r>
                      <a:r>
                        <a:rPr kumimoji="1" lang="ja-JP" altLang="en-US" sz="900" b="0" dirty="0">
                          <a:latin typeface="Meiryo UI" panose="020B0604030504040204" pitchFamily="50" charset="-128"/>
                          <a:ea typeface="Meiryo UI" panose="020B0604030504040204" pitchFamily="50" charset="-128"/>
                          <a:cs typeface="Meiryo UI" panose="020B0604030504040204" pitchFamily="50" charset="-128"/>
                        </a:rPr>
                        <a:t>及び</a:t>
                      </a: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B</a:t>
                      </a:r>
                      <a:r>
                        <a:rPr kumimoji="1" lang="ja-JP" altLang="en-US" sz="900" b="0" dirty="0">
                          <a:latin typeface="Meiryo UI" panose="020B0604030504040204" pitchFamily="50" charset="-128"/>
                          <a:ea typeface="Meiryo UI" panose="020B0604030504040204" pitchFamily="50" charset="-128"/>
                          <a:cs typeface="Meiryo UI" panose="020B0604030504040204" pitchFamily="50" charset="-128"/>
                        </a:rPr>
                        <a:t>が</a:t>
                      </a: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Yes</a:t>
                      </a:r>
                      <a:r>
                        <a:rPr kumimoji="1" lang="ja-JP" altLang="en-US" sz="900" b="0" dirty="0" err="1">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dirty="0">
                          <a:latin typeface="Meiryo UI" panose="020B0604030504040204" pitchFamily="50" charset="-128"/>
                          <a:ea typeface="Meiryo UI" panose="020B0604030504040204" pitchFamily="50" charset="-128"/>
                          <a:cs typeface="Meiryo UI" panose="020B0604030504040204" pitchFamily="50" charset="-128"/>
                        </a:rPr>
                        <a:t>又は</a:t>
                      </a: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A</a:t>
                      </a:r>
                      <a:r>
                        <a:rPr kumimoji="1" lang="ja-JP" altLang="en-US" sz="900" b="0" dirty="0">
                          <a:latin typeface="Meiryo UI" panose="020B0604030504040204" pitchFamily="50" charset="-128"/>
                          <a:ea typeface="Meiryo UI" panose="020B0604030504040204" pitchFamily="50" charset="-128"/>
                          <a:cs typeface="Meiryo UI" panose="020B0604030504040204" pitchFamily="50" charset="-128"/>
                        </a:rPr>
                        <a:t>及び</a:t>
                      </a: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C</a:t>
                      </a:r>
                      <a:r>
                        <a:rPr kumimoji="1" lang="ja-JP" altLang="en-US" sz="900" b="0" dirty="0">
                          <a:latin typeface="Meiryo UI" panose="020B0604030504040204" pitchFamily="50" charset="-128"/>
                          <a:ea typeface="Meiryo UI" panose="020B0604030504040204" pitchFamily="50" charset="-128"/>
                          <a:cs typeface="Meiryo UI" panose="020B0604030504040204" pitchFamily="50" charset="-128"/>
                        </a:rPr>
                        <a:t>が</a:t>
                      </a:r>
                      <a:r>
                        <a:rPr kumimoji="1" lang="en-US" altLang="ja-JP" sz="900" b="0" dirty="0">
                          <a:latin typeface="Meiryo UI" panose="020B0604030504040204" pitchFamily="50" charset="-128"/>
                          <a:ea typeface="Meiryo UI" panose="020B0604030504040204" pitchFamily="50" charset="-128"/>
                          <a:cs typeface="Meiryo UI" panose="020B0604030504040204" pitchFamily="50" charset="-128"/>
                        </a:rPr>
                        <a:t>Yes</a:t>
                      </a:r>
                      <a:r>
                        <a:rPr kumimoji="1" lang="ja-JP" altLang="en-US" sz="900" b="0" dirty="0">
                          <a:latin typeface="Meiryo UI" panose="020B0604030504040204" pitchFamily="50" charset="-128"/>
                          <a:ea typeface="Meiryo UI" panose="020B0604030504040204" pitchFamily="50" charset="-128"/>
                          <a:cs typeface="Meiryo UI" panose="020B0604030504040204" pitchFamily="50" charset="-128"/>
                        </a:rPr>
                        <a:t>か。）</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1"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1"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1"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1"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1"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1"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1"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1"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b="1" kern="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1900" marR="81900" marT="40950" marB="409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kumimoji="1" lang="ja-JP" altLang="en-US" sz="9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80336" marR="80336" marT="40168" marB="4016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5"/>
                  </a:ext>
                </a:extLst>
              </a:tr>
            </a:tbl>
          </a:graphicData>
        </a:graphic>
      </p:graphicFrame>
      <p:sp>
        <p:nvSpPr>
          <p:cNvPr id="5" name="テキスト プレースホルダー 4"/>
          <p:cNvSpPr>
            <a:spLocks noGrp="1"/>
          </p:cNvSpPr>
          <p:nvPr>
            <p:ph type="body" sz="quarter" idx="17"/>
          </p:nvPr>
        </p:nvSpPr>
        <p:spPr>
          <a:xfrm>
            <a:off x="200472" y="540000"/>
            <a:ext cx="9577064" cy="1152000"/>
          </a:xfrm>
        </p:spPr>
        <p:txBody>
          <a:bodyPr>
            <a:noAutofit/>
          </a:bodyPr>
          <a:lstStyle/>
          <a:p>
            <a:pPr>
              <a:spcAft>
                <a:spcPts val="0"/>
              </a:spcAft>
            </a:pPr>
            <a:r>
              <a:rPr kumimoji="1" lang="ja-JP" altLang="en-US" sz="1800" dirty="0">
                <a:solidFill>
                  <a:srgbClr val="000000"/>
                </a:solidFill>
              </a:rPr>
              <a:t>原価算定期間</a:t>
            </a:r>
            <a:r>
              <a:rPr lang="ja-JP" altLang="en-US" sz="1800" dirty="0">
                <a:solidFill>
                  <a:srgbClr val="000000"/>
                </a:solidFill>
              </a:rPr>
              <a:t>終了後に</a:t>
            </a:r>
            <a:r>
              <a:rPr kumimoji="1" lang="ja-JP" altLang="en-US" sz="1800" dirty="0">
                <a:solidFill>
                  <a:srgbClr val="000000"/>
                </a:solidFill>
              </a:rPr>
              <a:t>料金改定を行っていないみなし小売電気事業者９社（九州電力（</a:t>
            </a:r>
            <a:r>
              <a:rPr kumimoji="1" lang="en-US" altLang="ja-JP" sz="1800" dirty="0">
                <a:solidFill>
                  <a:srgbClr val="000000"/>
                </a:solidFill>
              </a:rPr>
              <a:t>※1</a:t>
            </a:r>
            <a:r>
              <a:rPr kumimoji="1" lang="ja-JP" altLang="en-US" sz="1800" dirty="0">
                <a:solidFill>
                  <a:srgbClr val="000000"/>
                </a:solidFill>
              </a:rPr>
              <a:t>）以外）について、審査基準に基づく評価を実施した結果、</a:t>
            </a:r>
            <a:r>
              <a:rPr lang="ja-JP" altLang="en-US" sz="1800" dirty="0"/>
              <a:t>変更認可申請命令発動の要否の検討対象となる事業者はいなかった。</a:t>
            </a:r>
            <a:endParaRPr lang="en-US" altLang="ja-JP" sz="1800" dirty="0"/>
          </a:p>
          <a:p>
            <a:pPr marL="0" indent="0">
              <a:spcBef>
                <a:spcPts val="300"/>
              </a:spcBef>
              <a:spcAft>
                <a:spcPts val="300"/>
              </a:spcAft>
              <a:buNone/>
            </a:pPr>
            <a:r>
              <a:rPr lang="ja-JP" altLang="en-US" sz="1000" dirty="0"/>
              <a:t>　　</a:t>
            </a:r>
            <a:r>
              <a:rPr lang="en-US" altLang="ja-JP" sz="1000" dirty="0"/>
              <a:t>※</a:t>
            </a:r>
            <a:r>
              <a:rPr lang="ja-JP" altLang="en-US" sz="1000" dirty="0"/>
              <a:t>１：九州電力は、原価算定期間（２０１９年４月～２０２２年３月）が終了していないため事後評価の対象外。</a:t>
            </a:r>
            <a:endParaRPr kumimoji="1" lang="ja-JP" altLang="en-US" sz="1800" dirty="0">
              <a:solidFill>
                <a:srgbClr val="000000"/>
              </a:solidFill>
            </a:endParaRPr>
          </a:p>
        </p:txBody>
      </p:sp>
      <p:sp>
        <p:nvSpPr>
          <p:cNvPr id="3" name="テキスト ボックス 2"/>
          <p:cNvSpPr txBox="1"/>
          <p:nvPr/>
        </p:nvSpPr>
        <p:spPr>
          <a:xfrm>
            <a:off x="9000000" y="1682363"/>
            <a:ext cx="1054901" cy="21544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（単位：億円）</a:t>
            </a:r>
          </a:p>
        </p:txBody>
      </p:sp>
      <p:graphicFrame>
        <p:nvGraphicFramePr>
          <p:cNvPr id="9" name="表 8"/>
          <p:cNvGraphicFramePr>
            <a:graphicFrameLocks noGrp="1"/>
          </p:cNvGraphicFramePr>
          <p:nvPr>
            <p:extLst>
              <p:ext uri="{D42A27DB-BD31-4B8C-83A1-F6EECF244321}">
                <p14:modId xmlns:p14="http://schemas.microsoft.com/office/powerpoint/2010/main" val="3764672541"/>
              </p:ext>
            </p:extLst>
          </p:nvPr>
        </p:nvGraphicFramePr>
        <p:xfrm>
          <a:off x="175023" y="5580003"/>
          <a:ext cx="9612000" cy="360000"/>
        </p:xfrm>
        <a:graphic>
          <a:graphicData uri="http://schemas.openxmlformats.org/drawingml/2006/table">
            <a:tbl>
              <a:tblPr/>
              <a:tblGrid>
                <a:gridCol w="9612000">
                  <a:extLst>
                    <a:ext uri="{9D8B030D-6E8A-4147-A177-3AD203B41FA5}">
                      <a16:colId xmlns:a16="http://schemas.microsoft.com/office/drawing/2014/main" val="965256158"/>
                    </a:ext>
                  </a:extLst>
                </a:gridCol>
              </a:tblGrid>
              <a:tr h="360000">
                <a:tc>
                  <a:txBody>
                    <a:bodyPr/>
                    <a:lstStyle/>
                    <a:p>
                      <a:endParaRPr kumimoji="1" lang="ja-JP" altLang="en-US" sz="1500" dirty="0"/>
                    </a:p>
                  </a:txBody>
                  <a:tcPr marL="74295" marR="74295" marT="37148" marB="37148" anchor="ctr">
                    <a:lnL w="38100" cmpd="sng">
                      <a:solidFill>
                        <a:srgbClr val="FF0000"/>
                      </a:solidFill>
                      <a:prstDash val="solid"/>
                    </a:lnL>
                    <a:lnR w="38100" cmpd="sng">
                      <a:solidFill>
                        <a:srgbClr val="FF0000"/>
                      </a:solidFill>
                      <a:prstDash val="solid"/>
                    </a:lnR>
                    <a:lnT w="38100" cmpd="sng">
                      <a:solidFill>
                        <a:srgbClr val="FF0000"/>
                      </a:solidFill>
                      <a:prstDash val="solid"/>
                    </a:lnT>
                    <a:lnB w="381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870780393"/>
                  </a:ext>
                </a:extLst>
              </a:tr>
            </a:tbl>
          </a:graphicData>
        </a:graphic>
      </p:graphicFrame>
    </p:spTree>
    <p:extLst>
      <p:ext uri="{BB962C8B-B14F-4D97-AF65-F5344CB8AC3E}">
        <p14:creationId xmlns:p14="http://schemas.microsoft.com/office/powerpoint/2010/main" val="2743685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タイトル 1"/>
          <p:cNvSpPr>
            <a:spLocks noGrp="1"/>
          </p:cNvSpPr>
          <p:nvPr>
            <p:ph type="title"/>
          </p:nvPr>
        </p:nvSpPr>
        <p:spPr>
          <a:xfrm>
            <a:off x="217488" y="115888"/>
            <a:ext cx="9504362" cy="461962"/>
          </a:xfrm>
        </p:spPr>
        <p:txBody>
          <a:bodyPr/>
          <a:lstStyle/>
          <a:p>
            <a:pPr eaLnBrk="1" hangingPunct="1"/>
            <a:r>
              <a:rPr lang="ja-JP" altLang="en-US" dirty="0">
                <a:latin typeface="Calibri" pitchFamily="34" charset="0"/>
              </a:rPr>
              <a:t>２</a:t>
            </a:r>
            <a:r>
              <a:rPr dirty="0">
                <a:latin typeface="Calibri" pitchFamily="34" charset="0"/>
              </a:rPr>
              <a:t>．総評</a:t>
            </a:r>
            <a:endParaRPr lang="en-US" altLang="ja-JP" dirty="0">
              <a:latin typeface="Calibri" pitchFamily="34" charset="0"/>
            </a:endParaRPr>
          </a:p>
        </p:txBody>
      </p:sp>
      <p:sp>
        <p:nvSpPr>
          <p:cNvPr id="74755" name="テキスト プレースホルダー 6"/>
          <p:cNvSpPr>
            <a:spLocks noGrp="1"/>
          </p:cNvSpPr>
          <p:nvPr>
            <p:ph type="body" sz="quarter" idx="17"/>
          </p:nvPr>
        </p:nvSpPr>
        <p:spPr>
          <a:xfrm>
            <a:off x="128464" y="548680"/>
            <a:ext cx="9505950" cy="5296423"/>
          </a:xfrm>
        </p:spPr>
        <p:txBody>
          <a:bodyPr/>
          <a:lstStyle/>
          <a:p>
            <a:pPr marL="0" indent="0">
              <a:buNone/>
            </a:pPr>
            <a:r>
              <a:rPr lang="ja-JP" altLang="en-US" sz="1800" dirty="0"/>
              <a:t>（評価の結果）</a:t>
            </a:r>
          </a:p>
          <a:p>
            <a:r>
              <a:rPr lang="ja-JP" altLang="en-US" sz="1800" dirty="0"/>
              <a:t>審査基準のステップ１［電気事業利益率による基準］では、個社の直近３カ年度平均の利益率が</a:t>
            </a:r>
            <a:r>
              <a:rPr lang="en-US" altLang="ja-JP" sz="1800" dirty="0"/>
              <a:t>10</a:t>
            </a:r>
            <a:r>
              <a:rPr lang="ja-JP" altLang="en-US" sz="1800" dirty="0"/>
              <a:t>社</a:t>
            </a:r>
            <a:r>
              <a:rPr lang="en-US" altLang="ja-JP" sz="1800" dirty="0"/>
              <a:t>10</a:t>
            </a:r>
            <a:r>
              <a:rPr lang="ja-JP" altLang="en-US" sz="1800" dirty="0"/>
              <a:t>カ年度平均の利益率を上回る会社は、北海道電力、東北電力、東京電力ＥＰ、中部電力ミライズ、関西電力、中国電力及び沖縄電力の７社であった。</a:t>
            </a:r>
            <a:endParaRPr lang="en-US" altLang="ja-JP" sz="1800" dirty="0"/>
          </a:p>
          <a:p>
            <a:r>
              <a:rPr lang="ja-JP" altLang="en-US" sz="1800" dirty="0"/>
              <a:t>ただし、審査基準のステップ２の［超過利潤累積額による基準］又は［自由化部門の収支による基準］に照らすと、７社全てにおいて、</a:t>
            </a:r>
            <a:r>
              <a:rPr lang="en-US" altLang="ja-JP" sz="1800" dirty="0"/>
              <a:t>2020</a:t>
            </a:r>
            <a:r>
              <a:rPr lang="ja-JP" altLang="en-US" sz="1800" dirty="0"/>
              <a:t>年度末超過利潤累積額が一定水準額を下回っており、また、自由化部門の収支が直近２年連続で赤字とはなっていなかった。</a:t>
            </a:r>
            <a:endParaRPr lang="en-US" altLang="ja-JP" sz="1800" dirty="0"/>
          </a:p>
          <a:p>
            <a:r>
              <a:rPr lang="ja-JP" altLang="en-US" sz="1800" dirty="0"/>
              <a:t>上記より、原価算定期間終了後に料金改定を行っていないみなし小売電気事業者９社（九州電力以外）について、審査基準に基づく評価を実施した結果、変更認可申請命令発動の要否の検討対象となる事業者はいなかった。</a:t>
            </a:r>
            <a:endParaRPr lang="en-US" altLang="ja-JP" sz="1800" dirty="0"/>
          </a:p>
          <a:p>
            <a:pPr marL="0" indent="0">
              <a:buNone/>
            </a:pPr>
            <a:r>
              <a:rPr lang="ja-JP" altLang="en-US" sz="1800" dirty="0"/>
              <a:t>（結論）</a:t>
            </a:r>
            <a:endParaRPr lang="en-US" altLang="ja-JP" sz="1800" dirty="0"/>
          </a:p>
          <a:p>
            <a:r>
              <a:rPr lang="ja-JP" altLang="ja-JP" sz="1800" dirty="0"/>
              <a:t>以上を踏まえ、今回事後評価の対象となった</a:t>
            </a:r>
            <a:r>
              <a:rPr lang="ja-JP" altLang="en-US" sz="1800" dirty="0"/>
              <a:t>みなし小売電気</a:t>
            </a:r>
            <a:r>
              <a:rPr lang="ja-JP" altLang="ja-JP" sz="1800" dirty="0"/>
              <a:t>事業者について、現行の料金に関する値下げ認可申請の必要があるとは認められなかった。</a:t>
            </a:r>
            <a:endParaRPr lang="en-US" altLang="ja-JP" sz="1800" dirty="0"/>
          </a:p>
          <a:p>
            <a:r>
              <a:rPr lang="ja-JP" altLang="en-US" sz="1800" dirty="0"/>
              <a:t>なお、上記の結論は、関西電力で現在確認されている超過契約額（他社は該当なし）も反映して評価した結果である。</a:t>
            </a:r>
            <a:endParaRPr lang="en-US" altLang="ja-JP" sz="1800" dirty="0"/>
          </a:p>
        </p:txBody>
      </p:sp>
    </p:spTree>
    <p:extLst>
      <p:ext uri="{BB962C8B-B14F-4D97-AF65-F5344CB8AC3E}">
        <p14:creationId xmlns:p14="http://schemas.microsoft.com/office/powerpoint/2010/main" val="655340837"/>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algn="l">
          <a:defRPr kumimoji="0" sz="1800" dirty="0"/>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3B8B25341311C4BBE1A8890E3947AD1" ma:contentTypeVersion="4" ma:contentTypeDescription="新しいドキュメントを作成します。" ma:contentTypeScope="" ma:versionID="0db93137446169446aa4e9ad5bb5f674">
  <xsd:schema xmlns:xsd="http://www.w3.org/2001/XMLSchema" xmlns:xs="http://www.w3.org/2001/XMLSchema" xmlns:p="http://schemas.microsoft.com/office/2006/metadata/properties" xmlns:ns2="defeb99c-54c2-479c-8efd-65da4624a0a7" xmlns:ns3="552359f1-1fba-4fcf-8c59-f9fc45e5c905" targetNamespace="http://schemas.microsoft.com/office/2006/metadata/properties" ma:root="true" ma:fieldsID="65e5db200460617a97d166d72ff6cec4" ns2:_="" ns3:_="">
    <xsd:import namespace="defeb99c-54c2-479c-8efd-65da4624a0a7"/>
    <xsd:import namespace="552359f1-1fba-4fcf-8c59-f9fc45e5c90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feb99c-54c2-479c-8efd-65da4624a0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52359f1-1fba-4fcf-8c59-f9fc45e5c905"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8D8340F-5555-4474-8E1B-296FCDC83CB7}"/>
</file>

<file path=customXml/itemProps2.xml><?xml version="1.0" encoding="utf-8"?>
<ds:datastoreItem xmlns:ds="http://schemas.openxmlformats.org/officeDocument/2006/customXml" ds:itemID="{CA025EB5-9186-4B97-A77C-A0A7AE4B8FA2}"/>
</file>

<file path=customXml/itemProps3.xml><?xml version="1.0" encoding="utf-8"?>
<ds:datastoreItem xmlns:ds="http://schemas.openxmlformats.org/officeDocument/2006/customXml" ds:itemID="{7CCAF53B-3C88-46C8-9484-8D7A8B2DFBF5}"/>
</file>

<file path=docProps/app.xml><?xml version="1.0" encoding="utf-8"?>
<Properties xmlns="http://schemas.openxmlformats.org/officeDocument/2006/extended-properties" xmlns:vt="http://schemas.openxmlformats.org/officeDocument/2006/docPropsVTypes">
  <Template>blank</Template>
  <TotalTime>19720</TotalTime>
  <Words>918</Words>
  <Application>Microsoft Office PowerPoint</Application>
  <PresentationFormat>A4 210 x 297 mm</PresentationFormat>
  <Paragraphs>152</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ＭＳ Ｐゴシック</vt:lpstr>
      <vt:lpstr>Arial</vt:lpstr>
      <vt:lpstr>Calibri</vt:lpstr>
      <vt:lpstr>Wingdings</vt:lpstr>
      <vt:lpstr>blank</vt:lpstr>
      <vt:lpstr>１．電気小売経過措置料金の事後評価について（３）</vt:lpstr>
      <vt:lpstr>２．総評</vt:lpstr>
    </vt:vector>
  </TitlesOfParts>
  <Company>METI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原価算定期間終了後の事後評価</dc:title>
  <dc:creator>METI</dc:creator>
  <cp:lastModifiedBy>齋藤　諒</cp:lastModifiedBy>
  <cp:revision>996</cp:revision>
  <cp:lastPrinted>2022-02-15T08:55:51Z</cp:lastPrinted>
  <dcterms:created xsi:type="dcterms:W3CDTF">2016-02-23T01:05:22Z</dcterms:created>
  <dcterms:modified xsi:type="dcterms:W3CDTF">2022-05-24T05:42:59Z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0x01010083B8B25341311C4BBE1A8890E3947AD1</vt:lpwstr>
  </property>
</Properties>
</file>