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90" y="90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300"/>
            </a:lvl1pPr>
          </a:lstStyle>
          <a:p>
            <a:r>
              <a:rPr lang="ja-JP" altLang="en-US" sz="15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/>
          <a:lstStyle>
            <a:lvl1pPr algn="r">
              <a:defRPr sz="1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766763"/>
            <a:ext cx="554355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3" tIns="47732" rIns="95463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5463" tIns="47732" rIns="95463" bIns="4773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4" cy="511731"/>
          </a:xfrm>
          <a:prstGeom prst="rect">
            <a:avLst/>
          </a:prstGeom>
        </p:spPr>
        <p:txBody>
          <a:bodyPr vert="horz" lIns="95463" tIns="47732" rIns="95463" bIns="47732" rtlCol="0" anchor="b"/>
          <a:lstStyle>
            <a:lvl1pPr algn="r">
              <a:defRPr sz="13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2022/5/18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microsoft.com/office/2007/relationships/hdphoto" Target="../media/hdphoto1.wdp"/><Relationship Id="rId7" Type="http://schemas.openxmlformats.org/officeDocument/2006/relationships/image" Target="../media/image5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gif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gif"/><Relationship Id="rId4" Type="http://schemas.openxmlformats.org/officeDocument/2006/relationships/image" Target="../media/image2.gif"/><Relationship Id="rId9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3CA85CCB-2CE6-453C-920F-CB0011169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207" y="2150939"/>
            <a:ext cx="4557586" cy="255612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7" name="楕円 26">
            <a:extLst>
              <a:ext uri="{FF2B5EF4-FFF2-40B4-BE49-F238E27FC236}">
                <a16:creationId xmlns:a16="http://schemas.microsoft.com/office/drawing/2014/main" id="{1DD9BBCC-CB03-4E43-82CC-1E05E2443278}"/>
              </a:ext>
            </a:extLst>
          </p:cNvPr>
          <p:cNvSpPr/>
          <p:nvPr/>
        </p:nvSpPr>
        <p:spPr>
          <a:xfrm>
            <a:off x="3054621" y="2796168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7023E3C4-A18A-4053-A344-A8BF18CEE123}"/>
              </a:ext>
            </a:extLst>
          </p:cNvPr>
          <p:cNvCxnSpPr>
            <a:cxnSpLocks/>
            <a:stCxn id="27" idx="7"/>
            <a:endCxn id="37" idx="2"/>
          </p:cNvCxnSpPr>
          <p:nvPr/>
        </p:nvCxnSpPr>
        <p:spPr>
          <a:xfrm flipV="1">
            <a:off x="3145855" y="1987994"/>
            <a:ext cx="870961" cy="82382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楕円 29">
            <a:extLst>
              <a:ext uri="{FF2B5EF4-FFF2-40B4-BE49-F238E27FC236}">
                <a16:creationId xmlns:a16="http://schemas.microsoft.com/office/drawing/2014/main" id="{583123EA-58A1-4CC8-855D-2E9F79B90590}"/>
              </a:ext>
            </a:extLst>
          </p:cNvPr>
          <p:cNvSpPr/>
          <p:nvPr/>
        </p:nvSpPr>
        <p:spPr>
          <a:xfrm>
            <a:off x="2890894" y="3021029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sp>
        <p:nvSpPr>
          <p:cNvPr id="31" name="楕円 30">
            <a:extLst>
              <a:ext uri="{FF2B5EF4-FFF2-40B4-BE49-F238E27FC236}">
                <a16:creationId xmlns:a16="http://schemas.microsoft.com/office/drawing/2014/main" id="{47F14F2B-E338-4A3B-AF9F-3E924632B211}"/>
              </a:ext>
            </a:extLst>
          </p:cNvPr>
          <p:cNvSpPr/>
          <p:nvPr/>
        </p:nvSpPr>
        <p:spPr>
          <a:xfrm>
            <a:off x="2829889" y="3303264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99994097-0144-4A27-8CA3-6EE6D1130475}"/>
              </a:ext>
            </a:extLst>
          </p:cNvPr>
          <p:cNvSpPr/>
          <p:nvPr/>
        </p:nvSpPr>
        <p:spPr>
          <a:xfrm>
            <a:off x="3028494" y="3061956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8E90EDB6-9747-4AC1-A5E3-52DDF0CA8A78}"/>
              </a:ext>
            </a:extLst>
          </p:cNvPr>
          <p:cNvSpPr/>
          <p:nvPr/>
        </p:nvSpPr>
        <p:spPr>
          <a:xfrm>
            <a:off x="4376936" y="3377234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sp>
        <p:nvSpPr>
          <p:cNvPr id="34" name="楕円 33">
            <a:extLst>
              <a:ext uri="{FF2B5EF4-FFF2-40B4-BE49-F238E27FC236}">
                <a16:creationId xmlns:a16="http://schemas.microsoft.com/office/drawing/2014/main" id="{9B49230E-B161-4AD0-899F-22FB684B315A}"/>
              </a:ext>
            </a:extLst>
          </p:cNvPr>
          <p:cNvSpPr/>
          <p:nvPr/>
        </p:nvSpPr>
        <p:spPr>
          <a:xfrm>
            <a:off x="4664968" y="3322113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sp>
        <p:nvSpPr>
          <p:cNvPr id="35" name="楕円 34">
            <a:extLst>
              <a:ext uri="{FF2B5EF4-FFF2-40B4-BE49-F238E27FC236}">
                <a16:creationId xmlns:a16="http://schemas.microsoft.com/office/drawing/2014/main" id="{8BE9FA15-7566-4DCB-8881-3F0957FD0151}"/>
              </a:ext>
            </a:extLst>
          </p:cNvPr>
          <p:cNvSpPr/>
          <p:nvPr/>
        </p:nvSpPr>
        <p:spPr>
          <a:xfrm>
            <a:off x="6788034" y="4114201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sp>
        <p:nvSpPr>
          <p:cNvPr id="36" name="楕円 35">
            <a:extLst>
              <a:ext uri="{FF2B5EF4-FFF2-40B4-BE49-F238E27FC236}">
                <a16:creationId xmlns:a16="http://schemas.microsoft.com/office/drawing/2014/main" id="{8C5FB8E9-F141-4C95-879F-6BB3C9AB88A5}"/>
              </a:ext>
            </a:extLst>
          </p:cNvPr>
          <p:cNvSpPr/>
          <p:nvPr/>
        </p:nvSpPr>
        <p:spPr>
          <a:xfrm>
            <a:off x="6186552" y="3356707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graphicFrame>
        <p:nvGraphicFramePr>
          <p:cNvPr id="37" name="表 37">
            <a:extLst>
              <a:ext uri="{FF2B5EF4-FFF2-40B4-BE49-F238E27FC236}">
                <a16:creationId xmlns:a16="http://schemas.microsoft.com/office/drawing/2014/main" id="{AA7E2024-7BD0-4B06-A4ED-DC7E8CBBB2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670625"/>
              </p:ext>
            </p:extLst>
          </p:nvPr>
        </p:nvGraphicFramePr>
        <p:xfrm>
          <a:off x="3296816" y="1104074"/>
          <a:ext cx="1440000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351172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ノルウェー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3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10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水力発電所貯水量が減少。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冬季の需給ひっ迫が懸念。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5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水力比率：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93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60081"/>
                  </a:ext>
                </a:extLst>
              </a:tr>
            </a:tbl>
          </a:graphicData>
        </a:graphic>
      </p:graphicFrame>
      <p:graphicFrame>
        <p:nvGraphicFramePr>
          <p:cNvPr id="38" name="表 37">
            <a:extLst>
              <a:ext uri="{FF2B5EF4-FFF2-40B4-BE49-F238E27FC236}">
                <a16:creationId xmlns:a16="http://schemas.microsoft.com/office/drawing/2014/main" id="{CA9E22CB-F897-42B5-A09A-14D9F34F17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919726"/>
              </p:ext>
            </p:extLst>
          </p:nvPr>
        </p:nvGraphicFramePr>
        <p:xfrm>
          <a:off x="1155735" y="1589672"/>
          <a:ext cx="14400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351172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英国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3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7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風力発電の低出力化により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電力の卸価格高騰。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天然ガス価格高騰により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卸価格の高騰に拍車。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5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風力比率：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20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60081"/>
                  </a:ext>
                </a:extLst>
              </a:tr>
            </a:tbl>
          </a:graphicData>
        </a:graphic>
      </p:graphicFrame>
      <p:graphicFrame>
        <p:nvGraphicFramePr>
          <p:cNvPr id="40" name="表 39">
            <a:extLst>
              <a:ext uri="{FF2B5EF4-FFF2-40B4-BE49-F238E27FC236}">
                <a16:creationId xmlns:a16="http://schemas.microsoft.com/office/drawing/2014/main" id="{8B2FB609-03D6-4E59-A770-CDBFF6E91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668127"/>
              </p:ext>
            </p:extLst>
          </p:nvPr>
        </p:nvGraphicFramePr>
        <p:xfrm>
          <a:off x="1171047" y="2994563"/>
          <a:ext cx="1440000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351172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ドイツ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3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12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風力発電の低出力化により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電力の卸価格高騰。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5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風力比率：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60081"/>
                  </a:ext>
                </a:extLst>
              </a:tr>
            </a:tbl>
          </a:graphicData>
        </a:graphic>
      </p:graphicFrame>
      <p:graphicFrame>
        <p:nvGraphicFramePr>
          <p:cNvPr id="41" name="表 40">
            <a:extLst>
              <a:ext uri="{FF2B5EF4-FFF2-40B4-BE49-F238E27FC236}">
                <a16:creationId xmlns:a16="http://schemas.microsoft.com/office/drawing/2014/main" id="{F0D4EA21-9D9E-4413-85DC-4185497B6F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569642"/>
              </p:ext>
            </p:extLst>
          </p:nvPr>
        </p:nvGraphicFramePr>
        <p:xfrm>
          <a:off x="1171047" y="4155614"/>
          <a:ext cx="1440000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351172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スペイン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3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9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風力発電の低出力化により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電力の卸価格高騰。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5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風力比率：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20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60081"/>
                  </a:ext>
                </a:extLst>
              </a:tr>
            </a:tbl>
          </a:graphicData>
        </a:graphic>
      </p:graphicFrame>
      <p:graphicFrame>
        <p:nvGraphicFramePr>
          <p:cNvPr id="42" name="表 41">
            <a:extLst>
              <a:ext uri="{FF2B5EF4-FFF2-40B4-BE49-F238E27FC236}">
                <a16:creationId xmlns:a16="http://schemas.microsoft.com/office/drawing/2014/main" id="{08392100-5434-4B22-BF93-9BC422EC19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603060"/>
              </p:ext>
            </p:extLst>
          </p:nvPr>
        </p:nvGraphicFramePr>
        <p:xfrm>
          <a:off x="2793000" y="4865962"/>
          <a:ext cx="4320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351172056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48413341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20804888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中国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3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寒波による需給ひっ迫。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一部地域では輪番停電実施。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5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南方電網管内で需給ひっ迫。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一部産業用需要家で操業調整実施。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9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石炭不足に伴う需給ひっ迫。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東北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3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省で輪番停電実施。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5759"/>
                  </a:ext>
                </a:extLst>
              </a:tr>
            </a:tbl>
          </a:graphicData>
        </a:graphic>
      </p:graphicFrame>
      <p:graphicFrame>
        <p:nvGraphicFramePr>
          <p:cNvPr id="43" name="表 42">
            <a:extLst>
              <a:ext uri="{FF2B5EF4-FFF2-40B4-BE49-F238E27FC236}">
                <a16:creationId xmlns:a16="http://schemas.microsoft.com/office/drawing/2014/main" id="{8E974E6C-F652-427E-9449-403A2884C6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2436019"/>
              </p:ext>
            </p:extLst>
          </p:nvPr>
        </p:nvGraphicFramePr>
        <p:xfrm>
          <a:off x="7310265" y="1595377"/>
          <a:ext cx="14400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351172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米国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3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2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テキサス州で寒波により需給ひっ迫。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大規模な輪番停電実施。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5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8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カリフォルニア州で熱波により輪番停電実施。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60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8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ルイジアナ州でハリケーン「ローラ」・「アイダ」による大規模停電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452965"/>
                  </a:ext>
                </a:extLst>
              </a:tr>
            </a:tbl>
          </a:graphicData>
        </a:graphic>
      </p:graphicFrame>
      <p:pic>
        <p:nvPicPr>
          <p:cNvPr id="47" name="図 46" descr="ロゴ, 会社名&#10;&#10;自動的に生成された説明">
            <a:extLst>
              <a:ext uri="{FF2B5EF4-FFF2-40B4-BE49-F238E27FC236}">
                <a16:creationId xmlns:a16="http://schemas.microsoft.com/office/drawing/2014/main" id="{BCD748B3-2F78-4A78-8166-15B2C1BD972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04" y="1643408"/>
            <a:ext cx="360000" cy="241072"/>
          </a:xfrm>
          <a:prstGeom prst="rect">
            <a:avLst/>
          </a:prstGeom>
        </p:spPr>
      </p:pic>
      <p:pic>
        <p:nvPicPr>
          <p:cNvPr id="49" name="図 48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F8FEDEF9-4F78-4F1C-B92A-54CAFF21A8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567" y="1644480"/>
            <a:ext cx="360000" cy="240000"/>
          </a:xfrm>
          <a:prstGeom prst="rect">
            <a:avLst/>
          </a:prstGeom>
        </p:spPr>
      </p:pic>
      <p:pic>
        <p:nvPicPr>
          <p:cNvPr id="51" name="図 50" descr="図形&#10;&#10;低い精度で自動的に生成された説明">
            <a:extLst>
              <a:ext uri="{FF2B5EF4-FFF2-40B4-BE49-F238E27FC236}">
                <a16:creationId xmlns:a16="http://schemas.microsoft.com/office/drawing/2014/main" id="{ABEE2AD6-7EAF-482F-9588-95DDCF8B50D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921" y="4918998"/>
            <a:ext cx="360000" cy="241071"/>
          </a:xfrm>
          <a:prstGeom prst="rect">
            <a:avLst/>
          </a:prstGeom>
        </p:spPr>
      </p:pic>
      <p:pic>
        <p:nvPicPr>
          <p:cNvPr id="53" name="図 52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AFE2E1E0-EBC0-489C-B0B5-FFBFABEBAE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3397" y="1151648"/>
            <a:ext cx="360000" cy="241071"/>
          </a:xfrm>
          <a:prstGeom prst="rect">
            <a:avLst/>
          </a:prstGeom>
        </p:spPr>
      </p:pic>
      <p:pic>
        <p:nvPicPr>
          <p:cNvPr id="55" name="図 54" descr="スクリーンショットの画面&#10;&#10;自動的に生成された説明">
            <a:extLst>
              <a:ext uri="{FF2B5EF4-FFF2-40B4-BE49-F238E27FC236}">
                <a16:creationId xmlns:a16="http://schemas.microsoft.com/office/drawing/2014/main" id="{2E5E2C13-85BA-4D77-8B40-663495AC1B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366" y="4200786"/>
            <a:ext cx="360000" cy="241071"/>
          </a:xfrm>
          <a:prstGeom prst="rect">
            <a:avLst/>
          </a:prstGeom>
        </p:spPr>
      </p:pic>
      <p:pic>
        <p:nvPicPr>
          <p:cNvPr id="57" name="図 56" descr="図形, 背景パターン, 四角形&#10;&#10;自動的に生成された説明">
            <a:extLst>
              <a:ext uri="{FF2B5EF4-FFF2-40B4-BE49-F238E27FC236}">
                <a16:creationId xmlns:a16="http://schemas.microsoft.com/office/drawing/2014/main" id="{8625530A-DA3E-46C9-87B9-5D838E48454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304" y="3029322"/>
            <a:ext cx="360000" cy="241071"/>
          </a:xfrm>
          <a:prstGeom prst="rect">
            <a:avLst/>
          </a:prstGeom>
        </p:spPr>
      </p:pic>
      <p:graphicFrame>
        <p:nvGraphicFramePr>
          <p:cNvPr id="60" name="表 37">
            <a:extLst>
              <a:ext uri="{FF2B5EF4-FFF2-40B4-BE49-F238E27FC236}">
                <a16:creationId xmlns:a16="http://schemas.microsoft.com/office/drawing/2014/main" id="{20C2EC67-0B93-487C-8C69-2FAD59B68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681060"/>
              </p:ext>
            </p:extLst>
          </p:nvPr>
        </p:nvGraphicFramePr>
        <p:xfrm>
          <a:off x="5169184" y="1104074"/>
          <a:ext cx="1440000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351172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日本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3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寒波に加えて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LNG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不足により需給ひっ迫。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5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太陽光比率：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7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60081"/>
                  </a:ext>
                </a:extLst>
              </a:tr>
            </a:tbl>
          </a:graphicData>
        </a:graphic>
      </p:graphicFrame>
      <p:graphicFrame>
        <p:nvGraphicFramePr>
          <p:cNvPr id="61" name="表 60">
            <a:extLst>
              <a:ext uri="{FF2B5EF4-FFF2-40B4-BE49-F238E27FC236}">
                <a16:creationId xmlns:a16="http://schemas.microsoft.com/office/drawing/2014/main" id="{8A570E38-7959-4B47-8C3E-CA45BB48C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396847"/>
              </p:ext>
            </p:extLst>
          </p:nvPr>
        </p:nvGraphicFramePr>
        <p:xfrm>
          <a:off x="7308805" y="4155614"/>
          <a:ext cx="1440000" cy="88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335117205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ブラジル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239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【21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年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8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月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】</a:t>
                      </a:r>
                    </a:p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干ばつ影響で水力発電所が不振。</a:t>
                      </a:r>
                      <a:endParaRPr kumimoji="1" lang="en-US" altLang="ja-JP" sz="800" dirty="0">
                        <a:latin typeface="Zen Kaku Gothic New" pitchFamily="2" charset="-128"/>
                        <a:ea typeface="Zen Kaku Gothic New" pitchFamily="2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525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水力比率：</a:t>
                      </a:r>
                      <a:r>
                        <a:rPr kumimoji="1" lang="en-US" altLang="ja-JP" sz="800" dirty="0">
                          <a:latin typeface="Zen Kaku Gothic New" pitchFamily="2" charset="-128"/>
                          <a:ea typeface="Zen Kaku Gothic New" pitchFamily="2" charset="-128"/>
                        </a:rPr>
                        <a:t>64</a:t>
                      </a:r>
                      <a:r>
                        <a:rPr kumimoji="1" lang="ja-JP" altLang="en-US" sz="800" dirty="0">
                          <a:latin typeface="Zen Kaku Gothic New" pitchFamily="2" charset="-128"/>
                          <a:ea typeface="Zen Kaku Gothic New" pitchFamily="2" charset="-128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560081"/>
                  </a:ext>
                </a:extLst>
              </a:tr>
            </a:tbl>
          </a:graphicData>
        </a:graphic>
      </p:graphicFrame>
      <p:pic>
        <p:nvPicPr>
          <p:cNvPr id="59" name="図 58" descr="アイコン&#10;&#10;中程度の精度で自動的に生成された説明">
            <a:extLst>
              <a:ext uri="{FF2B5EF4-FFF2-40B4-BE49-F238E27FC236}">
                <a16:creationId xmlns:a16="http://schemas.microsoft.com/office/drawing/2014/main" id="{74F665EF-31D4-4107-8FB4-B4B1A973BC9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7376" y="4200783"/>
            <a:ext cx="360000" cy="241074"/>
          </a:xfrm>
          <a:prstGeom prst="rect">
            <a:avLst/>
          </a:prstGeom>
        </p:spPr>
      </p:pic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162A7AA4-9425-4C74-9476-B2C390B05BF1}"/>
              </a:ext>
            </a:extLst>
          </p:cNvPr>
          <p:cNvCxnSpPr>
            <a:cxnSpLocks/>
            <a:stCxn id="30" idx="1"/>
            <a:endCxn id="38" idx="3"/>
          </p:cNvCxnSpPr>
          <p:nvPr/>
        </p:nvCxnSpPr>
        <p:spPr>
          <a:xfrm flipH="1" flipV="1">
            <a:off x="2595735" y="2153552"/>
            <a:ext cx="310812" cy="88313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C4E6C450-04E6-4406-9D9C-EE008A7B3976}"/>
              </a:ext>
            </a:extLst>
          </p:cNvPr>
          <p:cNvCxnSpPr>
            <a:cxnSpLocks/>
            <a:stCxn id="32" idx="3"/>
            <a:endCxn id="40" idx="3"/>
          </p:cNvCxnSpPr>
          <p:nvPr/>
        </p:nvCxnSpPr>
        <p:spPr>
          <a:xfrm flipH="1">
            <a:off x="2611047" y="3153190"/>
            <a:ext cx="433100" cy="28333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FFDC9C4F-EB54-4444-B290-7693CED53457}"/>
              </a:ext>
            </a:extLst>
          </p:cNvPr>
          <p:cNvCxnSpPr>
            <a:cxnSpLocks/>
            <a:stCxn id="31" idx="4"/>
            <a:endCxn id="41" idx="3"/>
          </p:cNvCxnSpPr>
          <p:nvPr/>
        </p:nvCxnSpPr>
        <p:spPr>
          <a:xfrm flipH="1">
            <a:off x="2611047" y="3410151"/>
            <a:ext cx="272286" cy="1187423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0265E853-35AA-4AD2-B0D8-5A5D582B0690}"/>
              </a:ext>
            </a:extLst>
          </p:cNvPr>
          <p:cNvCxnSpPr>
            <a:cxnSpLocks/>
            <a:stCxn id="33" idx="5"/>
            <a:endCxn id="42" idx="0"/>
          </p:cNvCxnSpPr>
          <p:nvPr/>
        </p:nvCxnSpPr>
        <p:spPr>
          <a:xfrm>
            <a:off x="4468170" y="3468468"/>
            <a:ext cx="484830" cy="1397494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直線矢印コネクタ 82">
            <a:extLst>
              <a:ext uri="{FF2B5EF4-FFF2-40B4-BE49-F238E27FC236}">
                <a16:creationId xmlns:a16="http://schemas.microsoft.com/office/drawing/2014/main" id="{EB226C95-0617-4A9B-8975-D7F9975F8876}"/>
              </a:ext>
            </a:extLst>
          </p:cNvPr>
          <p:cNvCxnSpPr>
            <a:cxnSpLocks/>
            <a:stCxn id="34" idx="7"/>
            <a:endCxn id="60" idx="2"/>
          </p:cNvCxnSpPr>
          <p:nvPr/>
        </p:nvCxnSpPr>
        <p:spPr>
          <a:xfrm flipV="1">
            <a:off x="4756202" y="1987994"/>
            <a:ext cx="1132982" cy="134977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46E248EB-49A4-403F-83F6-8307669628F7}"/>
              </a:ext>
            </a:extLst>
          </p:cNvPr>
          <p:cNvCxnSpPr>
            <a:cxnSpLocks/>
            <a:stCxn id="35" idx="5"/>
            <a:endCxn id="61" idx="1"/>
          </p:cNvCxnSpPr>
          <p:nvPr/>
        </p:nvCxnSpPr>
        <p:spPr>
          <a:xfrm>
            <a:off x="6879268" y="4205435"/>
            <a:ext cx="429537" cy="392139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A909208D-D5CE-441F-A92A-E197DA28BF73}"/>
              </a:ext>
            </a:extLst>
          </p:cNvPr>
          <p:cNvCxnSpPr>
            <a:cxnSpLocks/>
            <a:stCxn id="36" idx="7"/>
          </p:cNvCxnSpPr>
          <p:nvPr/>
        </p:nvCxnSpPr>
        <p:spPr>
          <a:xfrm flipV="1">
            <a:off x="6277786" y="2079228"/>
            <a:ext cx="1032479" cy="1293132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楕円 94">
            <a:extLst>
              <a:ext uri="{FF2B5EF4-FFF2-40B4-BE49-F238E27FC236}">
                <a16:creationId xmlns:a16="http://schemas.microsoft.com/office/drawing/2014/main" id="{5FC8BD48-0353-4938-B386-01B2EAA10981}"/>
              </a:ext>
            </a:extLst>
          </p:cNvPr>
          <p:cNvSpPr/>
          <p:nvPr/>
        </p:nvSpPr>
        <p:spPr>
          <a:xfrm>
            <a:off x="5879847" y="3310014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cxnSp>
        <p:nvCxnSpPr>
          <p:cNvPr id="96" name="直線矢印コネクタ 95">
            <a:extLst>
              <a:ext uri="{FF2B5EF4-FFF2-40B4-BE49-F238E27FC236}">
                <a16:creationId xmlns:a16="http://schemas.microsoft.com/office/drawing/2014/main" id="{9AC4CB92-00C3-41B5-9B5F-2CA581F11F1A}"/>
              </a:ext>
            </a:extLst>
          </p:cNvPr>
          <p:cNvCxnSpPr>
            <a:cxnSpLocks/>
            <a:stCxn id="95" idx="7"/>
          </p:cNvCxnSpPr>
          <p:nvPr/>
        </p:nvCxnSpPr>
        <p:spPr>
          <a:xfrm flipV="1">
            <a:off x="5971081" y="2625270"/>
            <a:ext cx="1351946" cy="700397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楕円 98">
            <a:extLst>
              <a:ext uri="{FF2B5EF4-FFF2-40B4-BE49-F238E27FC236}">
                <a16:creationId xmlns:a16="http://schemas.microsoft.com/office/drawing/2014/main" id="{A640A9FF-3D67-4236-ACB4-4E0246583FA3}"/>
              </a:ext>
            </a:extLst>
          </p:cNvPr>
          <p:cNvSpPr/>
          <p:nvPr/>
        </p:nvSpPr>
        <p:spPr>
          <a:xfrm>
            <a:off x="6278149" y="3407891"/>
            <a:ext cx="106887" cy="106887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latin typeface="Zen Kaku Gothic New" pitchFamily="2" charset="-128"/>
              <a:ea typeface="Zen Kaku Gothic New" pitchFamily="2" charset="-128"/>
            </a:endParaRPr>
          </a:p>
        </p:txBody>
      </p:sp>
      <p:cxnSp>
        <p:nvCxnSpPr>
          <p:cNvPr id="100" name="直線矢印コネクタ 99">
            <a:extLst>
              <a:ext uri="{FF2B5EF4-FFF2-40B4-BE49-F238E27FC236}">
                <a16:creationId xmlns:a16="http://schemas.microsoft.com/office/drawing/2014/main" id="{A6BE4434-928A-4F2B-AA9B-0FBFEB46AEFC}"/>
              </a:ext>
            </a:extLst>
          </p:cNvPr>
          <p:cNvCxnSpPr>
            <a:cxnSpLocks/>
            <a:stCxn id="99" idx="6"/>
          </p:cNvCxnSpPr>
          <p:nvPr/>
        </p:nvCxnSpPr>
        <p:spPr>
          <a:xfrm flipV="1">
            <a:off x="6385036" y="3147325"/>
            <a:ext cx="925229" cy="31401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7" name="図 106" descr="グラフ, バブル チャート&#10;&#10;自動的に生成された説明">
            <a:extLst>
              <a:ext uri="{FF2B5EF4-FFF2-40B4-BE49-F238E27FC236}">
                <a16:creationId xmlns:a16="http://schemas.microsoft.com/office/drawing/2014/main" id="{319C8767-6FBC-4350-8BA3-9C25B1B2C8C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5036" y="1148609"/>
            <a:ext cx="360000" cy="24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C70C3418-A310-4883-AC13-626D74A2EC21}" vid="{B7DBB73A-4EAD-4CDD-9417-4DB873CA40B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170</TotalTime>
  <Words>267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Zen Kaku Gothic New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仲谷　一宏</dc:creator>
  <cp:lastModifiedBy>928001530</cp:lastModifiedBy>
  <cp:revision>4</cp:revision>
  <cp:lastPrinted>2022-05-18T00:05:54Z</cp:lastPrinted>
  <dcterms:created xsi:type="dcterms:W3CDTF">2022-03-31T09:51:03Z</dcterms:created>
  <dcterms:modified xsi:type="dcterms:W3CDTF">2022-05-18T00:06:01Z</dcterms:modified>
</cp:coreProperties>
</file>