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1290" y="9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r>
              <a:rPr lang="ja-JP" altLang="en-US" sz="15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2022/5/13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3B754CE-ADEE-4D8E-A260-ACA408A2A120}"/>
              </a:ext>
            </a:extLst>
          </p:cNvPr>
          <p:cNvGrpSpPr/>
          <p:nvPr/>
        </p:nvGrpSpPr>
        <p:grpSpPr>
          <a:xfrm>
            <a:off x="115125" y="756974"/>
            <a:ext cx="9675749" cy="5344052"/>
            <a:chOff x="144260" y="1516303"/>
            <a:chExt cx="9675749" cy="5344052"/>
          </a:xfrm>
        </p:grpSpPr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FBF9C4EA-4D5A-4519-966C-BED2587EBE6E}"/>
                </a:ext>
              </a:extLst>
            </p:cNvPr>
            <p:cNvCxnSpPr/>
            <p:nvPr/>
          </p:nvCxnSpPr>
          <p:spPr>
            <a:xfrm>
              <a:off x="2290994" y="6201642"/>
              <a:ext cx="0" cy="332308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図形 13">
              <a:extLst>
                <a:ext uri="{FF2B5EF4-FFF2-40B4-BE49-F238E27FC236}">
                  <a16:creationId xmlns:a16="http://schemas.microsoft.com/office/drawing/2014/main" id="{09623791-2179-4EA9-A9E0-C44A1D37B704}"/>
                </a:ext>
              </a:extLst>
            </p:cNvPr>
            <p:cNvSpPr/>
            <p:nvPr/>
          </p:nvSpPr>
          <p:spPr>
            <a:xfrm>
              <a:off x="1666156" y="1516303"/>
              <a:ext cx="7702143" cy="4034721"/>
            </a:xfrm>
            <a:prstGeom prst="swooshArrow">
              <a:avLst>
                <a:gd name="adj1" fmla="val 36880"/>
                <a:gd name="adj2" fmla="val 32380"/>
              </a:avLst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CC415208-EFEB-440D-9DD8-CF55658008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85267"/>
            <a:stretch/>
          </p:blipFill>
          <p:spPr>
            <a:xfrm>
              <a:off x="1666158" y="1914702"/>
              <a:ext cx="1075332" cy="3641035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D9E915D3-6958-4BAF-8CFC-F9F0461C01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6552" r="48842"/>
            <a:stretch/>
          </p:blipFill>
          <p:spPr>
            <a:xfrm>
              <a:off x="2874428" y="1914702"/>
              <a:ext cx="2525819" cy="3641035"/>
            </a:xfrm>
            <a:prstGeom prst="rect">
              <a:avLst/>
            </a:prstGeom>
          </p:spPr>
        </p:pic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84299818-0C7B-489A-ADB4-B016CA05CED3}"/>
                </a:ext>
              </a:extLst>
            </p:cNvPr>
            <p:cNvCxnSpPr/>
            <p:nvPr/>
          </p:nvCxnSpPr>
          <p:spPr>
            <a:xfrm>
              <a:off x="1031555" y="6366171"/>
              <a:ext cx="8307692" cy="0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>
              <a:extLst>
                <a:ext uri="{FF2B5EF4-FFF2-40B4-BE49-F238E27FC236}">
                  <a16:creationId xmlns:a16="http://schemas.microsoft.com/office/drawing/2014/main" id="{CBD34CFA-B082-43CA-ABFD-170AF94397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1555" y="2553188"/>
              <a:ext cx="41853" cy="3812983"/>
            </a:xfrm>
            <a:prstGeom prst="straightConnector1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E1E9EEA5-86D7-41D1-91F8-8C34187246C7}"/>
                </a:ext>
              </a:extLst>
            </p:cNvPr>
            <p:cNvCxnSpPr/>
            <p:nvPr/>
          </p:nvCxnSpPr>
          <p:spPr>
            <a:xfrm>
              <a:off x="4003715" y="6158715"/>
              <a:ext cx="0" cy="332308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BAAE0D62-1952-4400-8D05-27A22251C4D2}"/>
                </a:ext>
              </a:extLst>
            </p:cNvPr>
            <p:cNvCxnSpPr/>
            <p:nvPr/>
          </p:nvCxnSpPr>
          <p:spPr>
            <a:xfrm>
              <a:off x="8024394" y="6158781"/>
              <a:ext cx="0" cy="332308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2000D226-E5BB-4503-B0AA-865F1D90971A}"/>
                </a:ext>
              </a:extLst>
            </p:cNvPr>
            <p:cNvSpPr txBox="1"/>
            <p:nvPr/>
          </p:nvSpPr>
          <p:spPr>
            <a:xfrm>
              <a:off x="3610459" y="6491023"/>
              <a:ext cx="7858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844083">
                <a:defRPr/>
              </a:pPr>
              <a:r>
                <a:rPr lang="en-US" altLang="ja-JP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2030</a:t>
              </a:r>
              <a:endParaRPr lang="ja-JP" altLang="en-US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84CE7E28-EE25-4432-A650-3FEE8A402EAA}"/>
                </a:ext>
              </a:extLst>
            </p:cNvPr>
            <p:cNvSpPr txBox="1"/>
            <p:nvPr/>
          </p:nvSpPr>
          <p:spPr>
            <a:xfrm>
              <a:off x="7631139" y="6491023"/>
              <a:ext cx="7553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844083">
                <a:defRPr/>
              </a:pPr>
              <a:r>
                <a:rPr lang="en-US" altLang="ja-JP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2050</a:t>
              </a:r>
              <a:endParaRPr lang="ja-JP" altLang="en-US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D7507634-DB0F-4DA3-AF3E-36FDC7CFA15C}"/>
                </a:ext>
              </a:extLst>
            </p:cNvPr>
            <p:cNvSpPr txBox="1"/>
            <p:nvPr/>
          </p:nvSpPr>
          <p:spPr>
            <a:xfrm>
              <a:off x="144260" y="2772263"/>
              <a:ext cx="29251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844083">
                <a:defRPr/>
              </a:pPr>
              <a:r>
                <a:rPr lang="ja-JP" altLang="en-US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カーボンニュートラルの度合い</a:t>
              </a: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5FEF87BA-80E1-4607-BACB-DBE40D29284C}"/>
                </a:ext>
              </a:extLst>
            </p:cNvPr>
            <p:cNvSpPr txBox="1"/>
            <p:nvPr/>
          </p:nvSpPr>
          <p:spPr>
            <a:xfrm>
              <a:off x="1942379" y="6491023"/>
              <a:ext cx="697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844083">
                <a:defRPr/>
              </a:pPr>
              <a:r>
                <a:rPr lang="ja-JP" altLang="en-US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足下</a:t>
              </a:r>
            </a:p>
          </p:txBody>
        </p:sp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65895701-A26B-4329-AEAC-4729797032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13253" y="3655130"/>
              <a:ext cx="349750" cy="34975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33330EA4-CC0A-4D3F-9EB8-E88B89F08956}"/>
                </a:ext>
              </a:extLst>
            </p:cNvPr>
            <p:cNvSpPr txBox="1"/>
            <p:nvPr/>
          </p:nvSpPr>
          <p:spPr>
            <a:xfrm>
              <a:off x="2831616" y="3308248"/>
              <a:ext cx="24117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844083">
                <a:defRPr/>
              </a:pPr>
              <a:r>
                <a:rPr lang="en-US" altLang="ja-JP" b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46%</a:t>
              </a:r>
              <a:r>
                <a:rPr lang="ja-JP" altLang="en-US" b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削減</a:t>
              </a:r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5AB3D9F1-5726-46C1-91AB-4BDA07AEAFE2}"/>
                </a:ext>
              </a:extLst>
            </p:cNvPr>
            <p:cNvCxnSpPr>
              <a:cxnSpLocks/>
              <a:endCxn id="37" idx="2"/>
            </p:cNvCxnSpPr>
            <p:nvPr/>
          </p:nvCxnSpPr>
          <p:spPr>
            <a:xfrm flipH="1" flipV="1">
              <a:off x="3987998" y="2609806"/>
              <a:ext cx="537767" cy="355269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B700F1A8-43D2-418F-9CC3-86C06F7353B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51948"/>
            <a:stretch/>
          </p:blipFill>
          <p:spPr>
            <a:xfrm>
              <a:off x="5490373" y="1806833"/>
              <a:ext cx="3657917" cy="3823778"/>
            </a:xfrm>
            <a:prstGeom prst="rect">
              <a:avLst/>
            </a:prstGeom>
          </p:spPr>
        </p:pic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1292C125-4396-45C2-826F-594F08B2F1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33932" y="2615325"/>
              <a:ext cx="349750" cy="34975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F60CB842-F219-45A3-86AE-E1A926A4BF8A}"/>
                </a:ext>
              </a:extLst>
            </p:cNvPr>
            <p:cNvSpPr txBox="1"/>
            <p:nvPr/>
          </p:nvSpPr>
          <p:spPr>
            <a:xfrm>
              <a:off x="6858623" y="2285394"/>
              <a:ext cx="24117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844083">
                <a:defRPr/>
              </a:pPr>
              <a:r>
                <a:rPr lang="ja-JP" altLang="en-US" b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カーボンニュートラル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9CF6A5FA-AF1D-4C7A-B1B2-76761D3F2640}"/>
                </a:ext>
              </a:extLst>
            </p:cNvPr>
            <p:cNvSpPr txBox="1"/>
            <p:nvPr/>
          </p:nvSpPr>
          <p:spPr>
            <a:xfrm>
              <a:off x="6295743" y="4142783"/>
              <a:ext cx="3524266" cy="193899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defTabSz="844083">
                <a:defRPr/>
              </a:pPr>
              <a:r>
                <a:rPr kumimoji="0" lang="ja-JP" altLang="en-US" b="1" u="heavy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グリーン成長戦略</a:t>
              </a:r>
              <a:endParaRPr kumimoji="0" lang="en-US" altLang="ja-JP" b="1" u="heavy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263776" indent="-263776" defTabSz="844083">
                <a:buFont typeface="Arial" panose="020B0604020202020204" pitchFamily="34" charset="0"/>
                <a:buChar char="•"/>
                <a:defRPr/>
              </a:pPr>
              <a:r>
                <a:rPr lang="ja-JP" altLang="en-US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成長が期待される</a:t>
              </a:r>
              <a:r>
                <a:rPr lang="en-US" altLang="ja-JP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14</a:t>
              </a:r>
              <a:r>
                <a:rPr lang="ja-JP" altLang="en-US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分野</a:t>
              </a:r>
              <a:endParaRPr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263776" indent="-263776" defTabSz="844083">
                <a:buFont typeface="Arial" panose="020B0604020202020204" pitchFamily="34" charset="0"/>
                <a:buChar char="•"/>
                <a:defRPr/>
              </a:pPr>
              <a:r>
                <a:rPr lang="ja-JP" altLang="en-US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革新的イノベーションによるカーボンニュートラルの実現</a:t>
              </a:r>
              <a:endParaRPr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kumimoji="0" lang="ja-JP" altLang="en-US" sz="1800" b="1" u="heavy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</a:rPr>
                <a:t>長期戦略</a:t>
              </a:r>
            </a:p>
            <a:p>
              <a:pPr marL="171450" indent="-171450" defTabSz="844083">
                <a:buFont typeface="Arial" panose="020B0604020202020204" pitchFamily="34" charset="0"/>
                <a:buChar char="•"/>
                <a:defRPr/>
              </a:pPr>
              <a:r>
                <a:rPr lang="ja-JP" altLang="en-US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パリ協定の規定に基づく長期低排出発展戦略として策定</a:t>
              </a:r>
            </a:p>
            <a:p>
              <a:pPr marL="171450" indent="-171450" defTabSz="844083">
                <a:buFont typeface="Arial" panose="020B0604020202020204" pitchFamily="34" charset="0"/>
                <a:buChar char="•"/>
                <a:defRPr/>
              </a:pPr>
              <a:r>
                <a:rPr lang="en-US" altLang="ja-JP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2050</a:t>
              </a:r>
              <a:r>
                <a:rPr lang="ja-JP" altLang="en-US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CN</a:t>
              </a:r>
              <a:r>
                <a:rPr lang="ja-JP" altLang="en-US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に向けた分野別長期的ビジョン</a:t>
              </a:r>
              <a:endParaRPr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2B1AE0B5-9591-44B0-8A0D-2256BE4CC64E}"/>
                </a:ext>
              </a:extLst>
            </p:cNvPr>
            <p:cNvCxnSpPr>
              <a:cxnSpLocks/>
              <a:endCxn id="33" idx="0"/>
            </p:cNvCxnSpPr>
            <p:nvPr/>
          </p:nvCxnSpPr>
          <p:spPr>
            <a:xfrm>
              <a:off x="8016184" y="3199304"/>
              <a:ext cx="41692" cy="943479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D1783675-E503-4453-BAEF-C3A0D815FD7D}"/>
                </a:ext>
              </a:extLst>
            </p:cNvPr>
            <p:cNvCxnSpPr>
              <a:cxnSpLocks/>
            </p:cNvCxnSpPr>
            <p:nvPr/>
          </p:nvCxnSpPr>
          <p:spPr>
            <a:xfrm>
              <a:off x="4145842" y="3877985"/>
              <a:ext cx="405144" cy="399267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ABB408B9-1E5D-4747-8F3B-4268597B07F6}"/>
                </a:ext>
              </a:extLst>
            </p:cNvPr>
            <p:cNvSpPr/>
            <p:nvPr/>
          </p:nvSpPr>
          <p:spPr bwMode="auto">
            <a:xfrm>
              <a:off x="2897225" y="4129731"/>
              <a:ext cx="3235053" cy="194652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  <a:miter lim="800000"/>
              <a:headEnd/>
              <a:tailEnd/>
            </a:ln>
            <a:effectLst/>
          </p:spPr>
          <p:txBody>
            <a:bodyPr wrap="square" rtlCol="0" anchor="ctr"/>
            <a:lstStyle/>
            <a:p>
              <a:pPr defTabSz="844083">
                <a:defRPr/>
              </a:pPr>
              <a:r>
                <a:rPr kumimoji="0" lang="ja-JP" altLang="en-US" sz="1600" b="1" u="heavy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</a:rPr>
                <a:t>エネルギー基本計画</a:t>
              </a:r>
              <a:endParaRPr kumimoji="0" lang="en-US" altLang="ja-JP" sz="1600" b="1" u="heavy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776" indent="-263776" defTabSz="844083">
                <a:buFont typeface="Arial" panose="020B0604020202020204" pitchFamily="34" charset="0"/>
                <a:buChar char="•"/>
                <a:defRPr/>
              </a:pPr>
              <a:r>
                <a:rPr lang="ja-JP" altLang="en-US" sz="13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エネルギーミックス</a:t>
              </a:r>
              <a:endParaRPr lang="en-US" altLang="ja-JP" sz="13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776" indent="-263776" defTabSz="844083">
                <a:buFont typeface="Arial" panose="020B0604020202020204" pitchFamily="34" charset="0"/>
                <a:buChar char="•"/>
                <a:defRPr/>
              </a:pPr>
              <a:r>
                <a:rPr lang="ja-JP" altLang="en-US" sz="13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供給サイド重視のエネルギー政策</a:t>
              </a:r>
              <a:endParaRPr lang="en-US" altLang="ja-JP" sz="13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776" indent="-263776" defTabSz="844083">
                <a:buFont typeface="Arial" panose="020B0604020202020204" pitchFamily="34" charset="0"/>
                <a:buChar char="•"/>
                <a:defRPr/>
              </a:pPr>
              <a:r>
                <a:rPr lang="ja-JP" altLang="en-US" sz="13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目標まで</a:t>
              </a:r>
              <a:r>
                <a:rPr lang="en-US" altLang="ja-JP" sz="13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lang="ja-JP" altLang="en-US" sz="13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年以下であり、既存技術の活用の必要性等を提示</a:t>
              </a:r>
              <a:endParaRPr lang="en-US" altLang="ja-JP" sz="13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kumimoji="0" lang="ja-JP" altLang="en-US" sz="1600" b="1" u="heavy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</a:rPr>
                <a:t>地球温暖化対策計画</a:t>
              </a:r>
            </a:p>
            <a:p>
              <a:pPr marL="263776" indent="-263776" defTabSz="844083">
                <a:buFont typeface="Arial" panose="020B0604020202020204" pitchFamily="34" charset="0"/>
                <a:buChar char="•"/>
                <a:defRPr/>
              </a:pPr>
              <a:r>
                <a:rPr lang="ja-JP" altLang="en-US" sz="13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新たな</a:t>
              </a:r>
              <a:r>
                <a:rPr lang="en-US" altLang="ja-JP" sz="13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2030</a:t>
              </a:r>
              <a:r>
                <a:rPr lang="ja-JP" altLang="en-US" sz="13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年度温室効果ガス削減目標</a:t>
              </a:r>
              <a:endParaRPr lang="en-US" altLang="ja-JP" sz="13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776" indent="-263776" defTabSz="844083">
                <a:buFont typeface="Arial" panose="020B0604020202020204" pitchFamily="34" charset="0"/>
                <a:buChar char="•"/>
                <a:defRPr/>
              </a:pPr>
              <a:r>
                <a:rPr lang="en-US" altLang="ja-JP" sz="13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2030</a:t>
              </a:r>
              <a:r>
                <a:rPr lang="ja-JP" altLang="en-US" sz="13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年度目標の裏付けとなる対策・施策</a:t>
              </a: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A2E71C3-D892-44BE-AE2D-33BF71A27854}"/>
                </a:ext>
              </a:extLst>
            </p:cNvPr>
            <p:cNvSpPr txBox="1"/>
            <p:nvPr/>
          </p:nvSpPr>
          <p:spPr>
            <a:xfrm>
              <a:off x="1196479" y="1594143"/>
              <a:ext cx="5583038" cy="101566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defTabSz="844083">
                <a:defRPr/>
              </a:pPr>
              <a:r>
                <a:rPr kumimoji="0" lang="ja-JP" altLang="en-US" b="1" u="heavy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クリーンエネルギー戦略</a:t>
              </a:r>
              <a:r>
                <a:rPr kumimoji="0" lang="en-US" altLang="ja-JP" b="1" u="heavy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</a:p>
            <a:p>
              <a:pPr marL="263776" indent="-263776" defTabSz="844083">
                <a:buFont typeface="Arial" panose="020B0604020202020204" pitchFamily="34" charset="0"/>
                <a:buChar char="•"/>
                <a:defRPr/>
              </a:pPr>
              <a:r>
                <a:rPr lang="ja-JP" altLang="en-US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脱炭素を見据え、将来にわたって安定的で安価なエネルギー供給を確保</a:t>
              </a:r>
              <a:endParaRPr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263776" indent="-263776" defTabSz="844083">
                <a:buFont typeface="Arial" panose="020B0604020202020204" pitchFamily="34" charset="0"/>
                <a:buChar char="•"/>
                <a:defRPr/>
              </a:pPr>
              <a:r>
                <a:rPr lang="ja-JP" altLang="en-US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供給サイドに加えて、産業など需要サイドの各分野でのエネルギー転換の</a:t>
              </a:r>
              <a:endParaRPr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ja-JP" altLang="en-US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 方策を整理</a:t>
              </a:r>
              <a:endParaRPr lang="en-US" altLang="ja-JP" sz="1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C70C3418-A310-4883-AC13-626D74A2EC21}" vid="{B7DBB73A-4EAD-4CDD-9417-4DB873CA40B4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222</TotalTime>
  <Words>140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仲谷　一宏</dc:creator>
  <cp:lastModifiedBy>928001530</cp:lastModifiedBy>
  <cp:revision>9</cp:revision>
  <cp:lastPrinted>2022-05-13T05:47:10Z</cp:lastPrinted>
  <dcterms:created xsi:type="dcterms:W3CDTF">2022-03-31T09:51:03Z</dcterms:created>
  <dcterms:modified xsi:type="dcterms:W3CDTF">2022-05-13T05:47:14Z</dcterms:modified>
</cp:coreProperties>
</file>