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511" r:id="rId2"/>
    <p:sldId id="509" r:id="rId3"/>
  </p:sldIdLst>
  <p:sldSz cx="9144000" cy="6858000" type="screen4x3"/>
  <p:notesSz cx="6735763" cy="98663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BBE0E3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6407" autoAdjust="0"/>
    <p:restoredTop sz="82577" autoAdjust="0"/>
  </p:normalViewPr>
  <p:slideViewPr>
    <p:cSldViewPr>
      <p:cViewPr varScale="1">
        <p:scale>
          <a:sx n="80" d="100"/>
          <a:sy n="80" d="100"/>
        </p:scale>
        <p:origin x="1290" y="84"/>
      </p:cViewPr>
      <p:guideLst>
        <p:guide orient="horz" pos="2137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70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>
            <a:extLst>
              <a:ext uri="{FF2B5EF4-FFF2-40B4-BE49-F238E27FC236}">
                <a16:creationId xmlns:a16="http://schemas.microsoft.com/office/drawing/2014/main" id="{895E1962-DD8B-4815-95C7-1473A387A79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87779" name="Rectangle 3">
            <a:extLst>
              <a:ext uri="{FF2B5EF4-FFF2-40B4-BE49-F238E27FC236}">
                <a16:creationId xmlns:a16="http://schemas.microsoft.com/office/drawing/2014/main" id="{35283492-0F18-4F33-BF42-451EF31A9E6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87780" name="Rectangle 4">
            <a:extLst>
              <a:ext uri="{FF2B5EF4-FFF2-40B4-BE49-F238E27FC236}">
                <a16:creationId xmlns:a16="http://schemas.microsoft.com/office/drawing/2014/main" id="{23C91568-EA83-4FA3-A48D-03FB66B3053B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87781" name="Rectangle 5">
            <a:extLst>
              <a:ext uri="{FF2B5EF4-FFF2-40B4-BE49-F238E27FC236}">
                <a16:creationId xmlns:a16="http://schemas.microsoft.com/office/drawing/2014/main" id="{1C86148A-8F9A-4B4E-9719-2D57AB0D2A65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mtClean="0"/>
            </a:lvl1pPr>
          </a:lstStyle>
          <a:p>
            <a:pPr>
              <a:defRPr/>
            </a:pPr>
            <a:fld id="{0EB39468-A7FF-4C7E-83CD-B69C4182A30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89978B04-BEC3-48C3-94A6-A6E92D17BA7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0659" name="Rectangle 3">
            <a:extLst>
              <a:ext uri="{FF2B5EF4-FFF2-40B4-BE49-F238E27FC236}">
                <a16:creationId xmlns:a16="http://schemas.microsoft.com/office/drawing/2014/main" id="{FF077E29-DE9E-494D-A654-C7689BC0BAD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2A7E9896-BFFE-4D52-A65C-2B519132D90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3950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0661" name="Rectangle 5">
            <a:extLst>
              <a:ext uri="{FF2B5EF4-FFF2-40B4-BE49-F238E27FC236}">
                <a16:creationId xmlns:a16="http://schemas.microsoft.com/office/drawing/2014/main" id="{E029E9E2-78BD-488D-8394-D42D98F8210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0" y="4686300"/>
            <a:ext cx="538956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70662" name="Rectangle 6">
            <a:extLst>
              <a:ext uri="{FF2B5EF4-FFF2-40B4-BE49-F238E27FC236}">
                <a16:creationId xmlns:a16="http://schemas.microsoft.com/office/drawing/2014/main" id="{3936B82F-D1D5-420A-A48C-DAD36601F49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0663" name="Rectangle 7">
            <a:extLst>
              <a:ext uri="{FF2B5EF4-FFF2-40B4-BE49-F238E27FC236}">
                <a16:creationId xmlns:a16="http://schemas.microsoft.com/office/drawing/2014/main" id="{1DC3C88C-FCBA-44FF-869C-6D579B973A0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mtClean="0"/>
            </a:lvl1pPr>
          </a:lstStyle>
          <a:p>
            <a:pPr>
              <a:defRPr/>
            </a:pPr>
            <a:fld id="{02F7E4BB-18C8-4FF3-87BA-EF606ECD0A8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2F7E4BB-18C8-4FF3-87BA-EF606ECD0A8A}" type="slidenum">
              <a:rPr lang="en-US" altLang="ja-JP" smtClean="0"/>
              <a:pPr>
                <a:defRPr/>
              </a:pPr>
              <a:t>0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286437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2F7E4BB-18C8-4FF3-87BA-EF606ECD0A8A}" type="slidenum">
              <a:rPr lang="en-US" altLang="ja-JP" smtClean="0"/>
              <a:pPr>
                <a:defRPr/>
              </a:pPr>
              <a:t>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681985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CB5D9B9-C84C-4DCA-B8C7-F0DB577669C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4BAAEA1-CD4C-443C-9515-C6FA355EC6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153D7CC-3E52-430D-82BE-C515E75A587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D47D9D-BAF0-494D-82DC-4234A9D0AFC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17982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E2B9D04-918A-4F1F-A14E-958285395B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24F7FDA-7D65-49C0-9145-FCF10021F9D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7EBEE92-4436-4219-88FC-39B8E7113B5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DAF2AF-C56D-474F-AF81-44E9520E152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39587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682D622-E7E7-454F-853E-6CC7D8488F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636B165-A718-4889-A418-31F32C8843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56B5F75-9CA0-4B25-804A-F6BA2861F7B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507922-A327-494E-8A8F-D1ADF43FE2F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584483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タイトルと 4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5906BD6-DB71-492B-92C9-D19B585413A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CD2377CB-A824-4EFA-8873-D0756E5CB7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B6A89FB-9DC5-45DD-9F9E-9892BA5EDFF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F6A9CC-36A2-4856-BEA0-A04F3C2DE5C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990866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表プレースホルダ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ja-JP" altLang="en-US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3CAD789-C63F-40DF-83BF-BC94EAE16A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34CDD3D-ADFA-46AB-B060-4E7FA45F741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97ADF2C-E844-4537-9F0E-9A9E480D911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998067-552C-4204-A19F-26C1D7DC714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328354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9D59727-5551-4D63-A5C0-55C5C0E9A4A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CECBE8C-413C-4133-9DB3-4D182A2DFD5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0B9DB80-7B6F-453A-AD06-172054EA716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F7FE42-CE69-4D28-9BCF-99225373DBD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78995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C4754B4-1B72-428E-BCC3-CF6C81FC94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9C75AAA-5689-4878-B85E-14BC3B9FB0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324E9D8-AB77-4824-97C5-F0F142B6E4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5C11AD-592F-4CCB-A94A-1FFFD8B86A6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29957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2E92716-1734-4928-BDD9-1121BBA1C7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1DBAFFE-0BBB-4CE3-902D-EF42DC9721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21DBB9B-CF37-491C-945D-B2A69A8BCAE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FFD636-8C4D-49F6-A234-BC5351BEEAC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12987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B16D3E1-C61E-46F4-BCFD-A009A8264D6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7F9001D-61DD-442C-B800-8E4FED5002B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DB799A0-98D7-4722-B649-1FAF2074FB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B3FC86-FC8D-49AA-A3EA-D128C2B7C6D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39397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DEB25CC-CCB2-4532-8213-EC3F90E20F4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99E9FF9-6782-402F-82E3-BBD3EB3D05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ECC98B8-EDF2-4C5B-A414-329D58C83B1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EA242-0CE2-4037-A272-0114368C221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07036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4008110-1930-4CFF-9970-42272E18F89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4D96243-B56D-41A0-9472-29E2489153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BB4A4B7-9AA6-41D7-89A9-A59A20148A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36643A-34E7-4736-BB53-B5D11A0607C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73172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511CBBCD-29AA-4EC5-A0E8-353CAA7DBA8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BC1833F1-0D92-4884-9A6B-2BD822A3E30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434A16A-3DEF-4D5C-B5AE-9E1164C6E3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85947D-D3DF-4A86-B307-E776250AE52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20465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92B626B-2AF7-45E7-8A27-93A3E003F5C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3DF36CC-7D42-4CC6-A6DF-7ACBC09EF0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12BD47E-86D6-4DCF-8B16-8DFF4AA2EE2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D3FFFB-6D04-43ED-B129-885C1F29645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82690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C09F13F-E10B-4B01-8C9A-3CC09A359FC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9E72F7F-30D6-48EC-8F28-E164A0B2336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BAF993E-0146-477E-A109-5AC7C8C2ED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CA2740-DEF3-4001-85B0-08FAE0080BE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9757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A89D860-78C0-4ED5-932B-098883CD1E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9" tIns="45715" rIns="91429" bIns="4571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04D2767-B1BD-496B-A120-018398D927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1D1F612-B7E9-4291-8A99-840D2C9C376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7E2DE62-5302-4838-8C85-0C4EC022CBC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0"/>
              </a:spcBef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19774D6D-C586-4CE4-80B4-4171763050D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8963" y="6373813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400" smtClean="0"/>
            </a:lvl1pPr>
          </a:lstStyle>
          <a:p>
            <a:pPr>
              <a:defRPr/>
            </a:pPr>
            <a:fld id="{9F1DC364-9466-466A-9065-72F250C47CC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524">
            <a:extLst>
              <a:ext uri="{FF2B5EF4-FFF2-40B4-BE49-F238E27FC236}">
                <a16:creationId xmlns:a16="http://schemas.microsoft.com/office/drawing/2014/main" id="{829953B7-5667-4AF1-AE72-6D8B374C82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44275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200" b="1" dirty="0">
                <a:solidFill>
                  <a:srgbClr val="C00000"/>
                </a:solidFill>
              </a:rPr>
              <a:t>【</a:t>
            </a:r>
            <a:r>
              <a:rPr lang="ja-JP" altLang="en-US" sz="1200" b="1" dirty="0">
                <a:solidFill>
                  <a:srgbClr val="C00000"/>
                </a:solidFill>
              </a:rPr>
              <a:t>第</a:t>
            </a:r>
            <a:r>
              <a:rPr lang="en-US" altLang="ja-JP" sz="1200" b="1" dirty="0">
                <a:solidFill>
                  <a:srgbClr val="C00000"/>
                </a:solidFill>
              </a:rPr>
              <a:t>222-1-23】</a:t>
            </a:r>
            <a:r>
              <a:rPr lang="ja-JP" altLang="en-US" sz="1200" b="1" dirty="0">
                <a:solidFill>
                  <a:srgbClr val="C00000"/>
                </a:solidFill>
              </a:rPr>
              <a:t>世界の主な天然ガス貿易（</a:t>
            </a:r>
            <a:r>
              <a:rPr lang="en-US" altLang="ja-JP" sz="1200" b="1" dirty="0">
                <a:solidFill>
                  <a:srgbClr val="C00000"/>
                </a:solidFill>
              </a:rPr>
              <a:t>2019</a:t>
            </a:r>
            <a:r>
              <a:rPr lang="ja-JP" altLang="en-US" sz="1200" b="1" dirty="0">
                <a:solidFill>
                  <a:srgbClr val="C00000"/>
                </a:solidFill>
              </a:rPr>
              <a:t>年）</a:t>
            </a:r>
            <a:endParaRPr lang="en-US" altLang="ja-JP" sz="1200" b="1" dirty="0">
              <a:solidFill>
                <a:srgbClr val="C00000"/>
              </a:solidFill>
            </a:endParaRPr>
          </a:p>
        </p:txBody>
      </p:sp>
      <p:sp>
        <p:nvSpPr>
          <p:cNvPr id="4100" name="Text Box 524">
            <a:extLst>
              <a:ext uri="{FF2B5EF4-FFF2-40B4-BE49-F238E27FC236}">
                <a16:creationId xmlns:a16="http://schemas.microsoft.com/office/drawing/2014/main" id="{9A17755C-A327-4CFF-AE66-E06E444DB3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308725"/>
            <a:ext cx="752951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200" dirty="0"/>
              <a:t>出典： </a:t>
            </a:r>
            <a:r>
              <a:rPr lang="en-US" altLang="ja-JP" sz="1200" dirty="0"/>
              <a:t>BP</a:t>
            </a:r>
            <a:r>
              <a:rPr lang="ja-JP" altLang="en-US" sz="1200" dirty="0"/>
              <a:t>「</a:t>
            </a:r>
            <a:r>
              <a:rPr lang="en-US" altLang="ja-JP" sz="1200" dirty="0"/>
              <a:t>Statistical Review of World Energy 2020</a:t>
            </a:r>
            <a:r>
              <a:rPr lang="ja-JP" altLang="en-US" sz="1200" dirty="0"/>
              <a:t>」を基に作成 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FFDAC720-4377-4AD8-93BF-0F7CF1B25C67}"/>
              </a:ext>
            </a:extLst>
          </p:cNvPr>
          <p:cNvGrpSpPr/>
          <p:nvPr/>
        </p:nvGrpSpPr>
        <p:grpSpPr>
          <a:xfrm>
            <a:off x="0" y="583399"/>
            <a:ext cx="9152114" cy="5442398"/>
            <a:chOff x="-10228" y="962115"/>
            <a:chExt cx="9152114" cy="5442398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58243393-8CFF-4A62-8CCF-C6926A171D1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-10228" y="962115"/>
              <a:ext cx="9152114" cy="5442398"/>
            </a:xfrm>
            <a:prstGeom prst="rect">
              <a:avLst/>
            </a:prstGeom>
          </p:spPr>
        </p:pic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B278807D-4BF5-4B2E-9EF6-4C13A6DBD332}"/>
                </a:ext>
              </a:extLst>
            </p:cNvPr>
            <p:cNvSpPr/>
            <p:nvPr/>
          </p:nvSpPr>
          <p:spPr bwMode="auto">
            <a:xfrm>
              <a:off x="6465758" y="6164709"/>
              <a:ext cx="2664296" cy="144016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8" name="正方形/長方形 7">
              <a:extLst>
                <a:ext uri="{FF2B5EF4-FFF2-40B4-BE49-F238E27FC236}">
                  <a16:creationId xmlns:a16="http://schemas.microsoft.com/office/drawing/2014/main" id="{BF625E89-618A-4B68-BA38-270CF8E8FF7D}"/>
                </a:ext>
              </a:extLst>
            </p:cNvPr>
            <p:cNvSpPr/>
            <p:nvPr/>
          </p:nvSpPr>
          <p:spPr bwMode="auto">
            <a:xfrm>
              <a:off x="1728192" y="5912681"/>
              <a:ext cx="828092" cy="1620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en-US" sz="7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+mj-ea"/>
                  <a:cs typeface="Calibri" panose="020F0502020204030204" pitchFamily="34" charset="0"/>
                </a:rPr>
                <a:t>パイプラインガス</a:t>
              </a:r>
            </a:p>
          </p:txBody>
        </p:sp>
        <p:sp>
          <p:nvSpPr>
            <p:cNvPr id="78" name="正方形/長方形 77">
              <a:extLst>
                <a:ext uri="{FF2B5EF4-FFF2-40B4-BE49-F238E27FC236}">
                  <a16:creationId xmlns:a16="http://schemas.microsoft.com/office/drawing/2014/main" id="{2730F2D8-F617-4B03-B55B-B2147CEE48F0}"/>
                </a:ext>
              </a:extLst>
            </p:cNvPr>
            <p:cNvSpPr/>
            <p:nvPr/>
          </p:nvSpPr>
          <p:spPr bwMode="auto">
            <a:xfrm>
              <a:off x="1728192" y="6164709"/>
              <a:ext cx="828092" cy="1080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7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+mj-ea"/>
                  <a:cs typeface="Calibri" panose="020F0502020204030204" pitchFamily="34" charset="0"/>
                </a:rPr>
                <a:t>LNG</a:t>
              </a:r>
              <a:endParaRPr kumimoji="1" lang="ja-JP" altLang="en-US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+mj-ea"/>
                <a:cs typeface="Calibri" panose="020F0502020204030204" pitchFamily="34" charset="0"/>
              </a:endParaRPr>
            </a:p>
          </p:txBody>
        </p:sp>
        <p:sp>
          <p:nvSpPr>
            <p:cNvPr id="79" name="正方形/長方形 78">
              <a:extLst>
                <a:ext uri="{FF2B5EF4-FFF2-40B4-BE49-F238E27FC236}">
                  <a16:creationId xmlns:a16="http://schemas.microsoft.com/office/drawing/2014/main" id="{72F54590-7B9C-4006-844A-C1F7205820A2}"/>
                </a:ext>
              </a:extLst>
            </p:cNvPr>
            <p:cNvSpPr/>
            <p:nvPr/>
          </p:nvSpPr>
          <p:spPr bwMode="auto">
            <a:xfrm>
              <a:off x="144016" y="4940573"/>
              <a:ext cx="828092" cy="1440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en-US" sz="7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+mj-ea"/>
                  <a:cs typeface="Calibri" panose="020F0502020204030204" pitchFamily="34" charset="0"/>
                </a:rPr>
                <a:t>米国</a:t>
              </a:r>
            </a:p>
          </p:txBody>
        </p:sp>
        <p:sp>
          <p:nvSpPr>
            <p:cNvPr id="80" name="正方形/長方形 79">
              <a:extLst>
                <a:ext uri="{FF2B5EF4-FFF2-40B4-BE49-F238E27FC236}">
                  <a16:creationId xmlns:a16="http://schemas.microsoft.com/office/drawing/2014/main" id="{DB770307-7D95-4821-A34A-E746895B02ED}"/>
                </a:ext>
              </a:extLst>
            </p:cNvPr>
            <p:cNvSpPr/>
            <p:nvPr/>
          </p:nvSpPr>
          <p:spPr bwMode="auto">
            <a:xfrm>
              <a:off x="140045" y="5084589"/>
              <a:ext cx="828092" cy="1440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ja-JP" altLang="en-US" sz="700" dirty="0">
                  <a:solidFill>
                    <a:schemeClr val="tx1"/>
                  </a:solidFill>
                  <a:latin typeface="Calibri" panose="020F0502020204030204" pitchFamily="34" charset="0"/>
                  <a:ea typeface="+mj-ea"/>
                  <a:cs typeface="Calibri" panose="020F0502020204030204" pitchFamily="34" charset="0"/>
                </a:rPr>
                <a:t>カナダ</a:t>
              </a:r>
              <a:endParaRPr kumimoji="1" lang="ja-JP" altLang="en-US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+mj-ea"/>
                <a:cs typeface="Calibri" panose="020F0502020204030204" pitchFamily="34" charset="0"/>
              </a:endParaRPr>
            </a:p>
          </p:txBody>
        </p:sp>
        <p:sp>
          <p:nvSpPr>
            <p:cNvPr id="81" name="正方形/長方形 80">
              <a:extLst>
                <a:ext uri="{FF2B5EF4-FFF2-40B4-BE49-F238E27FC236}">
                  <a16:creationId xmlns:a16="http://schemas.microsoft.com/office/drawing/2014/main" id="{B123A8E2-3E9B-4C1B-8F09-EF76D12E6FAA}"/>
                </a:ext>
              </a:extLst>
            </p:cNvPr>
            <p:cNvSpPr/>
            <p:nvPr/>
          </p:nvSpPr>
          <p:spPr bwMode="auto">
            <a:xfrm>
              <a:off x="140045" y="5259948"/>
              <a:ext cx="828092" cy="1080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ja-JP" altLang="en-US" sz="700" dirty="0">
                  <a:solidFill>
                    <a:schemeClr val="tx1"/>
                  </a:solidFill>
                  <a:latin typeface="Calibri" panose="020F0502020204030204" pitchFamily="34" charset="0"/>
                  <a:ea typeface="+mj-ea"/>
                  <a:cs typeface="Calibri" panose="020F0502020204030204" pitchFamily="34" charset="0"/>
                </a:rPr>
                <a:t>メキシコ</a:t>
              </a:r>
              <a:endParaRPr kumimoji="1" lang="ja-JP" altLang="en-US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+mj-ea"/>
                <a:cs typeface="Calibri" panose="020F0502020204030204" pitchFamily="34" charset="0"/>
              </a:endParaRPr>
            </a:p>
          </p:txBody>
        </p:sp>
        <p:sp>
          <p:nvSpPr>
            <p:cNvPr id="82" name="正方形/長方形 81">
              <a:extLst>
                <a:ext uri="{FF2B5EF4-FFF2-40B4-BE49-F238E27FC236}">
                  <a16:creationId xmlns:a16="http://schemas.microsoft.com/office/drawing/2014/main" id="{3A840795-A0DF-4EEB-BDAE-287F9AEB9229}"/>
                </a:ext>
              </a:extLst>
            </p:cNvPr>
            <p:cNvSpPr/>
            <p:nvPr/>
          </p:nvSpPr>
          <p:spPr bwMode="auto">
            <a:xfrm>
              <a:off x="139299" y="5399300"/>
              <a:ext cx="1044000" cy="1440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ja-JP" altLang="en-US" sz="700" dirty="0">
                  <a:solidFill>
                    <a:schemeClr val="tx1"/>
                  </a:solidFill>
                  <a:latin typeface="Calibri" panose="020F0502020204030204" pitchFamily="34" charset="0"/>
                  <a:ea typeface="+mj-ea"/>
                  <a:cs typeface="Calibri" panose="020F0502020204030204" pitchFamily="34" charset="0"/>
                </a:rPr>
                <a:t>中南米</a:t>
              </a:r>
              <a:endParaRPr kumimoji="1" lang="ja-JP" altLang="en-US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+mj-ea"/>
                <a:cs typeface="Calibri" panose="020F0502020204030204" pitchFamily="34" charset="0"/>
              </a:endParaRPr>
            </a:p>
          </p:txBody>
        </p:sp>
        <p:sp>
          <p:nvSpPr>
            <p:cNvPr id="84" name="正方形/長方形 83">
              <a:extLst>
                <a:ext uri="{FF2B5EF4-FFF2-40B4-BE49-F238E27FC236}">
                  <a16:creationId xmlns:a16="http://schemas.microsoft.com/office/drawing/2014/main" id="{8EE629C9-9E9A-4299-94F0-531373790ABA}"/>
                </a:ext>
              </a:extLst>
            </p:cNvPr>
            <p:cNvSpPr/>
            <p:nvPr/>
          </p:nvSpPr>
          <p:spPr bwMode="auto">
            <a:xfrm>
              <a:off x="144016" y="5558531"/>
              <a:ext cx="828092" cy="1080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ja-JP" altLang="en-US" sz="700" dirty="0">
                  <a:solidFill>
                    <a:schemeClr val="tx1"/>
                  </a:solidFill>
                  <a:latin typeface="Calibri" panose="020F0502020204030204" pitchFamily="34" charset="0"/>
                  <a:ea typeface="+mj-ea"/>
                  <a:cs typeface="Calibri" panose="020F0502020204030204" pitchFamily="34" charset="0"/>
                </a:rPr>
                <a:t>欧州</a:t>
              </a:r>
              <a:endParaRPr kumimoji="1" lang="ja-JP" altLang="en-US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+mj-ea"/>
                <a:cs typeface="Calibri" panose="020F0502020204030204" pitchFamily="34" charset="0"/>
              </a:endParaRPr>
            </a:p>
          </p:txBody>
        </p:sp>
        <p:sp>
          <p:nvSpPr>
            <p:cNvPr id="85" name="正方形/長方形 84">
              <a:extLst>
                <a:ext uri="{FF2B5EF4-FFF2-40B4-BE49-F238E27FC236}">
                  <a16:creationId xmlns:a16="http://schemas.microsoft.com/office/drawing/2014/main" id="{AC1B7F7B-813A-4EBB-AF84-461AFD7962F1}"/>
                </a:ext>
              </a:extLst>
            </p:cNvPr>
            <p:cNvSpPr/>
            <p:nvPr/>
          </p:nvSpPr>
          <p:spPr bwMode="auto">
            <a:xfrm>
              <a:off x="140045" y="5714011"/>
              <a:ext cx="1260000" cy="1080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ja-JP" altLang="en-US" sz="700" dirty="0">
                  <a:solidFill>
                    <a:schemeClr val="tx1"/>
                  </a:solidFill>
                  <a:latin typeface="Calibri" panose="020F0502020204030204" pitchFamily="34" charset="0"/>
                  <a:ea typeface="+mj-ea"/>
                  <a:cs typeface="Calibri" panose="020F0502020204030204" pitchFamily="34" charset="0"/>
                </a:rPr>
                <a:t>ロシア・その他旧ソ連邦諸国</a:t>
              </a:r>
              <a:endParaRPr kumimoji="1" lang="ja-JP" altLang="en-US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+mj-ea"/>
                <a:cs typeface="Calibri" panose="020F0502020204030204" pitchFamily="34" charset="0"/>
              </a:endParaRPr>
            </a:p>
          </p:txBody>
        </p:sp>
        <p:sp>
          <p:nvSpPr>
            <p:cNvPr id="86" name="正方形/長方形 85">
              <a:extLst>
                <a:ext uri="{FF2B5EF4-FFF2-40B4-BE49-F238E27FC236}">
                  <a16:creationId xmlns:a16="http://schemas.microsoft.com/office/drawing/2014/main" id="{AB8E5D9D-BFA1-4EED-AEE3-90AC578D7E38}"/>
                </a:ext>
              </a:extLst>
            </p:cNvPr>
            <p:cNvSpPr/>
            <p:nvPr/>
          </p:nvSpPr>
          <p:spPr bwMode="auto">
            <a:xfrm>
              <a:off x="140045" y="5840673"/>
              <a:ext cx="828092" cy="1440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ja-JP" altLang="en-US" sz="700" dirty="0">
                  <a:solidFill>
                    <a:schemeClr val="tx1"/>
                  </a:solidFill>
                  <a:latin typeface="Calibri" panose="020F0502020204030204" pitchFamily="34" charset="0"/>
                  <a:ea typeface="+mj-ea"/>
                  <a:cs typeface="Calibri" panose="020F0502020204030204" pitchFamily="34" charset="0"/>
                </a:rPr>
                <a:t>中東</a:t>
              </a:r>
              <a:endParaRPr kumimoji="1" lang="ja-JP" altLang="en-US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+mj-ea"/>
                <a:cs typeface="Calibri" panose="020F0502020204030204" pitchFamily="34" charset="0"/>
              </a:endParaRPr>
            </a:p>
          </p:txBody>
        </p:sp>
        <p:sp>
          <p:nvSpPr>
            <p:cNvPr id="87" name="正方形/長方形 86">
              <a:extLst>
                <a:ext uri="{FF2B5EF4-FFF2-40B4-BE49-F238E27FC236}">
                  <a16:creationId xmlns:a16="http://schemas.microsoft.com/office/drawing/2014/main" id="{1F4AB020-8D86-4070-B086-71BC06C92139}"/>
                </a:ext>
              </a:extLst>
            </p:cNvPr>
            <p:cNvSpPr/>
            <p:nvPr/>
          </p:nvSpPr>
          <p:spPr bwMode="auto">
            <a:xfrm>
              <a:off x="140045" y="6020790"/>
              <a:ext cx="828092" cy="1080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ja-JP" altLang="en-US" sz="700" dirty="0">
                  <a:solidFill>
                    <a:schemeClr val="tx1"/>
                  </a:solidFill>
                  <a:latin typeface="Calibri" panose="020F0502020204030204" pitchFamily="34" charset="0"/>
                  <a:ea typeface="+mj-ea"/>
                  <a:cs typeface="Calibri" panose="020F0502020204030204" pitchFamily="34" charset="0"/>
                </a:rPr>
                <a:t>アフリカ</a:t>
              </a:r>
              <a:endParaRPr kumimoji="1" lang="ja-JP" altLang="en-US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+mj-ea"/>
                <a:cs typeface="Calibri" panose="020F0502020204030204" pitchFamily="34" charset="0"/>
              </a:endParaRPr>
            </a:p>
          </p:txBody>
        </p:sp>
        <p:sp>
          <p:nvSpPr>
            <p:cNvPr id="88" name="正方形/長方形 87">
              <a:extLst>
                <a:ext uri="{FF2B5EF4-FFF2-40B4-BE49-F238E27FC236}">
                  <a16:creationId xmlns:a16="http://schemas.microsoft.com/office/drawing/2014/main" id="{CD2ECF91-42ED-4528-9857-EE0CB9778F1A}"/>
                </a:ext>
              </a:extLst>
            </p:cNvPr>
            <p:cNvSpPr/>
            <p:nvPr/>
          </p:nvSpPr>
          <p:spPr bwMode="auto">
            <a:xfrm>
              <a:off x="139299" y="6169165"/>
              <a:ext cx="828092" cy="1080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ja-JP" altLang="en-US" sz="700" dirty="0">
                  <a:solidFill>
                    <a:schemeClr val="tx1"/>
                  </a:solidFill>
                  <a:latin typeface="Calibri" panose="020F0502020204030204" pitchFamily="34" charset="0"/>
                  <a:ea typeface="+mj-ea"/>
                  <a:cs typeface="Calibri" panose="020F0502020204030204" pitchFamily="34" charset="0"/>
                </a:rPr>
                <a:t>アジア大洋州</a:t>
              </a:r>
              <a:endParaRPr kumimoji="1" lang="ja-JP" altLang="en-US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+mj-ea"/>
                <a:cs typeface="Calibri" panose="020F0502020204030204" pitchFamily="34" charset="0"/>
              </a:endParaRPr>
            </a:p>
          </p:txBody>
        </p:sp>
        <p:sp>
          <p:nvSpPr>
            <p:cNvPr id="89" name="正方形/長方形 88">
              <a:extLst>
                <a:ext uri="{FF2B5EF4-FFF2-40B4-BE49-F238E27FC236}">
                  <a16:creationId xmlns:a16="http://schemas.microsoft.com/office/drawing/2014/main" id="{FF4EA7B5-1E1F-4DC3-B7A0-DD07677CF751}"/>
                </a:ext>
              </a:extLst>
            </p:cNvPr>
            <p:cNvSpPr/>
            <p:nvPr/>
          </p:nvSpPr>
          <p:spPr bwMode="auto">
            <a:xfrm>
              <a:off x="165618" y="1065721"/>
              <a:ext cx="1260000" cy="272546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+mj-ea"/>
                  <a:cs typeface="Calibri" panose="020F0502020204030204" pitchFamily="34" charset="0"/>
                </a:rPr>
                <a:t>（</a:t>
              </a:r>
              <a:r>
                <a:rPr kumimoji="1" lang="en-US" altLang="ja-JP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+mj-ea"/>
                  <a:cs typeface="Calibri" panose="020F0502020204030204" pitchFamily="34" charset="0"/>
                </a:rPr>
                <a:t>10</a:t>
              </a:r>
              <a:r>
                <a:rPr kumimoji="1" lang="ja-JP" alt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+mj-ea"/>
                  <a:cs typeface="Calibri" panose="020F0502020204030204" pitchFamily="34" charset="0"/>
                </a:rPr>
                <a:t>億㎥）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9073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524">
            <a:extLst>
              <a:ext uri="{FF2B5EF4-FFF2-40B4-BE49-F238E27FC236}">
                <a16:creationId xmlns:a16="http://schemas.microsoft.com/office/drawing/2014/main" id="{829953B7-5667-4AF1-AE72-6D8B374C82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44275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200" b="1" dirty="0">
                <a:solidFill>
                  <a:srgbClr val="C00000"/>
                </a:solidFill>
              </a:rPr>
              <a:t>【</a:t>
            </a:r>
            <a:r>
              <a:rPr lang="ja-JP" altLang="en-US" sz="1200" b="1" dirty="0">
                <a:solidFill>
                  <a:srgbClr val="C00000"/>
                </a:solidFill>
              </a:rPr>
              <a:t>第</a:t>
            </a:r>
            <a:r>
              <a:rPr lang="en-US" altLang="ja-JP" sz="1200" b="1" dirty="0">
                <a:solidFill>
                  <a:srgbClr val="C00000"/>
                </a:solidFill>
              </a:rPr>
              <a:t>222-1-23】</a:t>
            </a:r>
            <a:r>
              <a:rPr lang="ja-JP" altLang="en-US" sz="1200" b="1" dirty="0">
                <a:solidFill>
                  <a:srgbClr val="C00000"/>
                </a:solidFill>
              </a:rPr>
              <a:t>世界の主な天然ガス貿易（</a:t>
            </a:r>
            <a:r>
              <a:rPr lang="en-US" altLang="ja-JP" sz="1200" b="1" dirty="0">
                <a:solidFill>
                  <a:srgbClr val="C00000"/>
                </a:solidFill>
              </a:rPr>
              <a:t>2018</a:t>
            </a:r>
            <a:r>
              <a:rPr lang="ja-JP" altLang="en-US" sz="1200" b="1" dirty="0">
                <a:solidFill>
                  <a:srgbClr val="C00000"/>
                </a:solidFill>
              </a:rPr>
              <a:t>年）</a:t>
            </a:r>
            <a:endParaRPr lang="en-US" altLang="ja-JP" sz="1200" b="1" dirty="0">
              <a:solidFill>
                <a:srgbClr val="C00000"/>
              </a:solidFill>
            </a:endParaRPr>
          </a:p>
        </p:txBody>
      </p:sp>
      <p:sp>
        <p:nvSpPr>
          <p:cNvPr id="4100" name="Text Box 524">
            <a:extLst>
              <a:ext uri="{FF2B5EF4-FFF2-40B4-BE49-F238E27FC236}">
                <a16:creationId xmlns:a16="http://schemas.microsoft.com/office/drawing/2014/main" id="{9A17755C-A327-4CFF-AE66-E06E444DB3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308725"/>
            <a:ext cx="752951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200" dirty="0"/>
              <a:t>出典： </a:t>
            </a:r>
            <a:r>
              <a:rPr lang="en-US" altLang="ja-JP" sz="1200" dirty="0"/>
              <a:t>BP</a:t>
            </a:r>
            <a:r>
              <a:rPr lang="ja-JP" altLang="en-US" sz="1200" dirty="0"/>
              <a:t>「</a:t>
            </a:r>
            <a:r>
              <a:rPr lang="en-US" altLang="ja-JP" sz="1200" dirty="0"/>
              <a:t>Statistical Review of World Energy 2019</a:t>
            </a:r>
            <a:r>
              <a:rPr lang="ja-JP" altLang="en-US" sz="1200" dirty="0"/>
              <a:t>」を基に作成 </a:t>
            </a:r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B5D1EE79-8BC2-4C37-8D6D-866B3EC36433}"/>
              </a:ext>
            </a:extLst>
          </p:cNvPr>
          <p:cNvGrpSpPr/>
          <p:nvPr/>
        </p:nvGrpSpPr>
        <p:grpSpPr>
          <a:xfrm>
            <a:off x="54000" y="590952"/>
            <a:ext cx="9036000" cy="5610356"/>
            <a:chOff x="54000" y="590952"/>
            <a:chExt cx="9036000" cy="5610356"/>
          </a:xfrm>
        </p:grpSpPr>
        <p:grpSp>
          <p:nvGrpSpPr>
            <p:cNvPr id="9" name="グループ化 8">
              <a:extLst>
                <a:ext uri="{FF2B5EF4-FFF2-40B4-BE49-F238E27FC236}">
                  <a16:creationId xmlns:a16="http://schemas.microsoft.com/office/drawing/2014/main" id="{7C57D17F-882B-49EC-90C5-6EB68D573E90}"/>
                </a:ext>
              </a:extLst>
            </p:cNvPr>
            <p:cNvGrpSpPr/>
            <p:nvPr/>
          </p:nvGrpSpPr>
          <p:grpSpPr>
            <a:xfrm>
              <a:off x="54000" y="590952"/>
              <a:ext cx="9036000" cy="5610356"/>
              <a:chOff x="54000" y="590952"/>
              <a:chExt cx="9036000" cy="5610356"/>
            </a:xfrm>
          </p:grpSpPr>
          <p:grpSp>
            <p:nvGrpSpPr>
              <p:cNvPr id="7" name="グループ化 6">
                <a:extLst>
                  <a:ext uri="{FF2B5EF4-FFF2-40B4-BE49-F238E27FC236}">
                    <a16:creationId xmlns:a16="http://schemas.microsoft.com/office/drawing/2014/main" id="{82BF213A-312A-4AB2-88D8-4D77AC917251}"/>
                  </a:ext>
                </a:extLst>
              </p:cNvPr>
              <p:cNvGrpSpPr/>
              <p:nvPr/>
            </p:nvGrpSpPr>
            <p:grpSpPr>
              <a:xfrm>
                <a:off x="54000" y="590952"/>
                <a:ext cx="9036000" cy="5610356"/>
                <a:chOff x="54000" y="590952"/>
                <a:chExt cx="9036000" cy="5610356"/>
              </a:xfrm>
            </p:grpSpPr>
            <p:grpSp>
              <p:nvGrpSpPr>
                <p:cNvPr id="4" name="グループ化 3">
                  <a:extLst>
                    <a:ext uri="{FF2B5EF4-FFF2-40B4-BE49-F238E27FC236}">
                      <a16:creationId xmlns:a16="http://schemas.microsoft.com/office/drawing/2014/main" id="{918DE0D3-7D0D-4752-B4E9-10A5F49FE7CF}"/>
                    </a:ext>
                  </a:extLst>
                </p:cNvPr>
                <p:cNvGrpSpPr/>
                <p:nvPr/>
              </p:nvGrpSpPr>
              <p:grpSpPr>
                <a:xfrm>
                  <a:off x="54000" y="590952"/>
                  <a:ext cx="9036000" cy="5609056"/>
                  <a:chOff x="54000" y="590952"/>
                  <a:chExt cx="9036000" cy="5609056"/>
                </a:xfrm>
              </p:grpSpPr>
              <p:pic>
                <p:nvPicPr>
                  <p:cNvPr id="2" name="図 1">
                    <a:extLst>
                      <a:ext uri="{FF2B5EF4-FFF2-40B4-BE49-F238E27FC236}">
                        <a16:creationId xmlns:a16="http://schemas.microsoft.com/office/drawing/2014/main" id="{FDEFB369-1B7C-4BC2-9226-B66FB808CEAD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/>
                  <a:stretch>
                    <a:fillRect/>
                  </a:stretch>
                </p:blipFill>
                <p:spPr>
                  <a:xfrm>
                    <a:off x="54000" y="590952"/>
                    <a:ext cx="9036000" cy="5609056"/>
                  </a:xfrm>
                  <a:prstGeom prst="rect">
                    <a:avLst/>
                  </a:prstGeom>
                </p:spPr>
              </p:pic>
              <p:sp>
                <p:nvSpPr>
                  <p:cNvPr id="3" name="正方形/長方形 2">
                    <a:extLst>
                      <a:ext uri="{FF2B5EF4-FFF2-40B4-BE49-F238E27FC236}">
                        <a16:creationId xmlns:a16="http://schemas.microsoft.com/office/drawing/2014/main" id="{90037798-4ADB-48F7-9A1D-3B77CF6895B0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107504" y="590952"/>
                    <a:ext cx="2088232" cy="353772"/>
                  </a:xfrm>
                  <a:prstGeom prst="rect">
                    <a:avLst/>
                  </a:prstGeom>
                  <a:ln>
                    <a:headEnd type="none" w="med" len="med"/>
                    <a:tailEnd type="none" w="med" len="med"/>
                  </a:ln>
                </p:spPr>
                <p:style>
                  <a:lnRef idx="2">
                    <a:schemeClr val="accent3"/>
                  </a:lnRef>
                  <a:fillRef idx="1">
                    <a:schemeClr val="lt1"/>
                  </a:fillRef>
                  <a:effectRef idx="0">
                    <a:schemeClr val="accent3"/>
                  </a:effectRef>
                  <a:fontRef idx="minor">
                    <a:schemeClr val="dk1"/>
                  </a:fontRef>
                </p:style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1" lang="ja-JP" altLang="en-US" sz="1200" b="0" i="0" u="none" strike="noStrike" cap="none" normalizeH="0" baseline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50" charset="-128"/>
                    </a:endParaRPr>
                  </a:p>
                </p:txBody>
              </p:sp>
            </p:grpSp>
            <p:sp>
              <p:nvSpPr>
                <p:cNvPr id="6" name="正方形/長方形 5">
                  <a:extLst>
                    <a:ext uri="{FF2B5EF4-FFF2-40B4-BE49-F238E27FC236}">
                      <a16:creationId xmlns:a16="http://schemas.microsoft.com/office/drawing/2014/main" id="{B278807D-4BF5-4B2E-9EF6-4C13A6DBD332}"/>
                    </a:ext>
                  </a:extLst>
                </p:cNvPr>
                <p:cNvSpPr/>
                <p:nvPr/>
              </p:nvSpPr>
              <p:spPr bwMode="auto">
                <a:xfrm>
                  <a:off x="6372200" y="6057292"/>
                  <a:ext cx="2664296" cy="144016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</p:spPr>
              <p:style>
                <a:lnRef idx="2">
                  <a:schemeClr val="accent3"/>
                </a:lnRef>
                <a:fillRef idx="1">
                  <a:schemeClr val="lt1"/>
                </a:fillRef>
                <a:effectRef idx="0">
                  <a:schemeClr val="accent3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1" lang="ja-JP" altLang="en-US" sz="12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Ｐゴシック" pitchFamily="50" charset="-128"/>
                  </a:endParaRPr>
                </a:p>
              </p:txBody>
            </p:sp>
          </p:grpSp>
          <p:sp>
            <p:nvSpPr>
              <p:cNvPr id="8" name="正方形/長方形 7">
                <a:extLst>
                  <a:ext uri="{FF2B5EF4-FFF2-40B4-BE49-F238E27FC236}">
                    <a16:creationId xmlns:a16="http://schemas.microsoft.com/office/drawing/2014/main" id="{BF625E89-618A-4B68-BA38-270CF8E8FF7D}"/>
                  </a:ext>
                </a:extLst>
              </p:cNvPr>
              <p:cNvSpPr/>
              <p:nvPr/>
            </p:nvSpPr>
            <p:spPr bwMode="auto">
              <a:xfrm>
                <a:off x="1835696" y="5805264"/>
                <a:ext cx="828092" cy="162000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en-US" sz="7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+mj-ea"/>
                    <a:cs typeface="Calibri" panose="020F0502020204030204" pitchFamily="34" charset="0"/>
                  </a:rPr>
                  <a:t>パイプラインガス</a:t>
                </a:r>
              </a:p>
            </p:txBody>
          </p:sp>
          <p:sp>
            <p:nvSpPr>
              <p:cNvPr id="78" name="正方形/長方形 77">
                <a:extLst>
                  <a:ext uri="{FF2B5EF4-FFF2-40B4-BE49-F238E27FC236}">
                    <a16:creationId xmlns:a16="http://schemas.microsoft.com/office/drawing/2014/main" id="{2730F2D8-F617-4B03-B55B-B2147CEE48F0}"/>
                  </a:ext>
                </a:extLst>
              </p:cNvPr>
              <p:cNvSpPr/>
              <p:nvPr/>
            </p:nvSpPr>
            <p:spPr bwMode="auto">
              <a:xfrm>
                <a:off x="1835696" y="6057292"/>
                <a:ext cx="828092" cy="108000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en-US" altLang="ja-JP" sz="7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+mj-ea"/>
                    <a:cs typeface="Calibri" panose="020F0502020204030204" pitchFamily="34" charset="0"/>
                  </a:rPr>
                  <a:t>LNG</a:t>
                </a:r>
                <a:endParaRPr kumimoji="1" lang="ja-JP" altLang="en-US" sz="7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+mj-ea"/>
                  <a:cs typeface="Calibri" panose="020F0502020204030204" pitchFamily="34" charset="0"/>
                </a:endParaRPr>
              </a:p>
            </p:txBody>
          </p:sp>
          <p:sp>
            <p:nvSpPr>
              <p:cNvPr id="79" name="正方形/長方形 78">
                <a:extLst>
                  <a:ext uri="{FF2B5EF4-FFF2-40B4-BE49-F238E27FC236}">
                    <a16:creationId xmlns:a16="http://schemas.microsoft.com/office/drawing/2014/main" id="{72F54590-7B9C-4006-844A-C1F7205820A2}"/>
                  </a:ext>
                </a:extLst>
              </p:cNvPr>
              <p:cNvSpPr/>
              <p:nvPr/>
            </p:nvSpPr>
            <p:spPr bwMode="auto">
              <a:xfrm>
                <a:off x="251520" y="4833156"/>
                <a:ext cx="828092" cy="144000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en-US" sz="7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+mj-ea"/>
                    <a:cs typeface="Calibri" panose="020F0502020204030204" pitchFamily="34" charset="0"/>
                  </a:rPr>
                  <a:t>米国</a:t>
                </a:r>
              </a:p>
            </p:txBody>
          </p:sp>
          <p:sp>
            <p:nvSpPr>
              <p:cNvPr id="80" name="正方形/長方形 79">
                <a:extLst>
                  <a:ext uri="{FF2B5EF4-FFF2-40B4-BE49-F238E27FC236}">
                    <a16:creationId xmlns:a16="http://schemas.microsoft.com/office/drawing/2014/main" id="{DB770307-7D95-4821-A34A-E746895B02ED}"/>
                  </a:ext>
                </a:extLst>
              </p:cNvPr>
              <p:cNvSpPr/>
              <p:nvPr/>
            </p:nvSpPr>
            <p:spPr bwMode="auto">
              <a:xfrm>
                <a:off x="247549" y="4977172"/>
                <a:ext cx="828092" cy="144000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ja-JP" altLang="en-US" sz="700" dirty="0">
                    <a:solidFill>
                      <a:schemeClr val="tx1"/>
                    </a:solidFill>
                    <a:latin typeface="Calibri" panose="020F0502020204030204" pitchFamily="34" charset="0"/>
                    <a:ea typeface="+mj-ea"/>
                    <a:cs typeface="Calibri" panose="020F0502020204030204" pitchFamily="34" charset="0"/>
                  </a:rPr>
                  <a:t>カナダ</a:t>
                </a:r>
                <a:endParaRPr kumimoji="1" lang="ja-JP" altLang="en-US" sz="7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+mj-ea"/>
                  <a:cs typeface="Calibri" panose="020F0502020204030204" pitchFamily="34" charset="0"/>
                </a:endParaRPr>
              </a:p>
            </p:txBody>
          </p:sp>
          <p:sp>
            <p:nvSpPr>
              <p:cNvPr id="81" name="正方形/長方形 80">
                <a:extLst>
                  <a:ext uri="{FF2B5EF4-FFF2-40B4-BE49-F238E27FC236}">
                    <a16:creationId xmlns:a16="http://schemas.microsoft.com/office/drawing/2014/main" id="{B123A8E2-3E9B-4C1B-8F09-EF76D12E6FAA}"/>
                  </a:ext>
                </a:extLst>
              </p:cNvPr>
              <p:cNvSpPr/>
              <p:nvPr/>
            </p:nvSpPr>
            <p:spPr bwMode="auto">
              <a:xfrm>
                <a:off x="247549" y="5152531"/>
                <a:ext cx="828092" cy="108000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ja-JP" altLang="en-US" sz="700" dirty="0">
                    <a:solidFill>
                      <a:schemeClr val="tx1"/>
                    </a:solidFill>
                    <a:latin typeface="Calibri" panose="020F0502020204030204" pitchFamily="34" charset="0"/>
                    <a:ea typeface="+mj-ea"/>
                    <a:cs typeface="Calibri" panose="020F0502020204030204" pitchFamily="34" charset="0"/>
                  </a:rPr>
                  <a:t>メキシコ</a:t>
                </a:r>
                <a:endParaRPr kumimoji="1" lang="ja-JP" altLang="en-US" sz="7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+mj-ea"/>
                  <a:cs typeface="Calibri" panose="020F0502020204030204" pitchFamily="34" charset="0"/>
                </a:endParaRPr>
              </a:p>
            </p:txBody>
          </p:sp>
          <p:sp>
            <p:nvSpPr>
              <p:cNvPr id="82" name="正方形/長方形 81">
                <a:extLst>
                  <a:ext uri="{FF2B5EF4-FFF2-40B4-BE49-F238E27FC236}">
                    <a16:creationId xmlns:a16="http://schemas.microsoft.com/office/drawing/2014/main" id="{3A840795-A0DF-4EEB-BDAE-287F9AEB9229}"/>
                  </a:ext>
                </a:extLst>
              </p:cNvPr>
              <p:cNvSpPr/>
              <p:nvPr/>
            </p:nvSpPr>
            <p:spPr bwMode="auto">
              <a:xfrm>
                <a:off x="246803" y="5291883"/>
                <a:ext cx="1044000" cy="144000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ja-JP" altLang="en-US" sz="700" dirty="0">
                    <a:solidFill>
                      <a:schemeClr val="tx1"/>
                    </a:solidFill>
                    <a:latin typeface="Calibri" panose="020F0502020204030204" pitchFamily="34" charset="0"/>
                    <a:ea typeface="+mj-ea"/>
                    <a:cs typeface="Calibri" panose="020F0502020204030204" pitchFamily="34" charset="0"/>
                  </a:rPr>
                  <a:t>中南米</a:t>
                </a:r>
                <a:endParaRPr kumimoji="1" lang="ja-JP" altLang="en-US" sz="7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+mj-ea"/>
                  <a:cs typeface="Calibri" panose="020F0502020204030204" pitchFamily="34" charset="0"/>
                </a:endParaRPr>
              </a:p>
            </p:txBody>
          </p:sp>
          <p:sp>
            <p:nvSpPr>
              <p:cNvPr id="84" name="正方形/長方形 83">
                <a:extLst>
                  <a:ext uri="{FF2B5EF4-FFF2-40B4-BE49-F238E27FC236}">
                    <a16:creationId xmlns:a16="http://schemas.microsoft.com/office/drawing/2014/main" id="{8EE629C9-9E9A-4299-94F0-531373790ABA}"/>
                  </a:ext>
                </a:extLst>
              </p:cNvPr>
              <p:cNvSpPr/>
              <p:nvPr/>
            </p:nvSpPr>
            <p:spPr bwMode="auto">
              <a:xfrm>
                <a:off x="251520" y="5451114"/>
                <a:ext cx="828092" cy="108000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ja-JP" altLang="en-US" sz="700" dirty="0">
                    <a:solidFill>
                      <a:schemeClr val="tx1"/>
                    </a:solidFill>
                    <a:latin typeface="Calibri" panose="020F0502020204030204" pitchFamily="34" charset="0"/>
                    <a:ea typeface="+mj-ea"/>
                    <a:cs typeface="Calibri" panose="020F0502020204030204" pitchFamily="34" charset="0"/>
                  </a:rPr>
                  <a:t>欧州</a:t>
                </a:r>
                <a:endParaRPr kumimoji="1" lang="ja-JP" altLang="en-US" sz="7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+mj-ea"/>
                  <a:cs typeface="Calibri" panose="020F0502020204030204" pitchFamily="34" charset="0"/>
                </a:endParaRPr>
              </a:p>
            </p:txBody>
          </p:sp>
          <p:sp>
            <p:nvSpPr>
              <p:cNvPr id="85" name="正方形/長方形 84">
                <a:extLst>
                  <a:ext uri="{FF2B5EF4-FFF2-40B4-BE49-F238E27FC236}">
                    <a16:creationId xmlns:a16="http://schemas.microsoft.com/office/drawing/2014/main" id="{AC1B7F7B-813A-4EBB-AF84-461AFD7962F1}"/>
                  </a:ext>
                </a:extLst>
              </p:cNvPr>
              <p:cNvSpPr/>
              <p:nvPr/>
            </p:nvSpPr>
            <p:spPr bwMode="auto">
              <a:xfrm>
                <a:off x="247549" y="5606594"/>
                <a:ext cx="1260000" cy="108000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ja-JP" altLang="en-US" sz="700" dirty="0">
                    <a:solidFill>
                      <a:schemeClr val="tx1"/>
                    </a:solidFill>
                    <a:latin typeface="Calibri" panose="020F0502020204030204" pitchFamily="34" charset="0"/>
                    <a:ea typeface="+mj-ea"/>
                    <a:cs typeface="Calibri" panose="020F0502020204030204" pitchFamily="34" charset="0"/>
                  </a:rPr>
                  <a:t>ロシア・その他旧ソ連邦諸国</a:t>
                </a:r>
                <a:endParaRPr kumimoji="1" lang="ja-JP" altLang="en-US" sz="7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+mj-ea"/>
                  <a:cs typeface="Calibri" panose="020F0502020204030204" pitchFamily="34" charset="0"/>
                </a:endParaRPr>
              </a:p>
            </p:txBody>
          </p:sp>
          <p:sp>
            <p:nvSpPr>
              <p:cNvPr id="86" name="正方形/長方形 85">
                <a:extLst>
                  <a:ext uri="{FF2B5EF4-FFF2-40B4-BE49-F238E27FC236}">
                    <a16:creationId xmlns:a16="http://schemas.microsoft.com/office/drawing/2014/main" id="{AB8E5D9D-BFA1-4EED-AEE3-90AC578D7E38}"/>
                  </a:ext>
                </a:extLst>
              </p:cNvPr>
              <p:cNvSpPr/>
              <p:nvPr/>
            </p:nvSpPr>
            <p:spPr bwMode="auto">
              <a:xfrm>
                <a:off x="247549" y="5733256"/>
                <a:ext cx="828092" cy="144000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ja-JP" altLang="en-US" sz="700" dirty="0">
                    <a:solidFill>
                      <a:schemeClr val="tx1"/>
                    </a:solidFill>
                    <a:latin typeface="Calibri" panose="020F0502020204030204" pitchFamily="34" charset="0"/>
                    <a:ea typeface="+mj-ea"/>
                    <a:cs typeface="Calibri" panose="020F0502020204030204" pitchFamily="34" charset="0"/>
                  </a:rPr>
                  <a:t>中東</a:t>
                </a:r>
                <a:endParaRPr kumimoji="1" lang="ja-JP" altLang="en-US" sz="7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+mj-ea"/>
                  <a:cs typeface="Calibri" panose="020F0502020204030204" pitchFamily="34" charset="0"/>
                </a:endParaRPr>
              </a:p>
            </p:txBody>
          </p:sp>
          <p:sp>
            <p:nvSpPr>
              <p:cNvPr id="87" name="正方形/長方形 86">
                <a:extLst>
                  <a:ext uri="{FF2B5EF4-FFF2-40B4-BE49-F238E27FC236}">
                    <a16:creationId xmlns:a16="http://schemas.microsoft.com/office/drawing/2014/main" id="{1F4AB020-8D86-4070-B086-71BC06C92139}"/>
                  </a:ext>
                </a:extLst>
              </p:cNvPr>
              <p:cNvSpPr/>
              <p:nvPr/>
            </p:nvSpPr>
            <p:spPr bwMode="auto">
              <a:xfrm>
                <a:off x="247549" y="5913373"/>
                <a:ext cx="828092" cy="108000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ja-JP" altLang="en-US" sz="700" dirty="0">
                    <a:solidFill>
                      <a:schemeClr val="tx1"/>
                    </a:solidFill>
                    <a:latin typeface="Calibri" panose="020F0502020204030204" pitchFamily="34" charset="0"/>
                    <a:ea typeface="+mj-ea"/>
                    <a:cs typeface="Calibri" panose="020F0502020204030204" pitchFamily="34" charset="0"/>
                  </a:rPr>
                  <a:t>アフリカ</a:t>
                </a:r>
                <a:endParaRPr kumimoji="1" lang="ja-JP" altLang="en-US" sz="7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+mj-ea"/>
                  <a:cs typeface="Calibri" panose="020F0502020204030204" pitchFamily="34" charset="0"/>
                </a:endParaRPr>
              </a:p>
            </p:txBody>
          </p:sp>
          <p:sp>
            <p:nvSpPr>
              <p:cNvPr id="88" name="正方形/長方形 87">
                <a:extLst>
                  <a:ext uri="{FF2B5EF4-FFF2-40B4-BE49-F238E27FC236}">
                    <a16:creationId xmlns:a16="http://schemas.microsoft.com/office/drawing/2014/main" id="{CD2ECF91-42ED-4528-9857-EE0CB9778F1A}"/>
                  </a:ext>
                </a:extLst>
              </p:cNvPr>
              <p:cNvSpPr/>
              <p:nvPr/>
            </p:nvSpPr>
            <p:spPr bwMode="auto">
              <a:xfrm>
                <a:off x="246803" y="6061748"/>
                <a:ext cx="828092" cy="108000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ja-JP" altLang="en-US" sz="700" dirty="0">
                    <a:solidFill>
                      <a:schemeClr val="tx1"/>
                    </a:solidFill>
                    <a:latin typeface="Calibri" panose="020F0502020204030204" pitchFamily="34" charset="0"/>
                    <a:ea typeface="+mj-ea"/>
                    <a:cs typeface="Calibri" panose="020F0502020204030204" pitchFamily="34" charset="0"/>
                  </a:rPr>
                  <a:t>アジア大洋州</a:t>
                </a:r>
                <a:endParaRPr kumimoji="1" lang="ja-JP" altLang="en-US" sz="7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+mj-ea"/>
                  <a:cs typeface="Calibri" panose="020F0502020204030204" pitchFamily="34" charset="0"/>
                </a:endParaRPr>
              </a:p>
            </p:txBody>
          </p:sp>
        </p:grpSp>
        <p:sp>
          <p:nvSpPr>
            <p:cNvPr id="89" name="正方形/長方形 88">
              <a:extLst>
                <a:ext uri="{FF2B5EF4-FFF2-40B4-BE49-F238E27FC236}">
                  <a16:creationId xmlns:a16="http://schemas.microsoft.com/office/drawing/2014/main" id="{FF4EA7B5-1E1F-4DC3-B7A0-DD07677CF751}"/>
                </a:ext>
              </a:extLst>
            </p:cNvPr>
            <p:cNvSpPr/>
            <p:nvPr/>
          </p:nvSpPr>
          <p:spPr bwMode="auto">
            <a:xfrm>
              <a:off x="270247" y="833774"/>
              <a:ext cx="1260000" cy="1080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en-US" sz="7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+mj-ea"/>
                  <a:cs typeface="Calibri" panose="020F0502020204030204" pitchFamily="34" charset="0"/>
                </a:rPr>
                <a:t>（</a:t>
              </a:r>
              <a:r>
                <a:rPr kumimoji="1" lang="en-US" altLang="ja-JP" sz="7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+mj-ea"/>
                  <a:cs typeface="Calibri" panose="020F0502020204030204" pitchFamily="34" charset="0"/>
                </a:rPr>
                <a:t>10</a:t>
              </a:r>
              <a:r>
                <a:rPr kumimoji="1" lang="ja-JP" altLang="en-US" sz="7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+mj-ea"/>
                  <a:cs typeface="Calibri" panose="020F0502020204030204" pitchFamily="34" charset="0"/>
                </a:rPr>
                <a:t>億㎥）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104</Words>
  <Application>Microsoft Office PowerPoint</Application>
  <PresentationFormat>画面に合わせる (4:3)</PresentationFormat>
  <Paragraphs>30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5" baseType="lpstr">
      <vt:lpstr>Arial</vt:lpstr>
      <vt:lpstr>Calibri</vt:lpstr>
      <vt:lpstr>標準デザイン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2005-07-11T05:33:56Z</dcterms:created>
  <dcterms:modified xsi:type="dcterms:W3CDTF">2021-03-30T08:45:46Z</dcterms:modified>
</cp:coreProperties>
</file>