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8"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11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85238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421668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5583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2021/6/8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34976946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58188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02579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99259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91672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31438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598411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388037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331672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8930396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40566" y="1422782"/>
            <a:ext cx="2932214" cy="2215282"/>
            <a:chOff x="220586" y="2168860"/>
            <a:chExt cx="2932214" cy="2215282"/>
          </a:xfrm>
        </p:grpSpPr>
        <p:sp>
          <p:nvSpPr>
            <p:cNvPr id="7" name="正方形/長方形 6">
              <a:extLst>
                <a:ext uri="{FF2B5EF4-FFF2-40B4-BE49-F238E27FC236}">
                  <a16:creationId xmlns:a16="http://schemas.microsoft.com/office/drawing/2014/main" xmlns="" id="{FF2E86A4-A33E-4F01-95B1-39709F35453A}"/>
                </a:ext>
              </a:extLst>
            </p:cNvPr>
            <p:cNvSpPr/>
            <p:nvPr/>
          </p:nvSpPr>
          <p:spPr bwMode="auto">
            <a:xfrm>
              <a:off x="588348" y="2168861"/>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一次エネルギー自給率</a:t>
              </a:r>
            </a:p>
          </p:txBody>
        </p:sp>
        <p:sp>
          <p:nvSpPr>
            <p:cNvPr id="9" name="正方形/長方形 8">
              <a:extLst>
                <a:ext uri="{FF2B5EF4-FFF2-40B4-BE49-F238E27FC236}">
                  <a16:creationId xmlns:a16="http://schemas.microsoft.com/office/drawing/2014/main" xmlns="" id="{0D3A4B12-072D-4D8A-B701-22EFF93375AF}"/>
                </a:ext>
              </a:extLst>
            </p:cNvPr>
            <p:cNvSpPr/>
            <p:nvPr/>
          </p:nvSpPr>
          <p:spPr bwMode="auto">
            <a:xfrm>
              <a:off x="588348" y="2488876"/>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エネルギー輸入先多様化</a:t>
              </a:r>
            </a:p>
          </p:txBody>
        </p:sp>
        <p:sp>
          <p:nvSpPr>
            <p:cNvPr id="10" name="正方形/長方形 9">
              <a:extLst>
                <a:ext uri="{FF2B5EF4-FFF2-40B4-BE49-F238E27FC236}">
                  <a16:creationId xmlns:a16="http://schemas.microsoft.com/office/drawing/2014/main" xmlns="" id="{7C3D323A-103D-4AD4-8C2E-6442CEE98EC1}"/>
                </a:ext>
              </a:extLst>
            </p:cNvPr>
            <p:cNvSpPr/>
            <p:nvPr/>
          </p:nvSpPr>
          <p:spPr bwMode="auto">
            <a:xfrm>
              <a:off x="588348" y="2816932"/>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エネルギー源多様度</a:t>
              </a:r>
            </a:p>
          </p:txBody>
        </p:sp>
        <p:sp>
          <p:nvSpPr>
            <p:cNvPr id="11" name="正方形/長方形 10">
              <a:extLst>
                <a:ext uri="{FF2B5EF4-FFF2-40B4-BE49-F238E27FC236}">
                  <a16:creationId xmlns:a16="http://schemas.microsoft.com/office/drawing/2014/main" xmlns="" id="{D45BCFCD-A002-49A7-BFF9-30A873DA12D0}"/>
                </a:ext>
              </a:extLst>
            </p:cNvPr>
            <p:cNvSpPr/>
            <p:nvPr/>
          </p:nvSpPr>
          <p:spPr bwMode="auto">
            <a:xfrm>
              <a:off x="588348" y="3140968"/>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チョークポイントリスクの低減度</a:t>
              </a:r>
            </a:p>
          </p:txBody>
        </p:sp>
        <p:sp>
          <p:nvSpPr>
            <p:cNvPr id="12" name="正方形/長方形 11">
              <a:extLst>
                <a:ext uri="{FF2B5EF4-FFF2-40B4-BE49-F238E27FC236}">
                  <a16:creationId xmlns:a16="http://schemas.microsoft.com/office/drawing/2014/main" xmlns="" id="{6E32A893-7EEF-45EB-9452-80C856FA54E2}"/>
                </a:ext>
              </a:extLst>
            </p:cNvPr>
            <p:cNvSpPr/>
            <p:nvPr/>
          </p:nvSpPr>
          <p:spPr bwMode="auto">
            <a:xfrm>
              <a:off x="588348" y="3465004"/>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電力の安定供給能力</a:t>
              </a:r>
            </a:p>
          </p:txBody>
        </p:sp>
        <p:sp>
          <p:nvSpPr>
            <p:cNvPr id="13" name="正方形/長方形 12">
              <a:extLst>
                <a:ext uri="{FF2B5EF4-FFF2-40B4-BE49-F238E27FC236}">
                  <a16:creationId xmlns:a16="http://schemas.microsoft.com/office/drawing/2014/main" xmlns="" id="{0E60997A-D2E6-4CCE-90DE-6C6F29FA6C02}"/>
                </a:ext>
              </a:extLst>
            </p:cNvPr>
            <p:cNvSpPr/>
            <p:nvPr/>
          </p:nvSpPr>
          <p:spPr bwMode="auto">
            <a:xfrm>
              <a:off x="588348" y="3789040"/>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エネルギー消費の</a:t>
              </a:r>
              <a:r>
                <a:rPr kumimoji="0" lang="en-US" altLang="ja-JP" sz="1200" b="0" i="0" u="none" strike="noStrike" kern="0" cap="none" spc="0" normalizeH="0" baseline="0" noProof="0" dirty="0" smtClean="0">
                  <a:ln>
                    <a:noFill/>
                  </a:ln>
                  <a:solidFill>
                    <a:prstClr val="black"/>
                  </a:solidFill>
                  <a:effectLst/>
                  <a:uLnTx/>
                  <a:uFillTx/>
                  <a:latin typeface="メイリオ"/>
                  <a:ea typeface="メイリオ"/>
                </a:rPr>
                <a:t>GDP</a:t>
              </a: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原単位</a:t>
              </a:r>
            </a:p>
          </p:txBody>
        </p:sp>
        <p:sp>
          <p:nvSpPr>
            <p:cNvPr id="14" name="正方形/長方形 13">
              <a:extLst>
                <a:ext uri="{FF2B5EF4-FFF2-40B4-BE49-F238E27FC236}">
                  <a16:creationId xmlns:a16="http://schemas.microsoft.com/office/drawing/2014/main" xmlns="" id="{3CD4F50E-0847-4BED-A078-A7C0B3D1EB31}"/>
                </a:ext>
              </a:extLst>
            </p:cNvPr>
            <p:cNvSpPr/>
            <p:nvPr/>
          </p:nvSpPr>
          <p:spPr bwMode="auto">
            <a:xfrm>
              <a:off x="588348" y="4113076"/>
              <a:ext cx="2564452" cy="271066"/>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化石燃料の供給途絶対応能力</a:t>
              </a:r>
            </a:p>
          </p:txBody>
        </p:sp>
        <p:sp>
          <p:nvSpPr>
            <p:cNvPr id="15" name="正方形/長方形 14">
              <a:extLst>
                <a:ext uri="{FF2B5EF4-FFF2-40B4-BE49-F238E27FC236}">
                  <a16:creationId xmlns:a16="http://schemas.microsoft.com/office/drawing/2014/main" xmlns="" id="{A6477B00-8B32-4C79-9A69-3DDFFA70DC0E}"/>
                </a:ext>
              </a:extLst>
            </p:cNvPr>
            <p:cNvSpPr/>
            <p:nvPr/>
          </p:nvSpPr>
          <p:spPr bwMode="auto">
            <a:xfrm>
              <a:off x="220586" y="2168860"/>
              <a:ext cx="300901" cy="2215281"/>
            </a:xfrm>
            <a:prstGeom prst="rect">
              <a:avLst/>
            </a:prstGeom>
            <a:solidFill>
              <a:srgbClr val="1F497D">
                <a:lumMod val="20000"/>
                <a:lumOff val="80000"/>
              </a:srgbClr>
            </a:solidFill>
            <a:ln w="9525" cap="flat" cmpd="sng" algn="ctr">
              <a:noFill/>
              <a:prstDash val="solid"/>
              <a:round/>
              <a:headEnd type="none" w="med" len="med"/>
              <a:tailEnd type="none" w="med" len="med"/>
            </a:ln>
            <a:effectLst/>
          </p:spPr>
          <p:txBody>
            <a:bodyPr vert="eaVert" wrap="square" lIns="36000" tIns="46800" rIns="36000" bIns="46800" numCol="1" rtlCol="0" anchor="ctr" anchorCtr="0" compatLnSpc="1">
              <a:prstTxWarp prst="textNoShape">
                <a:avLst/>
              </a:prstTxWarp>
            </a:bodyPr>
            <a:lstStyle/>
            <a:p>
              <a:pPr marL="7200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メイリオ"/>
                  <a:ea typeface="メイリオ"/>
                </a:rPr>
                <a:t>従来の指標</a:t>
              </a:r>
            </a:p>
          </p:txBody>
        </p:sp>
      </p:grpSp>
      <p:sp>
        <p:nvSpPr>
          <p:cNvPr id="16" name="正方形/長方形 15">
            <a:extLst>
              <a:ext uri="{FF2B5EF4-FFF2-40B4-BE49-F238E27FC236}">
                <a16:creationId xmlns:a16="http://schemas.microsoft.com/office/drawing/2014/main" xmlns="" id="{AE7F34BD-28C8-4B8E-A9CB-4386961186B5}"/>
              </a:ext>
            </a:extLst>
          </p:cNvPr>
          <p:cNvSpPr/>
          <p:nvPr/>
        </p:nvSpPr>
        <p:spPr bwMode="auto">
          <a:xfrm>
            <a:off x="3296816" y="1424852"/>
            <a:ext cx="1645600" cy="2010945"/>
          </a:xfrm>
          <a:prstGeom prst="rect">
            <a:avLst/>
          </a:prstGeom>
          <a:solidFill>
            <a:srgbClr val="C0504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t>①気候変動対策と</a:t>
            </a:r>
            <a:endParaRPr kumimoji="0" lang="en-US" altLang="ja-JP" sz="1400" b="1" i="0" u="none" strike="noStrike" kern="0" cap="none" spc="0" normalizeH="0" baseline="0" noProof="0" dirty="0" smtClean="0">
              <a:ln>
                <a:noFill/>
              </a:ln>
              <a:solidFill>
                <a:prstClr val="black"/>
              </a:solidFill>
              <a:effectLst/>
              <a:uLnTx/>
              <a:uFillTx/>
              <a:latin typeface="メイリオ"/>
              <a:ea typeface="メイリオ"/>
            </a:endParaRPr>
          </a:p>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t>　レジリエンス</a:t>
            </a:r>
          </a:p>
        </p:txBody>
      </p:sp>
      <p:sp>
        <p:nvSpPr>
          <p:cNvPr id="17" name="正方形/長方形 16">
            <a:extLst>
              <a:ext uri="{FF2B5EF4-FFF2-40B4-BE49-F238E27FC236}">
                <a16:creationId xmlns:a16="http://schemas.microsoft.com/office/drawing/2014/main" xmlns="" id="{B845EDEF-72E3-4AE8-BDA9-1424C2CC2CED}"/>
              </a:ext>
            </a:extLst>
          </p:cNvPr>
          <p:cNvSpPr/>
          <p:nvPr/>
        </p:nvSpPr>
        <p:spPr bwMode="auto">
          <a:xfrm>
            <a:off x="3296816" y="5294248"/>
            <a:ext cx="1645600" cy="579080"/>
          </a:xfrm>
          <a:prstGeom prst="rect">
            <a:avLst/>
          </a:prstGeom>
          <a:solidFill>
            <a:srgbClr val="C0504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t>③脱炭素燃料への</a:t>
            </a:r>
            <a:endParaRPr kumimoji="0" lang="en-US" altLang="ja-JP" sz="1400" b="1" i="0" u="none" strike="noStrike" kern="0" cap="none" spc="0" normalizeH="0" baseline="0" noProof="0" dirty="0" smtClean="0">
              <a:ln>
                <a:noFill/>
              </a:ln>
              <a:solidFill>
                <a:prstClr val="black"/>
              </a:solidFill>
              <a:effectLst/>
              <a:uLnTx/>
              <a:uFillTx/>
              <a:latin typeface="メイリオ"/>
              <a:ea typeface="メイリオ"/>
            </a:endParaRPr>
          </a:p>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t>　転換</a:t>
            </a:r>
          </a:p>
        </p:txBody>
      </p:sp>
      <p:sp>
        <p:nvSpPr>
          <p:cNvPr id="18" name="正方形/長方形 17">
            <a:extLst>
              <a:ext uri="{FF2B5EF4-FFF2-40B4-BE49-F238E27FC236}">
                <a16:creationId xmlns:a16="http://schemas.microsoft.com/office/drawing/2014/main" xmlns="" id="{F09295BC-E35A-4292-A1E7-624610C5D0C2}"/>
              </a:ext>
            </a:extLst>
          </p:cNvPr>
          <p:cNvSpPr/>
          <p:nvPr/>
        </p:nvSpPr>
        <p:spPr bwMode="auto">
          <a:xfrm>
            <a:off x="3296816" y="3491850"/>
            <a:ext cx="1645600" cy="1728000"/>
          </a:xfrm>
          <a:prstGeom prst="rect">
            <a:avLst/>
          </a:prstGeom>
          <a:solidFill>
            <a:srgbClr val="C0504D">
              <a:lumMod val="20000"/>
              <a:lumOff val="80000"/>
            </a:srgbClr>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t>②再エネ大量導入</a:t>
            </a:r>
            <a:b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br>
            <a:r>
              <a:rPr kumimoji="0" lang="ja-JP" altLang="en-US" sz="1400" b="1" i="0" u="none" strike="noStrike" kern="0" cap="none" spc="0" normalizeH="0" baseline="0" noProof="0" dirty="0" smtClean="0">
                <a:ln>
                  <a:noFill/>
                </a:ln>
                <a:solidFill>
                  <a:prstClr val="black"/>
                </a:solidFill>
                <a:effectLst/>
                <a:uLnTx/>
                <a:uFillTx/>
                <a:latin typeface="メイリオ"/>
                <a:ea typeface="メイリオ"/>
              </a:rPr>
              <a:t>　とデジタル化</a:t>
            </a:r>
          </a:p>
        </p:txBody>
      </p:sp>
      <p:sp>
        <p:nvSpPr>
          <p:cNvPr id="19" name="テキスト ボックス 18"/>
          <p:cNvSpPr txBox="1"/>
          <p:nvPr/>
        </p:nvSpPr>
        <p:spPr>
          <a:xfrm>
            <a:off x="2864768" y="2655275"/>
            <a:ext cx="504056" cy="523220"/>
          </a:xfrm>
          <a:prstGeom prst="rect">
            <a:avLst/>
          </a:prstGeom>
          <a:noFill/>
        </p:spPr>
        <p:txBody>
          <a:bodyPr wrap="square" rtlCol="0">
            <a:spAutoFit/>
          </a:bodyPr>
          <a:lstStyle/>
          <a:p>
            <a:r>
              <a:rPr lang="ja-JP" altLang="en-US" sz="28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p>
        </p:txBody>
      </p:sp>
      <p:sp>
        <p:nvSpPr>
          <p:cNvPr id="20" name="テキスト ボックス 19"/>
          <p:cNvSpPr txBox="1"/>
          <p:nvPr/>
        </p:nvSpPr>
        <p:spPr>
          <a:xfrm>
            <a:off x="7185248" y="2148734"/>
            <a:ext cx="2664296" cy="625233"/>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総電力需要に対するコジェネ等の分散型電源の導入容量の割合　</a:t>
            </a: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各国比較が困難</a:t>
            </a:r>
          </a:p>
        </p:txBody>
      </p:sp>
      <p:sp>
        <p:nvSpPr>
          <p:cNvPr id="21" name="テキスト ボックス 20"/>
          <p:cNvSpPr txBox="1"/>
          <p:nvPr/>
        </p:nvSpPr>
        <p:spPr>
          <a:xfrm>
            <a:off x="4980443" y="1099072"/>
            <a:ext cx="2132796" cy="307777"/>
          </a:xfrm>
          <a:prstGeom prst="rect">
            <a:avLst/>
          </a:prstGeom>
          <a:solidFill>
            <a:srgbClr val="C0504D"/>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rPr>
              <a:t>追加指標案</a:t>
            </a:r>
          </a:p>
        </p:txBody>
      </p:sp>
      <p:sp>
        <p:nvSpPr>
          <p:cNvPr id="22" name="正方形/長方形 21">
            <a:extLst>
              <a:ext uri="{FF2B5EF4-FFF2-40B4-BE49-F238E27FC236}">
                <a16:creationId xmlns:a16="http://schemas.microsoft.com/office/drawing/2014/main" xmlns="" id="{AE7F34BD-28C8-4B8E-A9CB-4386961186B5}"/>
              </a:ext>
            </a:extLst>
          </p:cNvPr>
          <p:cNvSpPr/>
          <p:nvPr/>
        </p:nvSpPr>
        <p:spPr bwMode="auto">
          <a:xfrm>
            <a:off x="4980442" y="2148735"/>
            <a:ext cx="2132797" cy="625231"/>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smtClean="0">
                <a:solidFill>
                  <a:prstClr val="black"/>
                </a:solidFill>
                <a:latin typeface="メイリオ"/>
                <a:ea typeface="メイリオ"/>
              </a:rPr>
              <a:t>分散型電源比率</a:t>
            </a:r>
            <a:endParaRPr lang="ja-JP" altLang="en-US" sz="1200" dirty="0">
              <a:solidFill>
                <a:prstClr val="black"/>
              </a:solidFill>
              <a:latin typeface="メイリオ"/>
              <a:ea typeface="メイリオ"/>
            </a:endParaRPr>
          </a:p>
        </p:txBody>
      </p:sp>
      <p:sp>
        <p:nvSpPr>
          <p:cNvPr id="23" name="正方形/長方形 22">
            <a:extLst>
              <a:ext uri="{FF2B5EF4-FFF2-40B4-BE49-F238E27FC236}">
                <a16:creationId xmlns:a16="http://schemas.microsoft.com/office/drawing/2014/main" xmlns="" id="{AE7F34BD-28C8-4B8E-A9CB-4386961186B5}"/>
              </a:ext>
            </a:extLst>
          </p:cNvPr>
          <p:cNvSpPr/>
          <p:nvPr/>
        </p:nvSpPr>
        <p:spPr bwMode="auto">
          <a:xfrm>
            <a:off x="4992858" y="2809972"/>
            <a:ext cx="2132797" cy="625826"/>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smtClean="0">
                <a:solidFill>
                  <a:prstClr val="black"/>
                </a:solidFill>
                <a:latin typeface="メイリオ"/>
                <a:ea typeface="メイリオ"/>
              </a:rPr>
              <a:t>エネルギー・レジリエンス指標</a:t>
            </a:r>
            <a:endParaRPr lang="ja-JP" altLang="en-US" sz="1200" dirty="0">
              <a:solidFill>
                <a:prstClr val="black"/>
              </a:solidFill>
              <a:latin typeface="メイリオ"/>
              <a:ea typeface="メイリオ"/>
            </a:endParaRPr>
          </a:p>
        </p:txBody>
      </p:sp>
      <p:sp>
        <p:nvSpPr>
          <p:cNvPr id="24" name="テキスト ボックス 23"/>
          <p:cNvSpPr txBox="1"/>
          <p:nvPr/>
        </p:nvSpPr>
        <p:spPr>
          <a:xfrm>
            <a:off x="7201419" y="2809972"/>
            <a:ext cx="2664296" cy="625826"/>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主に需要側のレジリエンスを測定する指標を開発中。国単位での評価は現在想定されていない</a:t>
            </a:r>
          </a:p>
        </p:txBody>
      </p:sp>
      <p:sp>
        <p:nvSpPr>
          <p:cNvPr id="25" name="テキスト ボックス 24"/>
          <p:cNvSpPr txBox="1"/>
          <p:nvPr/>
        </p:nvSpPr>
        <p:spPr>
          <a:xfrm>
            <a:off x="7230591" y="1099072"/>
            <a:ext cx="2636462" cy="307777"/>
          </a:xfrm>
          <a:prstGeom prst="rect">
            <a:avLst/>
          </a:prstGeom>
          <a:noFill/>
        </p:spPr>
        <p:txBody>
          <a:bodyPr wrap="square" rtlCol="0">
            <a:spAutoFit/>
          </a:bodyPr>
          <a:lstStyle/>
          <a:p>
            <a:pPr algn="ctr"/>
            <a:r>
              <a:rPr lang="ja-JP" altLang="en-US" sz="1400" b="1"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内容／考慮すべき事項　</a:t>
            </a:r>
          </a:p>
        </p:txBody>
      </p:sp>
      <p:sp>
        <p:nvSpPr>
          <p:cNvPr id="26" name="テキスト ボックス 25"/>
          <p:cNvSpPr txBox="1"/>
          <p:nvPr/>
        </p:nvSpPr>
        <p:spPr>
          <a:xfrm>
            <a:off x="7185248" y="3962100"/>
            <a:ext cx="2664296" cy="612068"/>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総電力需要に対する</a:t>
            </a: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DR/VPP</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による制御電力量の割合（デジタル制御の有効性を評価）</a:t>
            </a: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各国比較が困難</a:t>
            </a:r>
          </a:p>
        </p:txBody>
      </p:sp>
      <p:sp>
        <p:nvSpPr>
          <p:cNvPr id="27" name="正方形/長方形 26">
            <a:extLst>
              <a:ext uri="{FF2B5EF4-FFF2-40B4-BE49-F238E27FC236}">
                <a16:creationId xmlns:a16="http://schemas.microsoft.com/office/drawing/2014/main" xmlns="" id="{AE7F34BD-28C8-4B8E-A9CB-4386961186B5}"/>
              </a:ext>
            </a:extLst>
          </p:cNvPr>
          <p:cNvSpPr/>
          <p:nvPr/>
        </p:nvSpPr>
        <p:spPr bwMode="auto">
          <a:xfrm>
            <a:off x="4980442" y="3962100"/>
            <a:ext cx="2132797" cy="612068"/>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smtClean="0">
                <a:solidFill>
                  <a:prstClr val="black"/>
                </a:solidFill>
                <a:latin typeface="メイリオ"/>
                <a:ea typeface="メイリオ"/>
              </a:rPr>
              <a:t>電力の需要抑制能力</a:t>
            </a:r>
            <a:endParaRPr lang="ja-JP" altLang="en-US" sz="1200" dirty="0">
              <a:solidFill>
                <a:prstClr val="black"/>
              </a:solidFill>
              <a:latin typeface="メイリオ"/>
              <a:ea typeface="メイリオ"/>
            </a:endParaRPr>
          </a:p>
        </p:txBody>
      </p:sp>
      <p:sp>
        <p:nvSpPr>
          <p:cNvPr id="28" name="正方形/長方形 27">
            <a:extLst>
              <a:ext uri="{FF2B5EF4-FFF2-40B4-BE49-F238E27FC236}">
                <a16:creationId xmlns:a16="http://schemas.microsoft.com/office/drawing/2014/main" xmlns="" id="{AE7F34BD-28C8-4B8E-A9CB-4386961186B5}"/>
              </a:ext>
            </a:extLst>
          </p:cNvPr>
          <p:cNvSpPr/>
          <p:nvPr/>
        </p:nvSpPr>
        <p:spPr bwMode="auto">
          <a:xfrm>
            <a:off x="4984954" y="5294265"/>
            <a:ext cx="2132797" cy="579016"/>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smtClean="0">
                <a:solidFill>
                  <a:prstClr val="black"/>
                </a:solidFill>
                <a:latin typeface="メイリオ"/>
                <a:ea typeface="メイリオ"/>
              </a:rPr>
              <a:t>水素</a:t>
            </a:r>
            <a:r>
              <a:rPr lang="en-US" altLang="ja-JP" sz="1200" dirty="0" smtClean="0">
                <a:solidFill>
                  <a:prstClr val="black"/>
                </a:solidFill>
                <a:latin typeface="メイリオ"/>
                <a:ea typeface="メイリオ"/>
              </a:rPr>
              <a:t>/</a:t>
            </a:r>
            <a:r>
              <a:rPr lang="ja-JP" altLang="en-US" sz="1200" dirty="0" smtClean="0">
                <a:solidFill>
                  <a:prstClr val="black"/>
                </a:solidFill>
                <a:latin typeface="メイリオ"/>
                <a:ea typeface="メイリオ"/>
              </a:rPr>
              <a:t>アンモニアにおけるサプライチェーン強靱度</a:t>
            </a:r>
            <a:endParaRPr lang="ja-JP" altLang="en-US" sz="1200" dirty="0">
              <a:solidFill>
                <a:prstClr val="black"/>
              </a:solidFill>
              <a:latin typeface="メイリオ"/>
              <a:ea typeface="メイリオ"/>
            </a:endParaRPr>
          </a:p>
        </p:txBody>
      </p:sp>
      <p:sp>
        <p:nvSpPr>
          <p:cNvPr id="29" name="正方形/長方形 28">
            <a:extLst>
              <a:ext uri="{FF2B5EF4-FFF2-40B4-BE49-F238E27FC236}">
                <a16:creationId xmlns:a16="http://schemas.microsoft.com/office/drawing/2014/main" xmlns="" id="{AE7F34BD-28C8-4B8E-A9CB-4386961186B5}"/>
              </a:ext>
            </a:extLst>
          </p:cNvPr>
          <p:cNvSpPr/>
          <p:nvPr/>
        </p:nvSpPr>
        <p:spPr bwMode="auto">
          <a:xfrm>
            <a:off x="4989004" y="4643159"/>
            <a:ext cx="2132797" cy="576000"/>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smtClean="0">
                <a:solidFill>
                  <a:prstClr val="black"/>
                </a:solidFill>
                <a:latin typeface="メイリオ"/>
                <a:ea typeface="メイリオ"/>
              </a:rPr>
              <a:t>脱炭素電源の導入ポテンシャル</a:t>
            </a:r>
            <a:endParaRPr lang="ja-JP" altLang="en-US" sz="1200" dirty="0">
              <a:solidFill>
                <a:prstClr val="black"/>
              </a:solidFill>
              <a:latin typeface="メイリオ"/>
              <a:ea typeface="メイリオ"/>
            </a:endParaRPr>
          </a:p>
        </p:txBody>
      </p:sp>
      <p:sp>
        <p:nvSpPr>
          <p:cNvPr id="30" name="テキスト ボックス 29"/>
          <p:cNvSpPr txBox="1"/>
          <p:nvPr/>
        </p:nvSpPr>
        <p:spPr>
          <a:xfrm>
            <a:off x="7193515" y="5294248"/>
            <a:ext cx="2664296" cy="579033"/>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水素やアンモニアの輸入先多様性や総エネルギー需要に占める割合　</a:t>
            </a: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足元では需給がごくわずか</a:t>
            </a:r>
          </a:p>
        </p:txBody>
      </p:sp>
      <p:sp>
        <p:nvSpPr>
          <p:cNvPr id="31" name="テキスト ボックス 30"/>
          <p:cNvSpPr txBox="1"/>
          <p:nvPr/>
        </p:nvSpPr>
        <p:spPr>
          <a:xfrm>
            <a:off x="7185248" y="1441820"/>
            <a:ext cx="2664296" cy="648000"/>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蓄電池や揚水発電等の蓄電容量、</a:t>
            </a: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リチウムイオン蓄電池などの製品・原材料の輸入多様化</a:t>
            </a:r>
          </a:p>
        </p:txBody>
      </p:sp>
      <p:sp>
        <p:nvSpPr>
          <p:cNvPr id="32" name="正方形/長方形 31">
            <a:extLst>
              <a:ext uri="{FF2B5EF4-FFF2-40B4-BE49-F238E27FC236}">
                <a16:creationId xmlns:a16="http://schemas.microsoft.com/office/drawing/2014/main" xmlns="" id="{AE7F34BD-28C8-4B8E-A9CB-4386961186B5}"/>
              </a:ext>
            </a:extLst>
          </p:cNvPr>
          <p:cNvSpPr/>
          <p:nvPr/>
        </p:nvSpPr>
        <p:spPr bwMode="auto">
          <a:xfrm>
            <a:off x="4980442" y="1441821"/>
            <a:ext cx="2132797" cy="648000"/>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a:solidFill>
                  <a:prstClr val="black"/>
                </a:solidFill>
                <a:latin typeface="メイリオ"/>
                <a:ea typeface="メイリオ"/>
              </a:rPr>
              <a:t>蓄電能力（蓄電容量／蓄電池及び素材の輸入分散度）</a:t>
            </a:r>
          </a:p>
        </p:txBody>
      </p:sp>
      <p:sp>
        <p:nvSpPr>
          <p:cNvPr id="33" name="テキスト ボックス 32"/>
          <p:cNvSpPr txBox="1"/>
          <p:nvPr/>
        </p:nvSpPr>
        <p:spPr>
          <a:xfrm>
            <a:off x="7185248" y="3494048"/>
            <a:ext cx="2664296" cy="432000"/>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ITU</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が規定する基準への適合度合いを評価</a:t>
            </a:r>
          </a:p>
        </p:txBody>
      </p:sp>
      <p:sp>
        <p:nvSpPr>
          <p:cNvPr id="34" name="正方形/長方形 33">
            <a:extLst>
              <a:ext uri="{FF2B5EF4-FFF2-40B4-BE49-F238E27FC236}">
                <a16:creationId xmlns:a16="http://schemas.microsoft.com/office/drawing/2014/main" xmlns="" id="{AE7F34BD-28C8-4B8E-A9CB-4386961186B5}"/>
              </a:ext>
            </a:extLst>
          </p:cNvPr>
          <p:cNvSpPr/>
          <p:nvPr/>
        </p:nvSpPr>
        <p:spPr bwMode="auto">
          <a:xfrm>
            <a:off x="4980442" y="3494048"/>
            <a:ext cx="2132797" cy="432000"/>
          </a:xfrm>
          <a:prstGeom prst="rect">
            <a:avLst/>
          </a:prstGeom>
          <a:solidFill>
            <a:srgbClr val="FBF3F3"/>
          </a:solidFill>
          <a:ln w="9525" cap="flat" cmpd="sng" algn="ctr">
            <a:noFill/>
            <a:prstDash val="solid"/>
            <a:round/>
            <a:headEnd type="none" w="med" len="med"/>
            <a:tailEnd type="none" w="med" len="med"/>
          </a:ln>
          <a:effectLst/>
        </p:spPr>
        <p:txBody>
          <a:bodyPr vert="horz" wrap="square" lIns="36000" tIns="46800" rIns="36000" bIns="46800" numCol="1" rtlCol="0" anchor="ctr" anchorCtr="0" compatLnSpc="1">
            <a:prstTxWarp prst="textNoShape">
              <a:avLst/>
            </a:prstTxWarp>
          </a:bodyPr>
          <a:lstStyle/>
          <a:p>
            <a:pPr marL="243450" indent="-171450">
              <a:buFont typeface="Wingdings" panose="05000000000000000000" pitchFamily="2" charset="2"/>
              <a:buChar char="Ø"/>
            </a:pPr>
            <a:r>
              <a:rPr lang="ja-JP" altLang="en-US" sz="1200" dirty="0" smtClean="0">
                <a:solidFill>
                  <a:prstClr val="black"/>
                </a:solidFill>
                <a:latin typeface="メイリオ"/>
                <a:ea typeface="メイリオ"/>
              </a:rPr>
              <a:t>サイバーセキュリティ対応度</a:t>
            </a:r>
            <a:endParaRPr lang="ja-JP" altLang="en-US" sz="1200" dirty="0">
              <a:solidFill>
                <a:prstClr val="black"/>
              </a:solidFill>
              <a:latin typeface="メイリオ"/>
              <a:ea typeface="メイリオ"/>
            </a:endParaRPr>
          </a:p>
        </p:txBody>
      </p:sp>
      <p:sp>
        <p:nvSpPr>
          <p:cNvPr id="35" name="テキスト ボックス 34"/>
          <p:cNvSpPr txBox="1"/>
          <p:nvPr/>
        </p:nvSpPr>
        <p:spPr>
          <a:xfrm>
            <a:off x="7193991" y="4626190"/>
            <a:ext cx="2664296" cy="632054"/>
          </a:xfrm>
          <a:prstGeom prst="rect">
            <a:avLst/>
          </a:prstGeom>
          <a:noFill/>
          <a:ln>
            <a:solidFill>
              <a:sysClr val="windowText" lastClr="000000">
                <a:lumMod val="50000"/>
                <a:lumOff val="50000"/>
              </a:sysClr>
            </a:solidFill>
            <a:prstDash val="dash"/>
          </a:ln>
        </p:spPr>
        <p:txBody>
          <a:bodyPr wrap="square" rtlCol="0">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再エネ等の脱炭素電源を一定のコスト以下でどれだけ導入可能かを評価　</a:t>
            </a: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
            </a:r>
            <a:b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br>
            <a:r>
              <a:rPr kumimoji="0"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同一条件で各国比較が困難</a:t>
            </a:r>
          </a:p>
        </p:txBody>
      </p:sp>
    </p:spTree>
    <p:extLst>
      <p:ext uri="{BB962C8B-B14F-4D97-AF65-F5344CB8AC3E}">
        <p14:creationId xmlns:p14="http://schemas.microsoft.com/office/powerpoint/2010/main" val="2654595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204</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media05</dc:creator>
  <cp:lastModifiedBy>media05</cp:lastModifiedBy>
  <cp:revision>51</cp:revision>
  <dcterms:created xsi:type="dcterms:W3CDTF">2021-06-08T00:00:33Z</dcterms:created>
  <dcterms:modified xsi:type="dcterms:W3CDTF">2021-06-08T00:59:22Z</dcterms:modified>
</cp:coreProperties>
</file>