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7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011113602684254"/>
          <c:y val="0.19540833490371798"/>
          <c:w val="0.38894287297366881"/>
          <c:h val="0.54911870014028774"/>
        </c:manualLayout>
      </c:layout>
      <c:radarChart>
        <c:radarStyle val="marker"/>
        <c:varyColors val="0"/>
        <c:ser>
          <c:idx val="0"/>
          <c:order val="0"/>
          <c:tx>
            <c:strRef>
              <c:f>⑧石油備蓄日数!$B$21</c:f>
              <c:strCache>
                <c:ptCount val="1"/>
                <c:pt idx="0">
                  <c:v>エネ白2021（参照年：2018年）</c:v>
                </c:pt>
              </c:strCache>
            </c:strRef>
          </c:tx>
          <c:spPr>
            <a:ln w="19050" cap="rnd">
              <a:solidFill>
                <a:srgbClr val="FF0000">
                  <a:alpha val="70000"/>
                </a:srgbClr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⑧石油備蓄日数!$D$20:$J$20</c:f>
              <c:strCache>
                <c:ptCount val="7"/>
                <c:pt idx="0">
                  <c:v>日</c:v>
                </c:pt>
                <c:pt idx="1">
                  <c:v>英</c:v>
                </c:pt>
                <c:pt idx="2">
                  <c:v>独</c:v>
                </c:pt>
                <c:pt idx="3">
                  <c:v>仏</c:v>
                </c:pt>
                <c:pt idx="4">
                  <c:v>韓</c:v>
                </c:pt>
                <c:pt idx="5">
                  <c:v>米</c:v>
                </c:pt>
                <c:pt idx="6">
                  <c:v>中</c:v>
                </c:pt>
              </c:strCache>
            </c:strRef>
          </c:cat>
          <c:val>
            <c:numRef>
              <c:f>⑧石油備蓄日数!$D$21:$J$21</c:f>
              <c:numCache>
                <c:formatCode>0.0</c:formatCode>
                <c:ptCount val="7"/>
                <c:pt idx="0">
                  <c:v>3.9602922333873374</c:v>
                </c:pt>
                <c:pt idx="1">
                  <c:v>4.247288351582351</c:v>
                </c:pt>
                <c:pt idx="2">
                  <c:v>7.7622576270273083</c:v>
                </c:pt>
                <c:pt idx="3">
                  <c:v>7.8424726172795554</c:v>
                </c:pt>
                <c:pt idx="4">
                  <c:v>1.6792557551628273</c:v>
                </c:pt>
                <c:pt idx="5">
                  <c:v>10</c:v>
                </c:pt>
                <c:pt idx="6">
                  <c:v>3.7548252631058854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148-4023-B502-CC1DC4B71C72}"/>
            </c:ext>
          </c:extLst>
        </c:ser>
        <c:ser>
          <c:idx val="1"/>
          <c:order val="1"/>
          <c:tx>
            <c:strRef>
              <c:f>⑧石油備蓄日数!$B$23</c:f>
              <c:strCache>
                <c:ptCount val="1"/>
                <c:pt idx="0">
                  <c:v>エネ白2015（参照年：2013年）</c:v>
                </c:pt>
              </c:strCache>
            </c:strRef>
          </c:tx>
          <c:spPr>
            <a:ln w="19050" cap="rnd">
              <a:solidFill>
                <a:schemeClr val="accent1">
                  <a:alpha val="30000"/>
                </a:schemeClr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val>
            <c:numRef>
              <c:f>⑧石油備蓄日数!$D$23:$J$23</c:f>
              <c:numCache>
                <c:formatCode>0.0</c:formatCode>
                <c:ptCount val="7"/>
                <c:pt idx="0">
                  <c:v>3.1</c:v>
                </c:pt>
                <c:pt idx="1">
                  <c:v>2.7</c:v>
                </c:pt>
                <c:pt idx="2">
                  <c:v>5.6</c:v>
                </c:pt>
                <c:pt idx="3">
                  <c:v>6.6</c:v>
                </c:pt>
                <c:pt idx="4">
                  <c:v>1.3</c:v>
                </c:pt>
                <c:pt idx="5">
                  <c:v>10</c:v>
                </c:pt>
                <c:pt idx="6">
                  <c:v>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148-4023-B502-CC1DC4B71C72}"/>
            </c:ext>
          </c:extLst>
        </c:ser>
        <c:ser>
          <c:idx val="2"/>
          <c:order val="2"/>
          <c:tx>
            <c:strRef>
              <c:f>⑧石油備蓄日数!$B$24</c:f>
              <c:strCache>
                <c:ptCount val="1"/>
                <c:pt idx="0">
                  <c:v>エネ白2010（参照年：2000-2008年平均）</c:v>
                </c:pt>
              </c:strCache>
            </c:strRef>
          </c:tx>
          <c:spPr>
            <a:ln w="19050" cap="rnd">
              <a:solidFill>
                <a:srgbClr val="7030A0">
                  <a:alpha val="30000"/>
                </a:srgbClr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val>
            <c:numRef>
              <c:f>⑧石油備蓄日数!$D$24:$J$24</c:f>
              <c:numCache>
                <c:formatCode>0.0</c:formatCode>
                <c:ptCount val="7"/>
                <c:pt idx="0">
                  <c:v>3.7</c:v>
                </c:pt>
                <c:pt idx="1">
                  <c:v>3.1</c:v>
                </c:pt>
                <c:pt idx="2">
                  <c:v>6.9</c:v>
                </c:pt>
                <c:pt idx="3">
                  <c:v>7.7</c:v>
                </c:pt>
                <c:pt idx="4">
                  <c:v>1.6</c:v>
                </c:pt>
                <c:pt idx="5">
                  <c:v>10</c:v>
                </c:pt>
                <c:pt idx="6">
                  <c:v>4.0999999999999996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148-4023-B502-CC1DC4B71C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7881912"/>
        <c:axId val="517882696"/>
      </c:radarChart>
      <c:catAx>
        <c:axId val="5178819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517882696"/>
        <c:crosses val="autoZero"/>
        <c:auto val="1"/>
        <c:lblAlgn val="ctr"/>
        <c:lblOffset val="100"/>
        <c:noMultiLvlLbl val="0"/>
      </c:catAx>
      <c:valAx>
        <c:axId val="517882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#,##0.0_);[Red]\(#,##0.0\)" sourceLinked="0"/>
        <c:majorTickMark val="cross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517881912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078917613167846"/>
          <c:y val="0.71041548887818706"/>
          <c:w val="0.48397443883247254"/>
          <c:h val="0.133579011285830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38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68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32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97694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88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79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59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72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38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411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37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72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03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5545550" y="2182647"/>
            <a:ext cx="1638182" cy="2155027"/>
          </a:xfrm>
          <a:prstGeom prst="rect">
            <a:avLst/>
          </a:prstGeom>
          <a:noFill/>
          <a:ln>
            <a:solidFill>
              <a:sysClr val="windowText" lastClr="000000">
                <a:lumMod val="50000"/>
                <a:lumOff val="50000"/>
              </a:sysClr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日本・韓国は備蓄日数・輸入地域の構成に大きな変化なく、対応日数の変動軽微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メイリオ"/>
              </a:rPr>
              <a:t>米国はカナダへの依存度高まり、対応日数悪化するも以前首位</a:t>
            </a:r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xmlns="" id="{7E40E467-CFFE-4DCA-8B02-6CAF5FCC0B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382448"/>
              </p:ext>
            </p:extLst>
          </p:nvPr>
        </p:nvGraphicFramePr>
        <p:xfrm>
          <a:off x="2216696" y="1877086"/>
          <a:ext cx="5057046" cy="3581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472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ユーザー定義 1">
    <a:majorFont>
      <a:latin typeface="Calibri"/>
      <a:ea typeface="メイリオ"/>
      <a:cs typeface=""/>
    </a:majorFont>
    <a:minorFont>
      <a:latin typeface="Calibri"/>
      <a:ea typeface="メイリオ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36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メイリオ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50</cp:revision>
  <dcterms:created xsi:type="dcterms:W3CDTF">2021-06-08T00:00:33Z</dcterms:created>
  <dcterms:modified xsi:type="dcterms:W3CDTF">2021-06-08T00:58:50Z</dcterms:modified>
</cp:coreProperties>
</file>