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011113602684254"/>
          <c:y val="0.19540833490371798"/>
          <c:w val="0.38894287297366881"/>
          <c:h val="0.54911870014028774"/>
        </c:manualLayout>
      </c:layout>
      <c:radarChart>
        <c:radarStyle val="marker"/>
        <c:varyColors val="0"/>
        <c:ser>
          <c:idx val="0"/>
          <c:order val="0"/>
          <c:tx>
            <c:strRef>
              <c:f>⑧石油備蓄日数!$B$21</c:f>
              <c:strCache>
                <c:ptCount val="1"/>
                <c:pt idx="0">
                  <c:v>エネ白2021（参照年：2018年）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⑧石油備蓄日数!$D$20:$J$20</c:f>
              <c:strCache>
                <c:ptCount val="7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  <c:pt idx="6">
                  <c:v>中</c:v>
                </c:pt>
              </c:strCache>
            </c:strRef>
          </c:cat>
          <c:val>
            <c:numRef>
              <c:f>⑧石油備蓄日数!$D$21:$J$21</c:f>
              <c:numCache>
                <c:formatCode>0.0</c:formatCode>
                <c:ptCount val="7"/>
                <c:pt idx="0">
                  <c:v>3.9602922333873374</c:v>
                </c:pt>
                <c:pt idx="1">
                  <c:v>4.247288351582351</c:v>
                </c:pt>
                <c:pt idx="2">
                  <c:v>7.7622576270273083</c:v>
                </c:pt>
                <c:pt idx="3">
                  <c:v>7.8424726172795554</c:v>
                </c:pt>
                <c:pt idx="4">
                  <c:v>1.6792557551628273</c:v>
                </c:pt>
                <c:pt idx="5">
                  <c:v>10</c:v>
                </c:pt>
                <c:pt idx="6">
                  <c:v>3.7548252631058854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48-4023-B502-CC1DC4B71C72}"/>
            </c:ext>
          </c:extLst>
        </c:ser>
        <c:ser>
          <c:idx val="1"/>
          <c:order val="1"/>
          <c:tx>
            <c:strRef>
              <c:f>⑧石油備蓄日数!$B$23</c:f>
              <c:strCache>
                <c:ptCount val="1"/>
                <c:pt idx="0">
                  <c:v>エネ白2015（参照年：2013年）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⑧石油備蓄日数!$D$23:$J$23</c:f>
              <c:numCache>
                <c:formatCode>0.0</c:formatCode>
                <c:ptCount val="7"/>
                <c:pt idx="0">
                  <c:v>3.1</c:v>
                </c:pt>
                <c:pt idx="1">
                  <c:v>2.7</c:v>
                </c:pt>
                <c:pt idx="2">
                  <c:v>5.6</c:v>
                </c:pt>
                <c:pt idx="3">
                  <c:v>6.6</c:v>
                </c:pt>
                <c:pt idx="4">
                  <c:v>1.3</c:v>
                </c:pt>
                <c:pt idx="5">
                  <c:v>10</c:v>
                </c:pt>
                <c:pt idx="6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48-4023-B502-CC1DC4B71C72}"/>
            </c:ext>
          </c:extLst>
        </c:ser>
        <c:ser>
          <c:idx val="2"/>
          <c:order val="2"/>
          <c:tx>
            <c:strRef>
              <c:f>⑧石油備蓄日数!$B$24</c:f>
              <c:strCache>
                <c:ptCount val="1"/>
                <c:pt idx="0">
                  <c:v>エネ白2010（参照年：2000-2008年平均）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val>
            <c:numRef>
              <c:f>⑧石油備蓄日数!$D$24:$J$24</c:f>
              <c:numCache>
                <c:formatCode>0.0</c:formatCode>
                <c:ptCount val="7"/>
                <c:pt idx="0">
                  <c:v>3.7</c:v>
                </c:pt>
                <c:pt idx="1">
                  <c:v>3.1</c:v>
                </c:pt>
                <c:pt idx="2">
                  <c:v>6.9</c:v>
                </c:pt>
                <c:pt idx="3">
                  <c:v>7.7</c:v>
                </c:pt>
                <c:pt idx="4">
                  <c:v>1.6</c:v>
                </c:pt>
                <c:pt idx="5">
                  <c:v>10</c:v>
                </c:pt>
                <c:pt idx="6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48-4023-B502-CC1DC4B71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881912"/>
        <c:axId val="517882696"/>
      </c:radarChart>
      <c:catAx>
        <c:axId val="517881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82696"/>
        <c:crosses val="autoZero"/>
        <c:auto val="1"/>
        <c:lblAlgn val="ctr"/>
        <c:lblOffset val="100"/>
        <c:noMultiLvlLbl val="0"/>
      </c:catAx>
      <c:valAx>
        <c:axId val="517882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819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78917613167846"/>
          <c:y val="0.71041548887818706"/>
          <c:w val="0.48397443883247254"/>
          <c:h val="0.133579011285830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545550" y="2182647"/>
            <a:ext cx="1638182" cy="2155027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日本・韓国は備蓄日数・輸入地域の構成に大きな変化なく、対応日数の変動軽微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メイリオ"/>
              </a:rPr>
              <a:t>米国はカナダへの依存度高まり、対応日数悪化するも以前首位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xmlns="" id="{7E40E467-CFFE-4DCA-8B02-6CAF5FCC0B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82448"/>
              </p:ext>
            </p:extLst>
          </p:nvPr>
        </p:nvGraphicFramePr>
        <p:xfrm>
          <a:off x="2216696" y="1877086"/>
          <a:ext cx="5057046" cy="358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472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36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50</cp:revision>
  <dcterms:created xsi:type="dcterms:W3CDTF">2021-06-08T00:00:33Z</dcterms:created>
  <dcterms:modified xsi:type="dcterms:W3CDTF">2021-06-08T00:58:50Z</dcterms:modified>
</cp:coreProperties>
</file>