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5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098087918836804"/>
          <c:y val="0.11031442590227322"/>
          <c:w val="0.38419937434811346"/>
          <c:h val="0.53896717547128992"/>
        </c:manualLayout>
      </c:layout>
      <c:radarChart>
        <c:radarStyle val="marker"/>
        <c:varyColors val="0"/>
        <c:ser>
          <c:idx val="0"/>
          <c:order val="0"/>
          <c:tx>
            <c:strRef>
              <c:f>⑥停電時間!$B$21</c:f>
              <c:strCache>
                <c:ptCount val="1"/>
                <c:pt idx="0">
                  <c:v>エネ白2021（参照年：2014-2016年）</c:v>
                </c:pt>
              </c:strCache>
            </c:strRef>
          </c:tx>
          <c:spPr>
            <a:ln w="19050" cap="rnd">
              <a:solidFill>
                <a:srgbClr val="FF0000">
                  <a:alpha val="70000"/>
                </a:srgb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⑥停電時間!$D$20:$J$20</c:f>
              <c:strCache>
                <c:ptCount val="6"/>
                <c:pt idx="0">
                  <c:v>日</c:v>
                </c:pt>
                <c:pt idx="1">
                  <c:v>英</c:v>
                </c:pt>
                <c:pt idx="2">
                  <c:v>独</c:v>
                </c:pt>
                <c:pt idx="3">
                  <c:v>仏</c:v>
                </c:pt>
                <c:pt idx="4">
                  <c:v>韓</c:v>
                </c:pt>
                <c:pt idx="5">
                  <c:v>米</c:v>
                </c:pt>
              </c:strCache>
            </c:strRef>
          </c:cat>
          <c:val>
            <c:numRef>
              <c:f>⑥停電時間!$D$21:$J$21</c:f>
              <c:numCache>
                <c:formatCode>0.0</c:formatCode>
                <c:ptCount val="6"/>
                <c:pt idx="0">
                  <c:v>4.668181818181818</c:v>
                </c:pt>
                <c:pt idx="1">
                  <c:v>2.2576390415475927</c:v>
                </c:pt>
                <c:pt idx="2">
                  <c:v>8.1553243865639633</c:v>
                </c:pt>
                <c:pt idx="3">
                  <c:v>2.0458167330677286</c:v>
                </c:pt>
                <c:pt idx="4">
                  <c:v>10</c:v>
                </c:pt>
                <c:pt idx="5">
                  <c:v>1.8295735330009102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52-48EA-AD1F-98DF93362DBF}"/>
            </c:ext>
          </c:extLst>
        </c:ser>
        <c:ser>
          <c:idx val="1"/>
          <c:order val="1"/>
          <c:tx>
            <c:strRef>
              <c:f>⑥停電時間!$B$23</c:f>
              <c:strCache>
                <c:ptCount val="1"/>
                <c:pt idx="0">
                  <c:v>エネ白2015（参照年：2011-2013年）</c:v>
                </c:pt>
              </c:strCache>
            </c:strRef>
          </c:tx>
          <c:spPr>
            <a:ln w="19050" cap="rnd">
              <a:solidFill>
                <a:schemeClr val="accent1">
                  <a:alpha val="30000"/>
                </a:scheme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Lit>
              <c:ptCount val="6"/>
              <c:pt idx="0">
                <c:v>日</c:v>
              </c:pt>
              <c:pt idx="1">
                <c:v>英</c:v>
              </c:pt>
              <c:pt idx="2">
                <c:v>独</c:v>
              </c:pt>
              <c:pt idx="3">
                <c:v>仏</c:v>
              </c:pt>
              <c:pt idx="4">
                <c:v>韓</c:v>
              </c:pt>
              <c:pt idx="5">
                <c:v>米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⑥停電時間!$D$23:$J$23</c:f>
              <c:numCache>
                <c:formatCode>0.0</c:formatCode>
                <c:ptCount val="6"/>
                <c:pt idx="0">
                  <c:v>2.7272727272727271</c:v>
                </c:pt>
                <c:pt idx="1">
                  <c:v>2.0215633423180588</c:v>
                </c:pt>
                <c:pt idx="2">
                  <c:v>7.735281478298238</c:v>
                </c:pt>
                <c:pt idx="3">
                  <c:v>1.9911504424778759</c:v>
                </c:pt>
                <c:pt idx="4">
                  <c:v>10</c:v>
                </c:pt>
                <c:pt idx="5">
                  <c:v>1.8554310011596444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052-48EA-AD1F-98DF93362DBF}"/>
            </c:ext>
          </c:extLst>
        </c:ser>
        <c:ser>
          <c:idx val="2"/>
          <c:order val="2"/>
          <c:tx>
            <c:strRef>
              <c:f>⑥停電時間!$B$25</c:f>
              <c:strCache>
                <c:ptCount val="1"/>
                <c:pt idx="0">
                  <c:v>エネ白2010（参照年：2002-2007年）</c:v>
                </c:pt>
              </c:strCache>
            </c:strRef>
          </c:tx>
          <c:spPr>
            <a:ln w="19050" cap="rnd">
              <a:solidFill>
                <a:srgbClr val="7030A0">
                  <a:alpha val="30000"/>
                </a:srgbClr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cat>
            <c:strLit>
              <c:ptCount val="6"/>
              <c:pt idx="0">
                <c:v>日</c:v>
              </c:pt>
              <c:pt idx="1">
                <c:v>英</c:v>
              </c:pt>
              <c:pt idx="2">
                <c:v>独</c:v>
              </c:pt>
              <c:pt idx="3">
                <c:v>仏</c:v>
              </c:pt>
              <c:pt idx="4">
                <c:v>韓</c:v>
              </c:pt>
              <c:pt idx="5">
                <c:v>米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⑥停電時間!$D$25:$J$25</c:f>
              <c:numCache>
                <c:formatCode>0.0</c:formatCode>
                <c:ptCount val="6"/>
                <c:pt idx="0">
                  <c:v>7.2</c:v>
                </c:pt>
                <c:pt idx="1">
                  <c:v>2.2000000000000002</c:v>
                </c:pt>
                <c:pt idx="2">
                  <c:v>9.4</c:v>
                </c:pt>
                <c:pt idx="3">
                  <c:v>3.7</c:v>
                </c:pt>
                <c:pt idx="4">
                  <c:v>10</c:v>
                </c:pt>
                <c:pt idx="5">
                  <c:v>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052-48EA-AD1F-98DF93362D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7834088"/>
        <c:axId val="517903080"/>
      </c:radarChart>
      <c:catAx>
        <c:axId val="5178340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517903080"/>
        <c:crosses val="autoZero"/>
        <c:auto val="1"/>
        <c:lblAlgn val="ctr"/>
        <c:lblOffset val="100"/>
        <c:noMultiLvlLbl val="0"/>
      </c:catAx>
      <c:valAx>
        <c:axId val="517903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#,##0.0_);[Red]\(#,##0.0\)" sourceLinked="0"/>
        <c:majorTickMark val="cross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517834088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0324756673795912"/>
          <c:y val="0.66452954765942895"/>
          <c:w val="0.48130139095003838"/>
          <c:h val="0.108553361670051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5333718" y="1849957"/>
            <a:ext cx="1638182" cy="2155027"/>
          </a:xfrm>
          <a:prstGeom prst="rect">
            <a:avLst/>
          </a:prstGeom>
          <a:noFill/>
          <a:ln>
            <a:solidFill>
              <a:sysClr val="windowText" lastClr="000000">
                <a:lumMod val="50000"/>
                <a:lumOff val="50000"/>
              </a:sysClr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日本は東日本大震災後の原発停止の影響を受け、計画停電があり一時低水準となるも回復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xmlns="" id="{CB953408-B4A2-4815-90D8-3831AB74C1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9029319"/>
              </p:ext>
            </p:extLst>
          </p:nvPr>
        </p:nvGraphicFramePr>
        <p:xfrm>
          <a:off x="2004864" y="1766214"/>
          <a:ext cx="5024839" cy="3581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428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ユーザー定義 1">
    <a:majorFont>
      <a:latin typeface="Calibri"/>
      <a:ea typeface="メイリオ"/>
      <a:cs typeface=""/>
    </a:majorFont>
    <a:minorFont>
      <a:latin typeface="Calibri"/>
      <a:ea typeface="メイリオ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22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48</cp:revision>
  <dcterms:created xsi:type="dcterms:W3CDTF">2021-06-08T00:00:33Z</dcterms:created>
  <dcterms:modified xsi:type="dcterms:W3CDTF">2021-06-08T00:57:44Z</dcterms:modified>
</cp:coreProperties>
</file>