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3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44532760268791"/>
          <c:y val="0.27682229330247909"/>
          <c:w val="0.40349855587418831"/>
          <c:h val="0.5705087734743014"/>
        </c:manualLayout>
      </c:layout>
      <c:radarChart>
        <c:radarStyle val="marker"/>
        <c:varyColors val="0"/>
        <c:ser>
          <c:idx val="0"/>
          <c:order val="0"/>
          <c:tx>
            <c:strRef>
              <c:f>エネルギー供給源構造多様化!$B$21</c:f>
              <c:strCache>
                <c:ptCount val="1"/>
                <c:pt idx="0">
                  <c:v>エネ白2021（参照年：2019年）</c:v>
                </c:pt>
              </c:strCache>
            </c:strRef>
          </c:tx>
          <c:spPr>
            <a:ln w="19050" cap="rnd">
              <a:solidFill>
                <a:srgbClr val="FF0000">
                  <a:alpha val="7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エネルギー供給源構造多様化!$D$20:$J$20</c:f>
              <c:strCache>
                <c:ptCount val="7"/>
                <c:pt idx="0">
                  <c:v>日</c:v>
                </c:pt>
                <c:pt idx="1">
                  <c:v>英</c:v>
                </c:pt>
                <c:pt idx="2">
                  <c:v>独</c:v>
                </c:pt>
                <c:pt idx="3">
                  <c:v>仏</c:v>
                </c:pt>
                <c:pt idx="4">
                  <c:v>韓</c:v>
                </c:pt>
                <c:pt idx="5">
                  <c:v>米</c:v>
                </c:pt>
                <c:pt idx="6">
                  <c:v>中</c:v>
                </c:pt>
              </c:strCache>
            </c:strRef>
          </c:cat>
          <c:val>
            <c:numRef>
              <c:f>エネルギー供給源構造多様化!$D$21:$J$21</c:f>
              <c:numCache>
                <c:formatCode>0.0</c:formatCode>
                <c:ptCount val="7"/>
                <c:pt idx="0">
                  <c:v>8.0613482952305873</c:v>
                </c:pt>
                <c:pt idx="1">
                  <c:v>7.5218252664194178</c:v>
                </c:pt>
                <c:pt idx="2">
                  <c:v>10</c:v>
                </c:pt>
                <c:pt idx="3">
                  <c:v>5.7816865502153441</c:v>
                </c:pt>
                <c:pt idx="4">
                  <c:v>7.3791837711234791</c:v>
                </c:pt>
                <c:pt idx="5">
                  <c:v>7.989374508707038</c:v>
                </c:pt>
                <c:pt idx="6">
                  <c:v>4.6104955031605321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33-4412-A551-96A0E51062DB}"/>
            </c:ext>
          </c:extLst>
        </c:ser>
        <c:ser>
          <c:idx val="1"/>
          <c:order val="1"/>
          <c:tx>
            <c:strRef>
              <c:f>エネルギー供給源構造多様化!$B$23</c:f>
              <c:strCache>
                <c:ptCount val="1"/>
                <c:pt idx="0">
                  <c:v>エネ白2015（参照年：2013年（中国のみ2012年））</c:v>
                </c:pt>
              </c:strCache>
            </c:strRef>
          </c:tx>
          <c:spPr>
            <a:ln w="19050" cap="rnd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エネルギー供給源構造多様化!$D$23:$J$23</c:f>
              <c:numCache>
                <c:formatCode>0.0</c:formatCode>
                <c:ptCount val="7"/>
                <c:pt idx="0">
                  <c:v>8.1999999999999993</c:v>
                </c:pt>
                <c:pt idx="1">
                  <c:v>9.3000000000000007</c:v>
                </c:pt>
                <c:pt idx="2">
                  <c:v>9.5</c:v>
                </c:pt>
                <c:pt idx="3">
                  <c:v>6.15</c:v>
                </c:pt>
                <c:pt idx="4">
                  <c:v>7.9</c:v>
                </c:pt>
                <c:pt idx="5">
                  <c:v>8.9499999999999993</c:v>
                </c:pt>
                <c:pt idx="6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33-4412-A551-96A0E51062DB}"/>
            </c:ext>
          </c:extLst>
        </c:ser>
        <c:ser>
          <c:idx val="2"/>
          <c:order val="2"/>
          <c:tx>
            <c:strRef>
              <c:f>エネルギー供給源構造多様化!$B$24</c:f>
              <c:strCache>
                <c:ptCount val="1"/>
                <c:pt idx="0">
                  <c:v>エネ白2010（参照年：2000-2007年平均）</c:v>
                </c:pt>
              </c:strCache>
            </c:strRef>
          </c:tx>
          <c:spPr>
            <a:ln w="19050" cap="rnd">
              <a:solidFill>
                <a:srgbClr val="7030A0">
                  <a:alpha val="3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val>
            <c:numRef>
              <c:f>エネルギー供給源構造多様化!$D$24:$J$24</c:f>
              <c:numCache>
                <c:formatCode>0.0</c:formatCode>
                <c:ptCount val="7"/>
                <c:pt idx="0">
                  <c:v>9.3000000000000007</c:v>
                </c:pt>
                <c:pt idx="1">
                  <c:v>7.6499999999999995</c:v>
                </c:pt>
                <c:pt idx="2">
                  <c:v>8.1999999999999993</c:v>
                </c:pt>
                <c:pt idx="3">
                  <c:v>5.85</c:v>
                </c:pt>
                <c:pt idx="4">
                  <c:v>7.1</c:v>
                </c:pt>
                <c:pt idx="5">
                  <c:v>7.9</c:v>
                </c:pt>
                <c:pt idx="6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133-4412-A551-96A0E51062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1299816"/>
        <c:axId val="761304128"/>
      </c:radarChart>
      <c:catAx>
        <c:axId val="761299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61304128"/>
        <c:crosses val="autoZero"/>
        <c:auto val="1"/>
        <c:lblAlgn val="ctr"/>
        <c:lblOffset val="100"/>
        <c:noMultiLvlLbl val="0"/>
      </c:catAx>
      <c:valAx>
        <c:axId val="76130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6129981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326844452667227"/>
          <c:y val="0.8343345588389417"/>
          <c:w val="0.58421392195790722"/>
          <c:h val="0.112425117694652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xmlns="" id="{EDC8D951-CAB6-4956-986D-9640658099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424643"/>
              </p:ext>
            </p:extLst>
          </p:nvPr>
        </p:nvGraphicFramePr>
        <p:xfrm>
          <a:off x="2144688" y="1402102"/>
          <a:ext cx="5059116" cy="357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444513" y="2142989"/>
            <a:ext cx="1638182" cy="1956318"/>
          </a:xfrm>
          <a:prstGeom prst="rect">
            <a:avLst/>
          </a:prstGeom>
          <a:noFill/>
          <a:ln>
            <a:solidFill>
              <a:sysClr val="windowText" lastClr="000000">
                <a:lumMod val="50000"/>
                <a:lumOff val="50000"/>
              </a:sysClr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米国は天然ガスによる発電量の増加によって寡占度が高まり、スコアが悪化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英国は石炭の供給割合が低下。他のエネルギー源に集中することでスコアが悪化</a:t>
            </a:r>
          </a:p>
        </p:txBody>
      </p:sp>
    </p:spTree>
    <p:extLst>
      <p:ext uri="{BB962C8B-B14F-4D97-AF65-F5344CB8AC3E}">
        <p14:creationId xmlns:p14="http://schemas.microsoft.com/office/powerpoint/2010/main" val="300579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38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46</cp:revision>
  <dcterms:created xsi:type="dcterms:W3CDTF">2021-06-08T00:00:33Z</dcterms:created>
  <dcterms:modified xsi:type="dcterms:W3CDTF">2021-06-08T00:56:31Z</dcterms:modified>
</cp:coreProperties>
</file>