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2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983993883687879"/>
          <c:y val="0.11747354993516557"/>
          <c:w val="0.36694447440781341"/>
          <c:h val="0.54481134792424413"/>
        </c:manualLayout>
      </c:layout>
      <c:radarChart>
        <c:radarStyle val="marker"/>
        <c:varyColors val="0"/>
        <c:ser>
          <c:idx val="0"/>
          <c:order val="0"/>
          <c:tx>
            <c:strRef>
              <c:f>'②輸入相手国の寡占度(総合評価) '!$B$21</c:f>
              <c:strCache>
                <c:ptCount val="1"/>
                <c:pt idx="0">
                  <c:v>エネ白2021（参照年：2018年)</c:v>
                </c:pt>
              </c:strCache>
            </c:strRef>
          </c:tx>
          <c:spPr>
            <a:ln w="19050" cap="rnd">
              <a:solidFill>
                <a:srgbClr val="FF0000">
                  <a:alpha val="70000"/>
                </a:srgb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'②輸入相手国の寡占度(総合評価) '!$D$20:$J$20</c:f>
              <c:strCache>
                <c:ptCount val="7"/>
                <c:pt idx="0">
                  <c:v>日</c:v>
                </c:pt>
                <c:pt idx="1">
                  <c:v>英</c:v>
                </c:pt>
                <c:pt idx="2">
                  <c:v>独</c:v>
                </c:pt>
                <c:pt idx="3">
                  <c:v>仏</c:v>
                </c:pt>
                <c:pt idx="4">
                  <c:v>韓</c:v>
                </c:pt>
                <c:pt idx="5">
                  <c:v>米</c:v>
                </c:pt>
                <c:pt idx="6">
                  <c:v>中</c:v>
                </c:pt>
              </c:strCache>
            </c:strRef>
          </c:cat>
          <c:val>
            <c:numRef>
              <c:f>'②輸入相手国の寡占度(総合評価) '!$D$21:$J$21</c:f>
              <c:numCache>
                <c:formatCode>0.0</c:formatCode>
                <c:ptCount val="7"/>
                <c:pt idx="0">
                  <c:v>4.1712633638573733</c:v>
                </c:pt>
                <c:pt idx="1">
                  <c:v>3.9471056656166077</c:v>
                </c:pt>
                <c:pt idx="2" formatCode="0.0_);[Red]\(0.0\)">
                  <c:v>1.5530736989260072</c:v>
                </c:pt>
                <c:pt idx="3">
                  <c:v>5.1943900129753633</c:v>
                </c:pt>
                <c:pt idx="4">
                  <c:v>3.3940499727095195</c:v>
                </c:pt>
                <c:pt idx="5">
                  <c:v>2.2404827763093786</c:v>
                </c:pt>
                <c:pt idx="6">
                  <c:v>6.8261944725149766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3E3-44FD-B0CB-D49563BFD60C}"/>
            </c:ext>
          </c:extLst>
        </c:ser>
        <c:ser>
          <c:idx val="1"/>
          <c:order val="1"/>
          <c:tx>
            <c:strRef>
              <c:f>'②輸入相手国の寡占度(総合評価) '!$B$23</c:f>
              <c:strCache>
                <c:ptCount val="1"/>
                <c:pt idx="0">
                  <c:v>エネ白2015（参照年：2013年）</c:v>
                </c:pt>
              </c:strCache>
            </c:strRef>
          </c:tx>
          <c:spPr>
            <a:ln w="19050" cap="rnd">
              <a:solidFill>
                <a:schemeClr val="accent1">
                  <a:alpha val="30000"/>
                </a:scheme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'②輸入相手国の寡占度(総合評価) '!$D$23:$J$23</c:f>
              <c:numCache>
                <c:formatCode>0.0</c:formatCode>
                <c:ptCount val="7"/>
                <c:pt idx="0">
                  <c:v>4.5</c:v>
                </c:pt>
                <c:pt idx="1">
                  <c:v>2.8</c:v>
                </c:pt>
                <c:pt idx="2">
                  <c:v>2.1</c:v>
                </c:pt>
                <c:pt idx="3">
                  <c:v>5.3</c:v>
                </c:pt>
                <c:pt idx="4">
                  <c:v>4.3</c:v>
                </c:pt>
                <c:pt idx="5">
                  <c:v>2.2000000000000002</c:v>
                </c:pt>
                <c:pt idx="6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3E3-44FD-B0CB-D49563BFD60C}"/>
            </c:ext>
          </c:extLst>
        </c:ser>
        <c:ser>
          <c:idx val="2"/>
          <c:order val="2"/>
          <c:tx>
            <c:strRef>
              <c:f>'②輸入相手国の寡占度(総合評価) '!$B$25</c:f>
              <c:strCache>
                <c:ptCount val="1"/>
                <c:pt idx="0">
                  <c:v>エネ白2010（参照年：2000-2008年平均）</c:v>
                </c:pt>
              </c:strCache>
            </c:strRef>
          </c:tx>
          <c:spPr>
            <a:ln w="19050" cap="rnd">
              <a:solidFill>
                <a:srgbClr val="7030A0">
                  <a:alpha val="30000"/>
                </a:srgb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val>
            <c:numRef>
              <c:f>'②輸入相手国の寡占度(総合評価) '!$D$25:$J$25</c:f>
              <c:numCache>
                <c:formatCode>0.0</c:formatCode>
                <c:ptCount val="7"/>
                <c:pt idx="0">
                  <c:v>2.7</c:v>
                </c:pt>
                <c:pt idx="1">
                  <c:v>2.6</c:v>
                </c:pt>
                <c:pt idx="2">
                  <c:v>1.9</c:v>
                </c:pt>
                <c:pt idx="3">
                  <c:v>5.0999999999999996</c:v>
                </c:pt>
                <c:pt idx="4">
                  <c:v>3.1</c:v>
                </c:pt>
                <c:pt idx="5">
                  <c:v>2.5</c:v>
                </c:pt>
                <c:pt idx="6">
                  <c:v>6.8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3E3-44FD-B0CB-D49563BFD6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1301384"/>
        <c:axId val="761310792"/>
      </c:radarChart>
      <c:catAx>
        <c:axId val="761301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761310792"/>
        <c:crosses val="autoZero"/>
        <c:auto val="1"/>
        <c:lblAlgn val="ctr"/>
        <c:lblOffset val="100"/>
        <c:noMultiLvlLbl val="0"/>
      </c:catAx>
      <c:valAx>
        <c:axId val="761310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.0_);[Red]\(#,##0.0\)" sourceLinked="0"/>
        <c:majorTickMark val="cross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761301384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5982744884306703"/>
          <c:y val="0.69092163250741412"/>
          <c:w val="0.53698684576560829"/>
          <c:h val="0.109250603740027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5930634" y="1996908"/>
            <a:ext cx="1551316" cy="2158955"/>
          </a:xfrm>
          <a:prstGeom prst="rect">
            <a:avLst/>
          </a:prstGeom>
          <a:noFill/>
          <a:ln>
            <a:solidFill>
              <a:sysClr val="windowText" lastClr="000000">
                <a:lumMod val="50000"/>
                <a:lumOff val="50000"/>
              </a:sysClr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日本は天然ガスにおける輸入先の多様化が効果があり、</a:t>
            </a: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2010</a:t>
            </a: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年度比で数値改善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英国は石炭の供給割合が低くなり、総合評価においてスコアが改善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xmlns="" id="{F8498FD1-C84F-4B8E-B241-B7B4835916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542198"/>
              </p:ext>
            </p:extLst>
          </p:nvPr>
        </p:nvGraphicFramePr>
        <p:xfrm>
          <a:off x="2321065" y="1887638"/>
          <a:ext cx="5284230" cy="3559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400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ユーザー定義 1">
    <a:majorFont>
      <a:latin typeface="Calibri"/>
      <a:ea typeface="メイリオ"/>
      <a:cs typeface=""/>
    </a:majorFont>
    <a:minorFont>
      <a:latin typeface="Calibri"/>
      <a:ea typeface="メイリオ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36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45</cp:revision>
  <dcterms:created xsi:type="dcterms:W3CDTF">2021-06-08T00:00:33Z</dcterms:created>
  <dcterms:modified xsi:type="dcterms:W3CDTF">2021-06-08T00:55:47Z</dcterms:modified>
</cp:coreProperties>
</file>