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301" r:id="rId2"/>
  </p:sldIdLst>
  <p:sldSz cx="9906000" cy="6858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118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446952406835775"/>
          <c:y val="0.14893512366148098"/>
          <c:w val="0.39187112893437698"/>
          <c:h val="0.56738925383896266"/>
        </c:manualLayout>
      </c:layout>
      <c:radarChart>
        <c:radarStyle val="marker"/>
        <c:varyColors val="0"/>
        <c:ser>
          <c:idx val="0"/>
          <c:order val="0"/>
          <c:tx>
            <c:strRef>
              <c:f>①一次エネルギー自給率!$B$21</c:f>
              <c:strCache>
                <c:ptCount val="1"/>
                <c:pt idx="0">
                  <c:v>エネ白2021（参照年：2019年）</c:v>
                </c:pt>
              </c:strCache>
            </c:strRef>
          </c:tx>
          <c:spPr>
            <a:ln w="19050" cap="rnd">
              <a:solidFill>
                <a:srgbClr val="FF0000">
                  <a:alpha val="70000"/>
                </a:srgbClr>
              </a:solidFill>
              <a:round/>
            </a:ln>
            <a:effectLst/>
          </c:spPr>
          <c:marker>
            <c:symbol val="triangle"/>
            <c:size val="5"/>
            <c:spPr>
              <a:solidFill>
                <a:srgbClr val="FF0000"/>
              </a:solidFill>
              <a:ln w="9525">
                <a:solidFill>
                  <a:srgbClr val="FF0000"/>
                </a:solidFill>
              </a:ln>
              <a:effectLst/>
            </c:spPr>
          </c:marker>
          <c:cat>
            <c:strRef>
              <c:f>①一次エネルギー自給率!$D$20:$J$20</c:f>
              <c:strCache>
                <c:ptCount val="7"/>
                <c:pt idx="0">
                  <c:v>日</c:v>
                </c:pt>
                <c:pt idx="1">
                  <c:v>英</c:v>
                </c:pt>
                <c:pt idx="2">
                  <c:v>独</c:v>
                </c:pt>
                <c:pt idx="3">
                  <c:v>仏</c:v>
                </c:pt>
                <c:pt idx="4">
                  <c:v>韓</c:v>
                </c:pt>
                <c:pt idx="5">
                  <c:v>米</c:v>
                </c:pt>
                <c:pt idx="6">
                  <c:v>中</c:v>
                </c:pt>
              </c:strCache>
            </c:strRef>
          </c:cat>
          <c:val>
            <c:numRef>
              <c:f>①一次エネルギー自給率!$D$21:$J$21</c:f>
              <c:numCache>
                <c:formatCode>0.0</c:formatCode>
                <c:ptCount val="7"/>
                <c:pt idx="0">
                  <c:v>1.1688531025101536</c:v>
                </c:pt>
                <c:pt idx="1">
                  <c:v>6.8384947061369727</c:v>
                </c:pt>
                <c:pt idx="2">
                  <c:v>3.3229191503834365</c:v>
                </c:pt>
                <c:pt idx="3">
                  <c:v>5.2250223440977059</c:v>
                </c:pt>
                <c:pt idx="4">
                  <c:v>1.6971868393505747</c:v>
                </c:pt>
                <c:pt idx="5">
                  <c:v>10</c:v>
                </c:pt>
                <c:pt idx="6">
                  <c:v>7.6582519839600423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3C5-4FCA-812C-142A1CD8E3F3}"/>
            </c:ext>
          </c:extLst>
        </c:ser>
        <c:ser>
          <c:idx val="1"/>
          <c:order val="1"/>
          <c:tx>
            <c:strRef>
              <c:f>①一次エネルギー自給率!$B$23</c:f>
              <c:strCache>
                <c:ptCount val="1"/>
                <c:pt idx="0">
                  <c:v>エネ白2015（参照年：2013年（中国のみ2012年））</c:v>
                </c:pt>
              </c:strCache>
            </c:strRef>
          </c:tx>
          <c:spPr>
            <a:ln w="19050" cap="rnd">
              <a:solidFill>
                <a:schemeClr val="accent1">
                  <a:alpha val="30000"/>
                </a:schemeClr>
              </a:solidFill>
              <a:round/>
            </a:ln>
            <a:effectLst/>
          </c:spPr>
          <c:marker>
            <c:symbol val="triang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val>
            <c:numRef>
              <c:f>①一次エネルギー自給率!$D$23:$J$23</c:f>
              <c:numCache>
                <c:formatCode>0.0</c:formatCode>
                <c:ptCount val="7"/>
                <c:pt idx="0">
                  <c:v>0.7</c:v>
                </c:pt>
                <c:pt idx="1">
                  <c:v>6.6</c:v>
                </c:pt>
                <c:pt idx="2">
                  <c:v>4.4000000000000004</c:v>
                </c:pt>
                <c:pt idx="3">
                  <c:v>6.2</c:v>
                </c:pt>
                <c:pt idx="4">
                  <c:v>1.9</c:v>
                </c:pt>
                <c:pt idx="5">
                  <c:v>9.6999999999999993</c:v>
                </c:pt>
                <c:pt idx="6">
                  <c:v>10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B3C5-4FCA-812C-142A1CD8E3F3}"/>
            </c:ext>
          </c:extLst>
        </c:ser>
        <c:ser>
          <c:idx val="2"/>
          <c:order val="2"/>
          <c:tx>
            <c:strRef>
              <c:f>①一次エネルギー自給率!$B$24</c:f>
              <c:strCache>
                <c:ptCount val="1"/>
                <c:pt idx="0">
                  <c:v>エネ白2010（参照年：2000-2007年平均）</c:v>
                </c:pt>
              </c:strCache>
            </c:strRef>
          </c:tx>
          <c:spPr>
            <a:ln w="19050" cap="rnd">
              <a:solidFill>
                <a:srgbClr val="7030A0">
                  <a:alpha val="30000"/>
                </a:srgbClr>
              </a:solidFill>
              <a:round/>
            </a:ln>
            <a:effectLst/>
          </c:spPr>
          <c:marker>
            <c:symbol val="triangle"/>
            <c:size val="5"/>
            <c:spPr>
              <a:solidFill>
                <a:srgbClr val="7030A0"/>
              </a:solidFill>
              <a:ln w="9525">
                <a:solidFill>
                  <a:srgbClr val="7030A0"/>
                </a:solidFill>
              </a:ln>
              <a:effectLst/>
            </c:spPr>
          </c:marker>
          <c:val>
            <c:numRef>
              <c:f>①一次エネルギー自給率!$D$24:$J$24</c:f>
              <c:numCache>
                <c:formatCode>0.0</c:formatCode>
                <c:ptCount val="7"/>
                <c:pt idx="0">
                  <c:v>1.8</c:v>
                </c:pt>
                <c:pt idx="1">
                  <c:v>10</c:v>
                </c:pt>
                <c:pt idx="2">
                  <c:v>3.9</c:v>
                </c:pt>
                <c:pt idx="3">
                  <c:v>4.9000000000000004</c:v>
                </c:pt>
                <c:pt idx="4">
                  <c:v>1.8</c:v>
                </c:pt>
                <c:pt idx="5">
                  <c:v>7</c:v>
                </c:pt>
                <c:pt idx="6">
                  <c:v>9.1999999999999993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B3C5-4FCA-812C-142A1CD8E3F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17854472"/>
        <c:axId val="517848200"/>
      </c:radarChart>
      <c:catAx>
        <c:axId val="51785447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pPr>
            <a:endParaRPr lang="ja-JP"/>
          </a:p>
        </c:txPr>
        <c:crossAx val="517848200"/>
        <c:crosses val="autoZero"/>
        <c:auto val="1"/>
        <c:lblAlgn val="ctr"/>
        <c:lblOffset val="100"/>
        <c:noMultiLvlLbl val="0"/>
      </c:catAx>
      <c:valAx>
        <c:axId val="5178482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50000"/>
                  <a:lumOff val="50000"/>
                </a:schemeClr>
              </a:solidFill>
              <a:round/>
            </a:ln>
            <a:effectLst/>
          </c:spPr>
        </c:majorGridlines>
        <c:numFmt formatCode="#,##0.0_);[Red]\(#,##0.0\)" sourceLinked="0"/>
        <c:majorTickMark val="cross"/>
        <c:minorTickMark val="none"/>
        <c:tickLblPos val="nextTo"/>
        <c:spPr>
          <a:noFill/>
          <a:ln>
            <a:solidFill>
              <a:schemeClr val="tx1">
                <a:lumMod val="50000"/>
                <a:lumOff val="50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pPr>
            <a:endParaRPr lang="ja-JP"/>
          </a:p>
        </c:txPr>
        <c:crossAx val="517854472"/>
        <c:crosses val="autoZero"/>
        <c:crossBetween val="between"/>
        <c:majorUnit val="2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41712155628612413"/>
          <c:y val="0.72430455700836893"/>
          <c:w val="0.55540459053757529"/>
          <c:h val="0.1337212470812145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+mn-cs"/>
            </a:defRPr>
          </a:pPr>
          <a:endParaRPr lang="ja-JP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200">
          <a:latin typeface="Meiryo UI" panose="020B0604030504040204" pitchFamily="50" charset="-128"/>
          <a:ea typeface="Meiryo UI" panose="020B0604030504040204" pitchFamily="50" charset="-128"/>
        </a:defRPr>
      </a:pPr>
      <a:endParaRPr lang="ja-JP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1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F0F9-6F9F-43E2-B6A4-6D31B92DA69C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23879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F0F9-6F9F-43E2-B6A4-6D31B92DA69C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66865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F0F9-6F9F-43E2-B6A4-6D31B92DA69C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8323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4976946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F0F9-6F9F-43E2-B6A4-6D31B92DA69C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1880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F0F9-6F9F-43E2-B6A4-6D31B92DA69C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57911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F0F9-6F9F-43E2-B6A4-6D31B92DA69C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25933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F0F9-6F9F-43E2-B6A4-6D31B92DA69C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67225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F0F9-6F9F-43E2-B6A4-6D31B92DA69C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43869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F0F9-6F9F-43E2-B6A4-6D31B92DA69C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84117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F0F9-6F9F-43E2-B6A4-6D31B92DA69C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03785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F0F9-6F9F-43E2-B6A4-6D31B92DA69C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6727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1EF0F9-6F9F-43E2-B6A4-6D31B92DA69C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3039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グラフ 5">
            <a:extLst>
              <a:ext uri="{FF2B5EF4-FFF2-40B4-BE49-F238E27FC236}">
                <a16:creationId xmlns:a16="http://schemas.microsoft.com/office/drawing/2014/main" xmlns="" id="{CFA5969F-5D71-44D6-B85E-3626ED545F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4091056"/>
              </p:ext>
            </p:extLst>
          </p:nvPr>
        </p:nvGraphicFramePr>
        <p:xfrm>
          <a:off x="2072680" y="1586963"/>
          <a:ext cx="5180744" cy="35781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テキスト ボックス 6"/>
          <p:cNvSpPr txBox="1"/>
          <p:nvPr/>
        </p:nvSpPr>
        <p:spPr>
          <a:xfrm>
            <a:off x="5493060" y="1894740"/>
            <a:ext cx="1638182" cy="2155027"/>
          </a:xfrm>
          <a:prstGeom prst="rect">
            <a:avLst/>
          </a:prstGeom>
          <a:noFill/>
          <a:ln>
            <a:solidFill>
              <a:sysClr val="windowText" lastClr="000000">
                <a:lumMod val="50000"/>
                <a:lumOff val="50000"/>
              </a:sysClr>
            </a:solidFill>
            <a:prstDash val="dash"/>
          </a:ln>
        </p:spPr>
        <p:txBody>
          <a:bodyPr wrap="square" lIns="36000" tIns="36000" rIns="36000" bIns="36000" rtlCol="0" anchor="ctr" anchorCtr="0">
            <a:noAutofit/>
          </a:bodyPr>
          <a:lstStyle/>
          <a:p>
            <a:pPr marL="171450" marR="0" lvl="0" indent="-1714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ja-JP" alt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中国はエネルギー消費量の増加により自給率</a:t>
            </a:r>
            <a:r>
              <a:rPr kumimoji="0" lang="en-US" altLang="ja-JP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100</a:t>
            </a:r>
            <a:r>
              <a:rPr kumimoji="0" lang="ja-JP" alt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％から悪化、輸入国へ移行した為スコア悪化</a:t>
            </a:r>
            <a:endParaRPr kumimoji="0" lang="en-US" altLang="ja-JP" sz="12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  <a:p>
            <a:pPr marL="171450" marR="0" lvl="0" indent="-1714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ja-JP" alt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北海油田の生産減退から起こっていた、英国における自給率の悪化は下げ止まり</a:t>
            </a:r>
          </a:p>
        </p:txBody>
      </p:sp>
    </p:spTree>
    <p:extLst>
      <p:ext uri="{BB962C8B-B14F-4D97-AF65-F5344CB8AC3E}">
        <p14:creationId xmlns:p14="http://schemas.microsoft.com/office/powerpoint/2010/main" val="143627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ユーザー定義 1">
    <a:majorFont>
      <a:latin typeface="Calibri"/>
      <a:ea typeface="メイリオ"/>
      <a:cs typeface=""/>
    </a:majorFont>
    <a:minorFont>
      <a:latin typeface="Calibri"/>
      <a:ea typeface="メイリオ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54</TotalTime>
  <Words>39</Words>
  <Application>Microsoft Office PowerPoint</Application>
  <PresentationFormat>A4 210 x 297 mm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Meiryo UI</vt:lpstr>
      <vt:lpstr>ＭＳ Ｐゴシック</vt:lpstr>
      <vt:lpstr>メイリオ</vt:lpstr>
      <vt:lpstr>Arial</vt:lpstr>
      <vt:lpstr>Calibri</vt:lpstr>
      <vt:lpstr>Calibri Light</vt:lpstr>
      <vt:lpstr>Wingdings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media05</dc:creator>
  <cp:lastModifiedBy>media05</cp:lastModifiedBy>
  <cp:revision>44</cp:revision>
  <dcterms:created xsi:type="dcterms:W3CDTF">2021-06-08T00:00:33Z</dcterms:created>
  <dcterms:modified xsi:type="dcterms:W3CDTF">2021-06-08T00:55:13Z</dcterms:modified>
</cp:coreProperties>
</file>