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300" r:id="rId2"/>
  </p:sldIdLst>
  <p:sldSz cx="9906000" cy="6858000" type="A4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118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7720851820388669"/>
          <c:y val="0.15189508625447867"/>
          <c:w val="0.71942633363228226"/>
          <c:h val="0.58469683364117053"/>
        </c:manualLayout>
      </c:layout>
      <c:radarChart>
        <c:radarStyle val="marker"/>
        <c:varyColors val="0"/>
        <c:ser>
          <c:idx val="0"/>
          <c:order val="0"/>
          <c:tx>
            <c:strRef>
              <c:f>日本のみ抜粋3カ年!$C$2</c:f>
              <c:strCache>
                <c:ptCount val="1"/>
                <c:pt idx="0">
                  <c:v>エネルギー白書2021（※1）</c:v>
                </c:pt>
              </c:strCache>
            </c:strRef>
          </c:tx>
          <c:spPr>
            <a:ln w="38100" cap="rnd">
              <a:solidFill>
                <a:srgbClr val="FF0000"/>
              </a:solidFill>
              <a:round/>
            </a:ln>
            <a:effectLst/>
          </c:spPr>
          <c:marker>
            <c:symbol val="triangle"/>
            <c:size val="10"/>
            <c:spPr>
              <a:solidFill>
                <a:srgbClr val="FF0000"/>
              </a:solidFill>
              <a:ln w="9525">
                <a:solidFill>
                  <a:srgbClr val="FF0000">
                    <a:alpha val="94000"/>
                  </a:srgbClr>
                </a:solidFill>
              </a:ln>
              <a:effectLst/>
            </c:spPr>
          </c:marker>
          <c:cat>
            <c:strRef>
              <c:f>日本のみ抜粋3カ年!$B$3:$B$9</c:f>
              <c:strCache>
                <c:ptCount val="7"/>
                <c:pt idx="0">
                  <c:v>①一次エネルギー
自給率</c:v>
                </c:pt>
                <c:pt idx="1">
                  <c:v>②エネルギー輸入先
多様化</c:v>
                </c:pt>
                <c:pt idx="2">
                  <c:v>③エネルギー源
多様化</c:v>
                </c:pt>
                <c:pt idx="3">
                  <c:v>④ﾁｮｰｸﾎﾟｲﾝﾄﾘｽｸ
の低減</c:v>
                </c:pt>
                <c:pt idx="4">
                  <c:v>⑤電力の安定供給
（停電時間）</c:v>
                </c:pt>
                <c:pt idx="5">
                  <c:v>⑥ｴﾈﾙｷﾞｰ消費の
GDP原単位</c:v>
                </c:pt>
                <c:pt idx="6">
                  <c:v>⑦供給途絶への
対応</c:v>
                </c:pt>
              </c:strCache>
            </c:strRef>
          </c:cat>
          <c:val>
            <c:numRef>
              <c:f>日本のみ抜粋3カ年!$C$3:$C$9</c:f>
              <c:numCache>
                <c:formatCode>General</c:formatCode>
                <c:ptCount val="7"/>
                <c:pt idx="0">
                  <c:v>1.1688531025101536</c:v>
                </c:pt>
                <c:pt idx="1">
                  <c:v>4.1712633638573733</c:v>
                </c:pt>
                <c:pt idx="2">
                  <c:v>8.0613482952305873</c:v>
                </c:pt>
                <c:pt idx="3">
                  <c:v>0.46643913538111492</c:v>
                </c:pt>
                <c:pt idx="4">
                  <c:v>4.7590909090909097</c:v>
                </c:pt>
                <c:pt idx="5">
                  <c:v>7.4183395904053242</c:v>
                </c:pt>
                <c:pt idx="6">
                  <c:v>3.9602922333873374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F50-4D7D-BB42-0DE029168B34}"/>
            </c:ext>
          </c:extLst>
        </c:ser>
        <c:ser>
          <c:idx val="1"/>
          <c:order val="1"/>
          <c:tx>
            <c:strRef>
              <c:f>日本のみ抜粋3カ年!$D$2</c:f>
              <c:strCache>
                <c:ptCount val="1"/>
                <c:pt idx="0">
                  <c:v>エネルギー白書2015（※2）</c:v>
                </c:pt>
              </c:strCache>
            </c:strRef>
          </c:tx>
          <c:spPr>
            <a:ln w="12700" cap="rnd">
              <a:solidFill>
                <a:srgbClr val="3366FF"/>
              </a:solidFill>
              <a:round/>
            </a:ln>
            <a:effectLst/>
          </c:spPr>
          <c:marker>
            <c:symbol val="triangle"/>
            <c:size val="5"/>
            <c:spPr>
              <a:solidFill>
                <a:srgbClr val="3366FF"/>
              </a:solidFill>
              <a:ln w="9525">
                <a:solidFill>
                  <a:srgbClr val="3366FF"/>
                </a:solidFill>
              </a:ln>
              <a:effectLst/>
            </c:spPr>
          </c:marker>
          <c:cat>
            <c:strRef>
              <c:f>日本のみ抜粋3カ年!$B$3:$B$9</c:f>
              <c:strCache>
                <c:ptCount val="7"/>
                <c:pt idx="0">
                  <c:v>①一次エネルギー
自給率</c:v>
                </c:pt>
                <c:pt idx="1">
                  <c:v>②エネルギー輸入先
多様化</c:v>
                </c:pt>
                <c:pt idx="2">
                  <c:v>③エネルギー源
多様化</c:v>
                </c:pt>
                <c:pt idx="3">
                  <c:v>④ﾁｮｰｸﾎﾟｲﾝﾄﾘｽｸ
の低減</c:v>
                </c:pt>
                <c:pt idx="4">
                  <c:v>⑤電力の安定供給
（停電時間）</c:v>
                </c:pt>
                <c:pt idx="5">
                  <c:v>⑥ｴﾈﾙｷﾞｰ消費の
GDP原単位</c:v>
                </c:pt>
                <c:pt idx="6">
                  <c:v>⑦供給途絶への
対応</c:v>
                </c:pt>
              </c:strCache>
            </c:strRef>
          </c:cat>
          <c:val>
            <c:numRef>
              <c:f>日本のみ抜粋3カ年!$D$3:$D$9</c:f>
              <c:numCache>
                <c:formatCode>General</c:formatCode>
                <c:ptCount val="7"/>
                <c:pt idx="0">
                  <c:v>0.7</c:v>
                </c:pt>
                <c:pt idx="1">
                  <c:v>4.5</c:v>
                </c:pt>
                <c:pt idx="2">
                  <c:v>8.1999999999999993</c:v>
                </c:pt>
                <c:pt idx="3">
                  <c:v>0.50715990453460624</c:v>
                </c:pt>
                <c:pt idx="4">
                  <c:v>3</c:v>
                </c:pt>
                <c:pt idx="5">
                  <c:v>8.1999999999999993</c:v>
                </c:pt>
                <c:pt idx="6">
                  <c:v>3.1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2F50-4D7D-BB42-0DE029168B34}"/>
            </c:ext>
          </c:extLst>
        </c:ser>
        <c:ser>
          <c:idx val="2"/>
          <c:order val="2"/>
          <c:tx>
            <c:strRef>
              <c:f>日本のみ抜粋3カ年!$E$2</c:f>
              <c:strCache>
                <c:ptCount val="1"/>
                <c:pt idx="0">
                  <c:v>エネルギー白書2010（※3）</c:v>
                </c:pt>
              </c:strCache>
            </c:strRef>
          </c:tx>
          <c:spPr>
            <a:ln w="12700" cap="rnd">
              <a:solidFill>
                <a:srgbClr val="7030A0"/>
              </a:solidFill>
              <a:round/>
            </a:ln>
            <a:effectLst/>
          </c:spPr>
          <c:marker>
            <c:symbol val="triangle"/>
            <c:size val="5"/>
            <c:spPr>
              <a:solidFill>
                <a:srgbClr val="7030A0"/>
              </a:solidFill>
              <a:ln w="9525">
                <a:solidFill>
                  <a:srgbClr val="7030A0"/>
                </a:solidFill>
              </a:ln>
              <a:effectLst/>
            </c:spPr>
          </c:marker>
          <c:cat>
            <c:strRef>
              <c:f>日本のみ抜粋3カ年!$B$3:$B$9</c:f>
              <c:strCache>
                <c:ptCount val="7"/>
                <c:pt idx="0">
                  <c:v>①一次エネルギー
自給率</c:v>
                </c:pt>
                <c:pt idx="1">
                  <c:v>②エネルギー輸入先
多様化</c:v>
                </c:pt>
                <c:pt idx="2">
                  <c:v>③エネルギー源
多様化</c:v>
                </c:pt>
                <c:pt idx="3">
                  <c:v>④ﾁｮｰｸﾎﾟｲﾝﾄﾘｽｸ
の低減</c:v>
                </c:pt>
                <c:pt idx="4">
                  <c:v>⑤電力の安定供給
（停電時間）</c:v>
                </c:pt>
                <c:pt idx="5">
                  <c:v>⑥ｴﾈﾙｷﾞｰ消費の
GDP原単位</c:v>
                </c:pt>
                <c:pt idx="6">
                  <c:v>⑦供給途絶への
対応</c:v>
                </c:pt>
              </c:strCache>
            </c:strRef>
          </c:cat>
          <c:val>
            <c:numRef>
              <c:f>日本のみ抜粋3カ年!$E$3:$E$9</c:f>
              <c:numCache>
                <c:formatCode>General</c:formatCode>
                <c:ptCount val="7"/>
                <c:pt idx="0">
                  <c:v>1.8</c:v>
                </c:pt>
                <c:pt idx="1">
                  <c:v>2.7</c:v>
                </c:pt>
                <c:pt idx="2">
                  <c:v>9.3000000000000007</c:v>
                </c:pt>
                <c:pt idx="3">
                  <c:v>0.71670428893905191</c:v>
                </c:pt>
                <c:pt idx="4">
                  <c:v>7.2</c:v>
                </c:pt>
                <c:pt idx="5">
                  <c:v>8.6999999999999993</c:v>
                </c:pt>
                <c:pt idx="6">
                  <c:v>3.7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2F50-4D7D-BB42-0DE029168B3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17850160"/>
        <c:axId val="517854864"/>
      </c:radarChart>
      <c:catAx>
        <c:axId val="517850160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517854864"/>
        <c:crosses val="autoZero"/>
        <c:auto val="1"/>
        <c:lblAlgn val="ctr"/>
        <c:lblOffset val="100"/>
        <c:noMultiLvlLbl val="0"/>
      </c:catAx>
      <c:valAx>
        <c:axId val="5178548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pPr>
            <a:endParaRPr lang="ja-JP"/>
          </a:p>
        </c:txPr>
        <c:crossAx val="5178501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41628316163494389"/>
          <c:y val="0.75496323209942118"/>
          <c:w val="0.57184532153668521"/>
          <c:h val="0.1214745350362553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>
          <a:latin typeface="Meiryo UI" panose="020B0604030504040204" pitchFamily="50" charset="-128"/>
          <a:ea typeface="Meiryo UI" panose="020B0604030504040204" pitchFamily="50" charset="-128"/>
        </a:defRPr>
      </a:pPr>
      <a:endParaRPr lang="ja-JP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1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EF0F9-6F9F-43E2-B6A4-6D31B92DA69C}" type="datetimeFigureOut">
              <a:rPr kumimoji="1" lang="ja-JP" altLang="en-US" smtClean="0"/>
              <a:t>2021/6/8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2C444-77DC-4379-98F4-C354A94E48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23879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EF0F9-6F9F-43E2-B6A4-6D31B92DA69C}" type="datetimeFigureOut">
              <a:rPr kumimoji="1" lang="ja-JP" altLang="en-US" smtClean="0"/>
              <a:t>2021/6/8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2C444-77DC-4379-98F4-C354A94E48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66865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EF0F9-6F9F-43E2-B6A4-6D31B92DA69C}" type="datetimeFigureOut">
              <a:rPr kumimoji="1" lang="ja-JP" altLang="en-US" smtClean="0"/>
              <a:t>2021/6/8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2C444-77DC-4379-98F4-C354A94E48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8323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標準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D6CFB-7E9F-4517-9C6C-7920C3455632}" type="datetime1">
              <a:rPr kumimoji="1" lang="ja-JP" altLang="en-US" smtClean="0"/>
              <a:t>2021/6/8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200471" y="188640"/>
            <a:ext cx="9505503" cy="461665"/>
          </a:xfrm>
        </p:spPr>
        <p:txBody>
          <a:bodyPr wrap="square">
            <a:spAutoFit/>
          </a:bodyPr>
          <a:lstStyle>
            <a:lvl1pPr algn="l">
              <a:defRPr lang="ja-JP" altLang="en-US" sz="2400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8" name="テキスト プレースホルダー 9"/>
          <p:cNvSpPr>
            <a:spLocks noGrp="1"/>
          </p:cNvSpPr>
          <p:nvPr>
            <p:ph type="body" sz="quarter" idx="13" hasCustomPrompt="1"/>
          </p:nvPr>
        </p:nvSpPr>
        <p:spPr>
          <a:xfrm>
            <a:off x="200794" y="6309320"/>
            <a:ext cx="9396722" cy="161583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（資料）●●</a:t>
            </a:r>
            <a:endParaRPr kumimoji="1" lang="ja-JP" altLang="en-US" dirty="0"/>
          </a:p>
        </p:txBody>
      </p:sp>
      <p:sp>
        <p:nvSpPr>
          <p:cNvPr id="9" name="テキスト プレースホルダー 9"/>
          <p:cNvSpPr>
            <a:spLocks noGrp="1"/>
          </p:cNvSpPr>
          <p:nvPr>
            <p:ph type="body" sz="quarter" idx="14" hasCustomPrompt="1"/>
          </p:nvPr>
        </p:nvSpPr>
        <p:spPr>
          <a:xfrm>
            <a:off x="200794" y="3104964"/>
            <a:ext cx="1853071" cy="307777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20pt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5" hasCustomPrompt="1"/>
          </p:nvPr>
        </p:nvSpPr>
        <p:spPr>
          <a:xfrm>
            <a:off x="200472" y="3769295"/>
            <a:ext cx="1298432" cy="215444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14pt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1" name="テキスト プレースホルダー 9"/>
          <p:cNvSpPr>
            <a:spLocks noGrp="1"/>
          </p:cNvSpPr>
          <p:nvPr>
            <p:ph type="body" sz="quarter" idx="16" hasCustomPrompt="1"/>
          </p:nvPr>
        </p:nvSpPr>
        <p:spPr>
          <a:xfrm>
            <a:off x="200472" y="4365104"/>
            <a:ext cx="1102866" cy="161583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10.5pt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7"/>
          </p:nvPr>
        </p:nvSpPr>
        <p:spPr>
          <a:xfrm>
            <a:off x="200025" y="764704"/>
            <a:ext cx="9505950" cy="525886"/>
          </a:xfrm>
          <a:solidFill>
            <a:srgbClr val="99D6EC"/>
          </a:solidFill>
          <a:ln>
            <a:noFill/>
          </a:ln>
        </p:spPr>
        <p:txBody>
          <a:bodyPr vert="horz" wrap="square" lIns="216000" tIns="108000" rIns="216000" bIns="108000" rtlCol="0" anchor="t" anchorCtr="0">
            <a:spAutoFit/>
          </a:bodyPr>
          <a:lstStyle>
            <a:lvl1pPr>
              <a:def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257175" lvl="0" indent="-257175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l"/>
            </a:pPr>
            <a:r>
              <a:rPr kumimoji="1"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4976946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EF0F9-6F9F-43E2-B6A4-6D31B92DA69C}" type="datetimeFigureOut">
              <a:rPr kumimoji="1" lang="ja-JP" altLang="en-US" smtClean="0"/>
              <a:t>2021/6/8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2C444-77DC-4379-98F4-C354A94E48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18804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EF0F9-6F9F-43E2-B6A4-6D31B92DA69C}" type="datetimeFigureOut">
              <a:rPr kumimoji="1" lang="ja-JP" altLang="en-US" smtClean="0"/>
              <a:t>2021/6/8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2C444-77DC-4379-98F4-C354A94E48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57911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EF0F9-6F9F-43E2-B6A4-6D31B92DA69C}" type="datetimeFigureOut">
              <a:rPr kumimoji="1" lang="ja-JP" altLang="en-US" smtClean="0"/>
              <a:t>2021/6/8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2C444-77DC-4379-98F4-C354A94E48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25933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EF0F9-6F9F-43E2-B6A4-6D31B92DA69C}" type="datetimeFigureOut">
              <a:rPr kumimoji="1" lang="ja-JP" altLang="en-US" smtClean="0"/>
              <a:t>2021/6/8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2C444-77DC-4379-98F4-C354A94E48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67225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EF0F9-6F9F-43E2-B6A4-6D31B92DA69C}" type="datetimeFigureOut">
              <a:rPr kumimoji="1" lang="ja-JP" altLang="en-US" smtClean="0"/>
              <a:t>2021/6/8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2C444-77DC-4379-98F4-C354A94E48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43869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EF0F9-6F9F-43E2-B6A4-6D31B92DA69C}" type="datetimeFigureOut">
              <a:rPr kumimoji="1" lang="ja-JP" altLang="en-US" smtClean="0"/>
              <a:t>2021/6/8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2C444-77DC-4379-98F4-C354A94E48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84117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EF0F9-6F9F-43E2-B6A4-6D31B92DA69C}" type="datetimeFigureOut">
              <a:rPr kumimoji="1" lang="ja-JP" altLang="en-US" smtClean="0"/>
              <a:t>2021/6/8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2C444-77DC-4379-98F4-C354A94E48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03785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EF0F9-6F9F-43E2-B6A4-6D31B92DA69C}" type="datetimeFigureOut">
              <a:rPr kumimoji="1" lang="ja-JP" altLang="en-US" smtClean="0"/>
              <a:t>2021/6/8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2C444-77DC-4379-98F4-C354A94E48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6727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1EF0F9-6F9F-43E2-B6A4-6D31B92DA69C}" type="datetimeFigureOut">
              <a:rPr kumimoji="1" lang="ja-JP" altLang="en-US" smtClean="0"/>
              <a:t>2021/6/8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62C444-77DC-4379-98F4-C354A94E48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3039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グラフ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82188733"/>
              </p:ext>
            </p:extLst>
          </p:nvPr>
        </p:nvGraphicFramePr>
        <p:xfrm>
          <a:off x="4283138" y="1437800"/>
          <a:ext cx="3802210" cy="45456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表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5075410"/>
              </p:ext>
            </p:extLst>
          </p:nvPr>
        </p:nvGraphicFramePr>
        <p:xfrm>
          <a:off x="8013340" y="1782364"/>
          <a:ext cx="1836420" cy="3291840"/>
        </p:xfrm>
        <a:graphic>
          <a:graphicData uri="http://schemas.openxmlformats.org/drawingml/2006/table">
            <a:tbl>
              <a:tblPr firstRow="1" bandRow="1"/>
              <a:tblGrid>
                <a:gridCol w="306705">
                  <a:extLst>
                    <a:ext uri="{9D8B030D-6E8A-4147-A177-3AD203B41FA5}">
                      <a16:colId xmlns:a16="http://schemas.microsoft.com/office/drawing/2014/main" xmlns="" val="3759463787"/>
                    </a:ext>
                  </a:extLst>
                </a:gridCol>
                <a:gridCol w="509905">
                  <a:extLst>
                    <a:ext uri="{9D8B030D-6E8A-4147-A177-3AD203B41FA5}">
                      <a16:colId xmlns:a16="http://schemas.microsoft.com/office/drawing/2014/main" xmlns="" val="1517919517"/>
                    </a:ext>
                  </a:extLst>
                </a:gridCol>
                <a:gridCol w="509905">
                  <a:extLst>
                    <a:ext uri="{9D8B030D-6E8A-4147-A177-3AD203B41FA5}">
                      <a16:colId xmlns:a16="http://schemas.microsoft.com/office/drawing/2014/main" xmlns="" val="3759136368"/>
                    </a:ext>
                  </a:extLst>
                </a:gridCol>
                <a:gridCol w="509905">
                  <a:extLst>
                    <a:ext uri="{9D8B030D-6E8A-4147-A177-3AD203B41FA5}">
                      <a16:colId xmlns:a16="http://schemas.microsoft.com/office/drawing/2014/main" xmlns="" val="726300704"/>
                    </a:ext>
                  </a:extLst>
                </a:gridCol>
              </a:tblGrid>
              <a:tr h="194599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/>
                          <a:ea typeface="メイリオ"/>
                        </a:defRPr>
                      </a:lvl1pPr>
                      <a:lvl2pPr marL="457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/>
                          <a:ea typeface="メイリオ"/>
                        </a:defRPr>
                      </a:lvl2pPr>
                      <a:lvl3pPr marL="914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/>
                          <a:ea typeface="メイリオ"/>
                        </a:defRPr>
                      </a:lvl3pPr>
                      <a:lvl4pPr marL="1371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/>
                          <a:ea typeface="メイリオ"/>
                        </a:defRPr>
                      </a:lvl4pPr>
                      <a:lvl5pPr marL="18288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/>
                          <a:ea typeface="メイリオ"/>
                        </a:defRPr>
                      </a:lvl5pPr>
                      <a:lvl6pPr marL="22860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/>
                          <a:ea typeface="メイリオ"/>
                        </a:defRPr>
                      </a:lvl6pPr>
                      <a:lvl7pPr marL="2743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/>
                          <a:ea typeface="メイリオ"/>
                        </a:defRPr>
                      </a:lvl7pPr>
                      <a:lvl8pPr marL="3200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/>
                          <a:ea typeface="メイリオ"/>
                        </a:defRPr>
                      </a:lvl8pPr>
                      <a:lvl9pPr marL="3657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/>
                          <a:ea typeface="メイリオ"/>
                        </a:defRPr>
                      </a:lvl9pPr>
                    </a:lstStyle>
                    <a:p>
                      <a:pPr algn="ctr"/>
                      <a:endParaRPr kumimoji="1" lang="ja-JP" altLang="en-US" sz="8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/>
                          <a:ea typeface="メイリオ"/>
                        </a:defRPr>
                      </a:lvl1pPr>
                      <a:lvl2pPr marL="457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/>
                          <a:ea typeface="メイリオ"/>
                        </a:defRPr>
                      </a:lvl2pPr>
                      <a:lvl3pPr marL="914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/>
                          <a:ea typeface="メイリオ"/>
                        </a:defRPr>
                      </a:lvl3pPr>
                      <a:lvl4pPr marL="1371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/>
                          <a:ea typeface="メイリオ"/>
                        </a:defRPr>
                      </a:lvl4pPr>
                      <a:lvl5pPr marL="18288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/>
                          <a:ea typeface="メイリオ"/>
                        </a:defRPr>
                      </a:lvl5pPr>
                      <a:lvl6pPr marL="22860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/>
                          <a:ea typeface="メイリオ"/>
                        </a:defRPr>
                      </a:lvl6pPr>
                      <a:lvl7pPr marL="2743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/>
                          <a:ea typeface="メイリオ"/>
                        </a:defRPr>
                      </a:lvl7pPr>
                      <a:lvl8pPr marL="3200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/>
                          <a:ea typeface="メイリオ"/>
                        </a:defRPr>
                      </a:lvl8pPr>
                      <a:lvl9pPr marL="3657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/>
                          <a:ea typeface="メイリオ"/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8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※1</a:t>
                      </a:r>
                      <a:endParaRPr kumimoji="1" lang="ja-JP" altLang="en-US" sz="8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/>
                          <a:ea typeface="メイリオ"/>
                        </a:defRPr>
                      </a:lvl1pPr>
                      <a:lvl2pPr marL="457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/>
                          <a:ea typeface="メイリオ"/>
                        </a:defRPr>
                      </a:lvl2pPr>
                      <a:lvl3pPr marL="914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/>
                          <a:ea typeface="メイリオ"/>
                        </a:defRPr>
                      </a:lvl3pPr>
                      <a:lvl4pPr marL="1371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/>
                          <a:ea typeface="メイリオ"/>
                        </a:defRPr>
                      </a:lvl4pPr>
                      <a:lvl5pPr marL="18288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/>
                          <a:ea typeface="メイリオ"/>
                        </a:defRPr>
                      </a:lvl5pPr>
                      <a:lvl6pPr marL="22860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/>
                          <a:ea typeface="メイリオ"/>
                        </a:defRPr>
                      </a:lvl6pPr>
                      <a:lvl7pPr marL="2743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/>
                          <a:ea typeface="メイリオ"/>
                        </a:defRPr>
                      </a:lvl7pPr>
                      <a:lvl8pPr marL="3200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/>
                          <a:ea typeface="メイリオ"/>
                        </a:defRPr>
                      </a:lvl8pPr>
                      <a:lvl9pPr marL="3657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/>
                          <a:ea typeface="メイリオ"/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8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※2</a:t>
                      </a:r>
                      <a:endParaRPr kumimoji="1" lang="ja-JP" altLang="en-US" sz="8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/>
                          <a:ea typeface="メイリオ"/>
                        </a:defRPr>
                      </a:lvl1pPr>
                      <a:lvl2pPr marL="457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/>
                          <a:ea typeface="メイリオ"/>
                        </a:defRPr>
                      </a:lvl2pPr>
                      <a:lvl3pPr marL="914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/>
                          <a:ea typeface="メイリオ"/>
                        </a:defRPr>
                      </a:lvl3pPr>
                      <a:lvl4pPr marL="1371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/>
                          <a:ea typeface="メイリオ"/>
                        </a:defRPr>
                      </a:lvl4pPr>
                      <a:lvl5pPr marL="18288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/>
                          <a:ea typeface="メイリオ"/>
                        </a:defRPr>
                      </a:lvl5pPr>
                      <a:lvl6pPr marL="22860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/>
                          <a:ea typeface="メイリオ"/>
                        </a:defRPr>
                      </a:lvl6pPr>
                      <a:lvl7pPr marL="2743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/>
                          <a:ea typeface="メイリオ"/>
                        </a:defRPr>
                      </a:lvl7pPr>
                      <a:lvl8pPr marL="3200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/>
                          <a:ea typeface="メイリオ"/>
                        </a:defRPr>
                      </a:lvl8pPr>
                      <a:lvl9pPr marL="3657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/>
                          <a:ea typeface="メイリオ"/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8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※3</a:t>
                      </a:r>
                      <a:endParaRPr kumimoji="1" lang="ja-JP" altLang="en-US" sz="8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493183403"/>
                  </a:ext>
                </a:extLst>
              </a:tr>
              <a:tr h="239916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  <a:ea typeface="メイリオ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  <a:ea typeface="メイリオ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  <a:ea typeface="メイリオ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  <a:ea typeface="メイリオ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  <a:ea typeface="メイリオ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  <a:ea typeface="メイリオ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  <a:ea typeface="メイリオ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  <a:ea typeface="メイリオ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  <a:ea typeface="メイリオ"/>
                        </a:defRPr>
                      </a:lvl9pPr>
                    </a:lstStyle>
                    <a:p>
                      <a:pPr algn="ctr"/>
                      <a:r>
                        <a:rPr kumimoji="1" lang="ja-JP" altLang="en-US" sz="8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①</a:t>
                      </a:r>
                      <a:endParaRPr kumimoji="1" lang="ja-JP" altLang="en-US" sz="8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  <a:ea typeface="メイリオ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  <a:ea typeface="メイリオ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  <a:ea typeface="メイリオ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  <a:ea typeface="メイリオ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  <a:ea typeface="メイリオ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  <a:ea typeface="メイリオ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  <a:ea typeface="メイリオ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  <a:ea typeface="メイリオ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  <a:ea typeface="メイリオ"/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8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2019</a:t>
                      </a:r>
                      <a:r>
                        <a:rPr kumimoji="1" lang="ja-JP" altLang="en-US" sz="8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年</a:t>
                      </a:r>
                      <a:endParaRPr kumimoji="1" lang="ja-JP" altLang="en-US" sz="8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  <a:ea typeface="メイリオ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  <a:ea typeface="メイリオ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  <a:ea typeface="メイリオ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  <a:ea typeface="メイリオ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  <a:ea typeface="メイリオ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  <a:ea typeface="メイリオ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  <a:ea typeface="メイリオ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  <a:ea typeface="メイリオ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  <a:ea typeface="メイリオ"/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8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2013</a:t>
                      </a:r>
                      <a:r>
                        <a:rPr kumimoji="1" lang="ja-JP" altLang="en-US" sz="8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年</a:t>
                      </a:r>
                      <a:endParaRPr kumimoji="1" lang="ja-JP" altLang="en-US" sz="8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  <a:ea typeface="メイリオ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  <a:ea typeface="メイリオ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  <a:ea typeface="メイリオ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  <a:ea typeface="メイリオ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  <a:ea typeface="メイリオ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  <a:ea typeface="メイリオ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  <a:ea typeface="メイリオ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  <a:ea typeface="メイリオ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  <a:ea typeface="メイリオ"/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8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2000-</a:t>
                      </a:r>
                    </a:p>
                    <a:p>
                      <a:pPr algn="ctr"/>
                      <a:r>
                        <a:rPr kumimoji="1" lang="en-US" altLang="ja-JP" sz="8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2007</a:t>
                      </a:r>
                      <a:r>
                        <a:rPr kumimoji="1" lang="ja-JP" altLang="en-US" sz="8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年</a:t>
                      </a:r>
                      <a:endParaRPr kumimoji="1" lang="en-US" altLang="ja-JP" sz="800" b="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  <a:p>
                      <a:pPr algn="ctr"/>
                      <a:r>
                        <a:rPr kumimoji="1" lang="ja-JP" altLang="en-US" sz="8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の平均</a:t>
                      </a:r>
                      <a:endParaRPr kumimoji="1" lang="ja-JP" altLang="en-US" sz="8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931702669"/>
                  </a:ext>
                </a:extLst>
              </a:tr>
              <a:tr h="239916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  <a:ea typeface="メイリオ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  <a:ea typeface="メイリオ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  <a:ea typeface="メイリオ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  <a:ea typeface="メイリオ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  <a:ea typeface="メイリオ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  <a:ea typeface="メイリオ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  <a:ea typeface="メイリオ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  <a:ea typeface="メイリオ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  <a:ea typeface="メイリオ"/>
                        </a:defRPr>
                      </a:lvl9pPr>
                    </a:lstStyle>
                    <a:p>
                      <a:pPr algn="ctr"/>
                      <a:r>
                        <a:rPr kumimoji="1" lang="ja-JP" altLang="en-US" sz="8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②</a:t>
                      </a:r>
                      <a:endParaRPr kumimoji="1" lang="ja-JP" altLang="en-US" sz="8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  <a:ea typeface="メイリオ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  <a:ea typeface="メイリオ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  <a:ea typeface="メイリオ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  <a:ea typeface="メイリオ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  <a:ea typeface="メイリオ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  <a:ea typeface="メイリオ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  <a:ea typeface="メイリオ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  <a:ea typeface="メイリオ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  <a:ea typeface="メイリオ"/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8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2018</a:t>
                      </a:r>
                      <a:r>
                        <a:rPr kumimoji="1" lang="ja-JP" altLang="en-US" sz="8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年</a:t>
                      </a:r>
                      <a:endParaRPr kumimoji="1" lang="ja-JP" altLang="en-US" sz="8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  <a:ea typeface="メイリオ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  <a:ea typeface="メイリオ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  <a:ea typeface="メイリオ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  <a:ea typeface="メイリオ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  <a:ea typeface="メイリオ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  <a:ea typeface="メイリオ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  <a:ea typeface="メイリオ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  <a:ea typeface="メイリオ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  <a:ea typeface="メイリオ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8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2013</a:t>
                      </a:r>
                      <a:r>
                        <a:rPr kumimoji="1" lang="ja-JP" altLang="en-US" sz="8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年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  <a:ea typeface="メイリオ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  <a:ea typeface="メイリオ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  <a:ea typeface="メイリオ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  <a:ea typeface="メイリオ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  <a:ea typeface="メイリオ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  <a:ea typeface="メイリオ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  <a:ea typeface="メイリオ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  <a:ea typeface="メイリオ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  <a:ea typeface="メイリオ"/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8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2000-</a:t>
                      </a:r>
                    </a:p>
                    <a:p>
                      <a:pPr algn="ctr"/>
                      <a:r>
                        <a:rPr kumimoji="1" lang="en-US" altLang="ja-JP" sz="8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2008</a:t>
                      </a:r>
                      <a:r>
                        <a:rPr kumimoji="1" lang="ja-JP" altLang="en-US" sz="8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年</a:t>
                      </a:r>
                      <a:endParaRPr kumimoji="1" lang="en-US" altLang="ja-JP" sz="800" b="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  <a:p>
                      <a:pPr algn="ctr"/>
                      <a:r>
                        <a:rPr kumimoji="1" lang="ja-JP" altLang="en-US" sz="8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の平均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171716699"/>
                  </a:ext>
                </a:extLst>
              </a:tr>
              <a:tr h="239916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  <a:ea typeface="メイリオ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  <a:ea typeface="メイリオ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  <a:ea typeface="メイリオ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  <a:ea typeface="メイリオ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  <a:ea typeface="メイリオ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  <a:ea typeface="メイリオ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  <a:ea typeface="メイリオ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  <a:ea typeface="メイリオ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  <a:ea typeface="メイリオ"/>
                        </a:defRPr>
                      </a:lvl9pPr>
                    </a:lstStyle>
                    <a:p>
                      <a:pPr algn="ctr"/>
                      <a:r>
                        <a:rPr kumimoji="1" lang="ja-JP" altLang="en-US" sz="8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③</a:t>
                      </a:r>
                      <a:endParaRPr kumimoji="1" lang="ja-JP" altLang="en-US" sz="8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  <a:ea typeface="メイリオ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  <a:ea typeface="メイリオ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  <a:ea typeface="メイリオ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  <a:ea typeface="メイリオ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  <a:ea typeface="メイリオ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  <a:ea typeface="メイリオ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  <a:ea typeface="メイリオ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  <a:ea typeface="メイリオ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  <a:ea typeface="メイリオ"/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8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2019</a:t>
                      </a:r>
                      <a:r>
                        <a:rPr kumimoji="1" lang="ja-JP" altLang="en-US" sz="8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年</a:t>
                      </a:r>
                      <a:endParaRPr kumimoji="1" lang="ja-JP" altLang="en-US" sz="8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  <a:ea typeface="メイリオ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  <a:ea typeface="メイリオ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  <a:ea typeface="メイリオ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  <a:ea typeface="メイリオ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  <a:ea typeface="メイリオ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  <a:ea typeface="メイリオ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  <a:ea typeface="メイリオ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  <a:ea typeface="メイリオ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  <a:ea typeface="メイリオ"/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8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2013</a:t>
                      </a:r>
                      <a:r>
                        <a:rPr kumimoji="1" lang="ja-JP" altLang="en-US" sz="8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年</a:t>
                      </a:r>
                      <a:endParaRPr kumimoji="1" lang="ja-JP" altLang="en-US" sz="8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  <a:ea typeface="メイリオ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  <a:ea typeface="メイリオ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  <a:ea typeface="メイリオ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  <a:ea typeface="メイリオ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  <a:ea typeface="メイリオ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  <a:ea typeface="メイリオ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  <a:ea typeface="メイリオ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  <a:ea typeface="メイリオ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  <a:ea typeface="メイリオ"/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8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2000-</a:t>
                      </a:r>
                    </a:p>
                    <a:p>
                      <a:pPr algn="ctr"/>
                      <a:r>
                        <a:rPr kumimoji="1" lang="en-US" altLang="ja-JP" sz="8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2007</a:t>
                      </a:r>
                      <a:r>
                        <a:rPr kumimoji="1" lang="ja-JP" altLang="en-US" sz="8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年</a:t>
                      </a:r>
                      <a:endParaRPr kumimoji="1" lang="en-US" altLang="ja-JP" sz="800" b="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  <a:p>
                      <a:pPr algn="ctr"/>
                      <a:r>
                        <a:rPr kumimoji="1" lang="ja-JP" altLang="en-US" sz="8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の平均</a:t>
                      </a:r>
                      <a:endParaRPr kumimoji="1" lang="ja-JP" altLang="en-US" sz="8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84312489"/>
                  </a:ext>
                </a:extLst>
              </a:tr>
              <a:tr h="239916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  <a:ea typeface="メイリオ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  <a:ea typeface="メイリオ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  <a:ea typeface="メイリオ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  <a:ea typeface="メイリオ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  <a:ea typeface="メイリオ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  <a:ea typeface="メイリオ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  <a:ea typeface="メイリオ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  <a:ea typeface="メイリオ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  <a:ea typeface="メイリオ"/>
                        </a:defRPr>
                      </a:lvl9pPr>
                    </a:lstStyle>
                    <a:p>
                      <a:pPr algn="ctr"/>
                      <a:r>
                        <a:rPr kumimoji="1" lang="ja-JP" altLang="en-US" sz="8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④</a:t>
                      </a:r>
                      <a:endParaRPr kumimoji="1" lang="ja-JP" altLang="en-US" sz="8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  <a:ea typeface="メイリオ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  <a:ea typeface="メイリオ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  <a:ea typeface="メイリオ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  <a:ea typeface="メイリオ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  <a:ea typeface="メイリオ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  <a:ea typeface="メイリオ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  <a:ea typeface="メイリオ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  <a:ea typeface="メイリオ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  <a:ea typeface="メイリオ"/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8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2018</a:t>
                      </a:r>
                      <a:r>
                        <a:rPr kumimoji="1" lang="ja-JP" altLang="en-US" sz="8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年</a:t>
                      </a:r>
                      <a:endParaRPr kumimoji="1" lang="ja-JP" altLang="en-US" sz="8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  <a:ea typeface="メイリオ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  <a:ea typeface="メイリオ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  <a:ea typeface="メイリオ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  <a:ea typeface="メイリオ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  <a:ea typeface="メイリオ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  <a:ea typeface="メイリオ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  <a:ea typeface="メイリオ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  <a:ea typeface="メイリオ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  <a:ea typeface="メイリオ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8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2013</a:t>
                      </a:r>
                      <a:r>
                        <a:rPr kumimoji="1" lang="ja-JP" altLang="en-US" sz="8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年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  <a:ea typeface="メイリオ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  <a:ea typeface="メイリオ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  <a:ea typeface="メイリオ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  <a:ea typeface="メイリオ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  <a:ea typeface="メイリオ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  <a:ea typeface="メイリオ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  <a:ea typeface="メイリオ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  <a:ea typeface="メイリオ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  <a:ea typeface="メイリオ"/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8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2000-</a:t>
                      </a:r>
                    </a:p>
                    <a:p>
                      <a:pPr algn="ctr"/>
                      <a:r>
                        <a:rPr kumimoji="1" lang="en-US" altLang="ja-JP" sz="8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2008</a:t>
                      </a:r>
                      <a:r>
                        <a:rPr kumimoji="1" lang="ja-JP" altLang="en-US" sz="8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年</a:t>
                      </a:r>
                      <a:endParaRPr kumimoji="1" lang="en-US" altLang="ja-JP" sz="800" b="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  <a:p>
                      <a:pPr algn="ctr"/>
                      <a:r>
                        <a:rPr kumimoji="1" lang="ja-JP" altLang="en-US" sz="8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の平均</a:t>
                      </a:r>
                      <a:endParaRPr kumimoji="1" lang="ja-JP" altLang="en-US" sz="8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66780967"/>
                  </a:ext>
                </a:extLst>
              </a:tr>
              <a:tr h="194599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  <a:ea typeface="メイリオ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  <a:ea typeface="メイリオ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  <a:ea typeface="メイリオ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  <a:ea typeface="メイリオ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  <a:ea typeface="メイリオ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  <a:ea typeface="メイリオ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  <a:ea typeface="メイリオ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  <a:ea typeface="メイリオ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  <a:ea typeface="メイリオ"/>
                        </a:defRPr>
                      </a:lvl9pPr>
                    </a:lstStyle>
                    <a:p>
                      <a:pPr algn="ctr"/>
                      <a:r>
                        <a:rPr kumimoji="1" lang="ja-JP" altLang="en-US" sz="8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⑤</a:t>
                      </a:r>
                      <a:endParaRPr kumimoji="1" lang="ja-JP" altLang="en-US" sz="8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  <a:ea typeface="メイリオ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  <a:ea typeface="メイリオ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  <a:ea typeface="メイリオ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  <a:ea typeface="メイリオ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  <a:ea typeface="メイリオ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  <a:ea typeface="メイリオ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  <a:ea typeface="メイリオ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  <a:ea typeface="メイリオ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  <a:ea typeface="メイリオ"/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8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2014-</a:t>
                      </a:r>
                    </a:p>
                    <a:p>
                      <a:pPr algn="ctr"/>
                      <a:r>
                        <a:rPr kumimoji="1" lang="en-US" altLang="ja-JP" sz="8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2016</a:t>
                      </a:r>
                      <a:r>
                        <a:rPr kumimoji="1" lang="ja-JP" altLang="en-US" sz="8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年</a:t>
                      </a:r>
                      <a:endParaRPr kumimoji="1" lang="ja-JP" altLang="en-US" sz="8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  <a:ea typeface="メイリオ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  <a:ea typeface="メイリオ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  <a:ea typeface="メイリオ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  <a:ea typeface="メイリオ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  <a:ea typeface="メイリオ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  <a:ea typeface="メイリオ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  <a:ea typeface="メイリオ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  <a:ea typeface="メイリオ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  <a:ea typeface="メイリオ"/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8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2011-</a:t>
                      </a:r>
                    </a:p>
                    <a:p>
                      <a:pPr algn="ctr"/>
                      <a:r>
                        <a:rPr kumimoji="1" lang="en-US" altLang="ja-JP" sz="8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2013</a:t>
                      </a:r>
                      <a:r>
                        <a:rPr kumimoji="1" lang="ja-JP" altLang="en-US" sz="8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年</a:t>
                      </a:r>
                      <a:endParaRPr kumimoji="1" lang="ja-JP" altLang="en-US" sz="8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  <a:ea typeface="メイリオ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  <a:ea typeface="メイリオ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  <a:ea typeface="メイリオ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  <a:ea typeface="メイリオ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  <a:ea typeface="メイリオ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  <a:ea typeface="メイリオ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  <a:ea typeface="メイリオ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  <a:ea typeface="メイリオ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  <a:ea typeface="メイリオ"/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8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2002-</a:t>
                      </a:r>
                    </a:p>
                    <a:p>
                      <a:pPr algn="ctr"/>
                      <a:r>
                        <a:rPr kumimoji="1" lang="en-US" altLang="ja-JP" sz="8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2007</a:t>
                      </a:r>
                      <a:r>
                        <a:rPr kumimoji="1" lang="ja-JP" altLang="en-US" sz="8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年</a:t>
                      </a:r>
                      <a:endParaRPr kumimoji="1" lang="en-US" altLang="ja-JP" sz="800" b="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857992644"/>
                  </a:ext>
                </a:extLst>
              </a:tr>
              <a:tr h="239916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  <a:ea typeface="メイリオ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  <a:ea typeface="メイリオ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  <a:ea typeface="メイリオ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  <a:ea typeface="メイリオ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  <a:ea typeface="メイリオ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  <a:ea typeface="メイリオ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  <a:ea typeface="メイリオ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  <a:ea typeface="メイリオ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  <a:ea typeface="メイリオ"/>
                        </a:defRPr>
                      </a:lvl9pPr>
                    </a:lstStyle>
                    <a:p>
                      <a:pPr algn="ctr"/>
                      <a:r>
                        <a:rPr kumimoji="1" lang="ja-JP" altLang="en-US" sz="8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⑥</a:t>
                      </a:r>
                      <a:endParaRPr kumimoji="1" lang="ja-JP" altLang="en-US" sz="8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  <a:ea typeface="メイリオ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  <a:ea typeface="メイリオ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  <a:ea typeface="メイリオ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  <a:ea typeface="メイリオ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  <a:ea typeface="メイリオ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  <a:ea typeface="メイリオ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  <a:ea typeface="メイリオ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  <a:ea typeface="メイリオ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  <a:ea typeface="メイリオ"/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8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2018</a:t>
                      </a:r>
                      <a:r>
                        <a:rPr kumimoji="1" lang="ja-JP" altLang="en-US" sz="8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年</a:t>
                      </a:r>
                      <a:endParaRPr kumimoji="1" lang="ja-JP" altLang="en-US" sz="8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  <a:ea typeface="メイリオ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  <a:ea typeface="メイリオ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  <a:ea typeface="メイリオ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  <a:ea typeface="メイリオ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  <a:ea typeface="メイリオ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  <a:ea typeface="メイリオ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  <a:ea typeface="メイリオ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  <a:ea typeface="メイリオ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  <a:ea typeface="メイリオ"/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8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2013</a:t>
                      </a:r>
                      <a:r>
                        <a:rPr kumimoji="1" lang="ja-JP" altLang="en-US" sz="8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年</a:t>
                      </a:r>
                      <a:endParaRPr kumimoji="1" lang="ja-JP" altLang="en-US" sz="8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  <a:ea typeface="メイリオ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  <a:ea typeface="メイリオ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  <a:ea typeface="メイリオ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  <a:ea typeface="メイリオ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  <a:ea typeface="メイリオ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  <a:ea typeface="メイリオ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  <a:ea typeface="メイリオ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  <a:ea typeface="メイリオ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  <a:ea typeface="メイリオ"/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8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2000-</a:t>
                      </a:r>
                    </a:p>
                    <a:p>
                      <a:pPr algn="ctr"/>
                      <a:r>
                        <a:rPr kumimoji="1" lang="en-US" altLang="ja-JP" sz="8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2007</a:t>
                      </a:r>
                      <a:r>
                        <a:rPr kumimoji="1" lang="ja-JP" altLang="en-US" sz="8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年</a:t>
                      </a:r>
                      <a:endParaRPr kumimoji="1" lang="en-US" altLang="ja-JP" sz="800" b="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  <a:p>
                      <a:pPr algn="ctr"/>
                      <a:r>
                        <a:rPr kumimoji="1" lang="ja-JP" altLang="en-US" sz="8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の平均</a:t>
                      </a:r>
                      <a:endParaRPr kumimoji="1" lang="ja-JP" altLang="en-US" sz="8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629277343"/>
                  </a:ext>
                </a:extLst>
              </a:tr>
              <a:tr h="239916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  <a:ea typeface="メイリオ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  <a:ea typeface="メイリオ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  <a:ea typeface="メイリオ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  <a:ea typeface="メイリオ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  <a:ea typeface="メイリオ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  <a:ea typeface="メイリオ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  <a:ea typeface="メイリオ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  <a:ea typeface="メイリオ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  <a:ea typeface="メイリオ"/>
                        </a:defRPr>
                      </a:lvl9pPr>
                    </a:lstStyle>
                    <a:p>
                      <a:pPr algn="ctr"/>
                      <a:r>
                        <a:rPr kumimoji="1" lang="ja-JP" altLang="en-US" sz="8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⑦</a:t>
                      </a:r>
                      <a:endParaRPr kumimoji="1" lang="ja-JP" altLang="en-US" sz="8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  <a:ea typeface="メイリオ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  <a:ea typeface="メイリオ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  <a:ea typeface="メイリオ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  <a:ea typeface="メイリオ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  <a:ea typeface="メイリオ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  <a:ea typeface="メイリオ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  <a:ea typeface="メイリオ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  <a:ea typeface="メイリオ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  <a:ea typeface="メイリオ"/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8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2018</a:t>
                      </a:r>
                      <a:r>
                        <a:rPr kumimoji="1" lang="ja-JP" altLang="en-US" sz="8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年</a:t>
                      </a:r>
                      <a:endParaRPr kumimoji="1" lang="ja-JP" altLang="en-US" sz="8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  <a:ea typeface="メイリオ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  <a:ea typeface="メイリオ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  <a:ea typeface="メイリオ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  <a:ea typeface="メイリオ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  <a:ea typeface="メイリオ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  <a:ea typeface="メイリオ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  <a:ea typeface="メイリオ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  <a:ea typeface="メイリオ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  <a:ea typeface="メイリオ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8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2013</a:t>
                      </a:r>
                      <a:r>
                        <a:rPr kumimoji="1" lang="ja-JP" altLang="en-US" sz="8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年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  <a:ea typeface="メイリオ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  <a:ea typeface="メイリオ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  <a:ea typeface="メイリオ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  <a:ea typeface="メイリオ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  <a:ea typeface="メイリオ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  <a:ea typeface="メイリオ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  <a:ea typeface="メイリオ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  <a:ea typeface="メイリオ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  <a:ea typeface="メイリオ"/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8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2000-</a:t>
                      </a:r>
                    </a:p>
                    <a:p>
                      <a:pPr algn="ctr"/>
                      <a:r>
                        <a:rPr kumimoji="1" lang="en-US" altLang="ja-JP" sz="8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2008</a:t>
                      </a:r>
                      <a:r>
                        <a:rPr kumimoji="1" lang="ja-JP" altLang="en-US" sz="8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年</a:t>
                      </a:r>
                      <a:endParaRPr kumimoji="1" lang="en-US" altLang="ja-JP" sz="800" b="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  <a:p>
                      <a:pPr algn="ctr"/>
                      <a:r>
                        <a:rPr kumimoji="1" lang="ja-JP" altLang="en-US" sz="8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の平均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557187782"/>
                  </a:ext>
                </a:extLst>
              </a:tr>
            </a:tbl>
          </a:graphicData>
        </a:graphic>
      </p:graphicFrame>
      <p:sp>
        <p:nvSpPr>
          <p:cNvPr id="11" name="テキスト ボックス 10"/>
          <p:cNvSpPr txBox="1"/>
          <p:nvPr/>
        </p:nvSpPr>
        <p:spPr>
          <a:xfrm>
            <a:off x="8323767" y="1498242"/>
            <a:ext cx="121860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05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＜データ参照年＞</a:t>
            </a: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xmlns="" id="{FF2E86A4-A33E-4F01-95B1-39709F35453A}"/>
              </a:ext>
            </a:extLst>
          </p:cNvPr>
          <p:cNvSpPr/>
          <p:nvPr/>
        </p:nvSpPr>
        <p:spPr bwMode="auto">
          <a:xfrm>
            <a:off x="200672" y="1797840"/>
            <a:ext cx="1800000" cy="432000"/>
          </a:xfrm>
          <a:prstGeom prst="rect">
            <a:avLst/>
          </a:prstGeom>
          <a:solidFill>
            <a:srgbClr val="C0504D">
              <a:lumMod val="20000"/>
              <a:lumOff val="80000"/>
            </a:srgbClr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46800" rIns="36000" bIns="46800" numCol="1" rtlCol="0" anchor="ctr" anchorCtr="0" compatLnSpc="1">
            <a:prstTxWarp prst="textNoShape">
              <a:avLst/>
            </a:prstTxWarp>
          </a:bodyPr>
          <a:lstStyle/>
          <a:p>
            <a:pPr marL="7200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05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/>
                <a:ea typeface="メイリオ"/>
              </a:rPr>
              <a:t>① 一次エネルギー自給率</a:t>
            </a: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xmlns="" id="{0D3A4B12-072D-4D8A-B701-22EFF93375AF}"/>
              </a:ext>
            </a:extLst>
          </p:cNvPr>
          <p:cNvSpPr/>
          <p:nvPr/>
        </p:nvSpPr>
        <p:spPr bwMode="auto">
          <a:xfrm>
            <a:off x="200672" y="2301360"/>
            <a:ext cx="1800000" cy="432000"/>
          </a:xfrm>
          <a:prstGeom prst="rect">
            <a:avLst/>
          </a:prstGeom>
          <a:solidFill>
            <a:srgbClr val="C0504D">
              <a:lumMod val="20000"/>
              <a:lumOff val="80000"/>
            </a:srgbClr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46800" rIns="36000" bIns="46800" numCol="1" rtlCol="0" anchor="ctr" anchorCtr="0" compatLnSpc="1">
            <a:prstTxWarp prst="textNoShape">
              <a:avLst/>
            </a:prstTxWarp>
          </a:bodyPr>
          <a:lstStyle/>
          <a:p>
            <a:pPr marL="7200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05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/>
                <a:ea typeface="メイリオ"/>
              </a:rPr>
              <a:t>② エネルギー輸入先多様化</a:t>
            </a: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xmlns="" id="{7C3D323A-103D-4AD4-8C2E-6442CEE98EC1}"/>
              </a:ext>
            </a:extLst>
          </p:cNvPr>
          <p:cNvSpPr/>
          <p:nvPr/>
        </p:nvSpPr>
        <p:spPr bwMode="auto">
          <a:xfrm>
            <a:off x="200672" y="2805952"/>
            <a:ext cx="1800000" cy="432000"/>
          </a:xfrm>
          <a:prstGeom prst="rect">
            <a:avLst/>
          </a:prstGeom>
          <a:solidFill>
            <a:srgbClr val="C0504D">
              <a:lumMod val="20000"/>
              <a:lumOff val="80000"/>
            </a:srgbClr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46800" rIns="36000" bIns="46800" numCol="1" rtlCol="0" anchor="ctr" anchorCtr="0" compatLnSpc="1">
            <a:prstTxWarp prst="textNoShape">
              <a:avLst/>
            </a:prstTxWarp>
          </a:bodyPr>
          <a:lstStyle/>
          <a:p>
            <a:pPr marL="7200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05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/>
                <a:ea typeface="メイリオ"/>
              </a:rPr>
              <a:t>③ エネルギー源多様度</a:t>
            </a: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xmlns="" id="{D45BCFCD-A002-49A7-BFF9-30A873DA12D0}"/>
              </a:ext>
            </a:extLst>
          </p:cNvPr>
          <p:cNvSpPr/>
          <p:nvPr/>
        </p:nvSpPr>
        <p:spPr bwMode="auto">
          <a:xfrm>
            <a:off x="200672" y="3310008"/>
            <a:ext cx="1800000" cy="432000"/>
          </a:xfrm>
          <a:prstGeom prst="rect">
            <a:avLst/>
          </a:prstGeom>
          <a:solidFill>
            <a:srgbClr val="C0504D">
              <a:lumMod val="20000"/>
              <a:lumOff val="80000"/>
            </a:srgbClr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46800" rIns="36000" bIns="46800" numCol="1" rtlCol="0" anchor="ctr" anchorCtr="0" compatLnSpc="1">
            <a:prstTxWarp prst="textNoShape">
              <a:avLst/>
            </a:prstTxWarp>
          </a:bodyPr>
          <a:lstStyle/>
          <a:p>
            <a:pPr marL="7200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05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/>
                <a:ea typeface="メイリオ"/>
              </a:rPr>
              <a:t>④ チョークポイントリスク</a:t>
            </a:r>
            <a:endParaRPr kumimoji="0" lang="en-US" altLang="ja-JP" sz="105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/>
              <a:ea typeface="メイリオ"/>
            </a:endParaRPr>
          </a:p>
          <a:p>
            <a:pPr marL="7200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05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/>
                <a:ea typeface="メイリオ"/>
              </a:rPr>
              <a:t>　 の低減度</a:t>
            </a: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xmlns="" id="{6E32A893-7EEF-45EB-9452-80C856FA54E2}"/>
              </a:ext>
            </a:extLst>
          </p:cNvPr>
          <p:cNvSpPr/>
          <p:nvPr/>
        </p:nvSpPr>
        <p:spPr bwMode="auto">
          <a:xfrm>
            <a:off x="200672" y="3813528"/>
            <a:ext cx="1800000" cy="432000"/>
          </a:xfrm>
          <a:prstGeom prst="rect">
            <a:avLst/>
          </a:prstGeom>
          <a:solidFill>
            <a:srgbClr val="C0504D">
              <a:lumMod val="20000"/>
              <a:lumOff val="80000"/>
            </a:srgbClr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46800" rIns="36000" bIns="46800" numCol="1" rtlCol="0" anchor="ctr" anchorCtr="0" compatLnSpc="1">
            <a:prstTxWarp prst="textNoShape">
              <a:avLst/>
            </a:prstTxWarp>
          </a:bodyPr>
          <a:lstStyle/>
          <a:p>
            <a:pPr marL="7200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05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/>
                <a:ea typeface="メイリオ"/>
              </a:rPr>
              <a:t>⑤ 電力の安定供給能力</a:t>
            </a: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xmlns="" id="{0E60997A-D2E6-4CCE-90DE-6C6F29FA6C02}"/>
              </a:ext>
            </a:extLst>
          </p:cNvPr>
          <p:cNvSpPr/>
          <p:nvPr/>
        </p:nvSpPr>
        <p:spPr bwMode="auto">
          <a:xfrm>
            <a:off x="200672" y="4318120"/>
            <a:ext cx="1800000" cy="432000"/>
          </a:xfrm>
          <a:prstGeom prst="rect">
            <a:avLst/>
          </a:prstGeom>
          <a:solidFill>
            <a:srgbClr val="C0504D">
              <a:lumMod val="20000"/>
              <a:lumOff val="80000"/>
            </a:srgbClr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46800" rIns="36000" bIns="46800" numCol="1" rtlCol="0" anchor="ctr" anchorCtr="0" compatLnSpc="1">
            <a:prstTxWarp prst="textNoShape">
              <a:avLst/>
            </a:prstTxWarp>
          </a:bodyPr>
          <a:lstStyle/>
          <a:p>
            <a:pPr marL="7200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05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/>
                <a:ea typeface="メイリオ"/>
              </a:rPr>
              <a:t>⑥ エネルギー消費の</a:t>
            </a:r>
            <a:endParaRPr kumimoji="0" lang="en-US" altLang="ja-JP" sz="105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/>
              <a:ea typeface="メイリオ"/>
            </a:endParaRPr>
          </a:p>
          <a:p>
            <a:pPr marL="7200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05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/>
                <a:ea typeface="メイリオ"/>
              </a:rPr>
              <a:t>    GDP</a:t>
            </a:r>
            <a:r>
              <a:rPr kumimoji="0" lang="ja-JP" altLang="en-US" sz="105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/>
                <a:ea typeface="メイリオ"/>
              </a:rPr>
              <a:t>原単位</a:t>
            </a:r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xmlns="" id="{3CD4F50E-0847-4BED-A078-A7C0B3D1EB31}"/>
              </a:ext>
            </a:extLst>
          </p:cNvPr>
          <p:cNvSpPr/>
          <p:nvPr/>
        </p:nvSpPr>
        <p:spPr bwMode="auto">
          <a:xfrm>
            <a:off x="200672" y="4822224"/>
            <a:ext cx="1800000" cy="432000"/>
          </a:xfrm>
          <a:prstGeom prst="rect">
            <a:avLst/>
          </a:prstGeom>
          <a:solidFill>
            <a:srgbClr val="C0504D">
              <a:lumMod val="20000"/>
              <a:lumOff val="80000"/>
            </a:srgbClr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46800" rIns="36000" bIns="46800" numCol="1" rtlCol="0" anchor="ctr" anchorCtr="0" compatLnSpc="1">
            <a:prstTxWarp prst="textNoShape">
              <a:avLst/>
            </a:prstTxWarp>
          </a:bodyPr>
          <a:lstStyle/>
          <a:p>
            <a:pPr marL="7200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05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/>
                <a:ea typeface="メイリオ"/>
              </a:rPr>
              <a:t>⑦ 化石燃料の供給途絶対応</a:t>
            </a: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6119342" y="1808873"/>
            <a:ext cx="3385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12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①</a:t>
            </a: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7343478" y="2420941"/>
            <a:ext cx="3385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12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②</a:t>
            </a: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7582990" y="3634043"/>
            <a:ext cx="3385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12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③</a:t>
            </a: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6844496" y="4611620"/>
            <a:ext cx="3385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12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④</a:t>
            </a: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5450882" y="4611620"/>
            <a:ext cx="3385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12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⑤</a:t>
            </a: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4722457" y="3634044"/>
            <a:ext cx="3385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12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⑥</a:t>
            </a: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4974485" y="2420941"/>
            <a:ext cx="3385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12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⑦</a:t>
            </a:r>
          </a:p>
        </p:txBody>
      </p: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xmlns="" id="{1E51A605-2398-4C15-9FED-F2D484405DB2}"/>
              </a:ext>
            </a:extLst>
          </p:cNvPr>
          <p:cNvSpPr/>
          <p:nvPr/>
        </p:nvSpPr>
        <p:spPr bwMode="auto">
          <a:xfrm>
            <a:off x="2108956" y="1798424"/>
            <a:ext cx="2448000" cy="432000"/>
          </a:xfrm>
          <a:prstGeom prst="rect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46800" rIns="36000" bIns="46800" numCol="1" rtlCol="0" anchor="ctr" anchorCtr="0" compatLnSpc="1">
            <a:prstTxWarp prst="textNoShape">
              <a:avLst/>
            </a:prstTxWarp>
          </a:bodyPr>
          <a:lstStyle/>
          <a:p>
            <a:pPr marL="7200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05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/>
                <a:ea typeface="メイリオ"/>
              </a:rPr>
              <a:t>・一次エネルギー自給率</a:t>
            </a:r>
            <a:r>
              <a:rPr kumimoji="0" lang="en-US" altLang="ja-JP" sz="105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/>
                <a:ea typeface="メイリオ"/>
              </a:rPr>
              <a:t>(</a:t>
            </a:r>
            <a:r>
              <a:rPr kumimoji="0" lang="ja-JP" altLang="en-US" sz="105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/>
                <a:ea typeface="メイリオ"/>
              </a:rPr>
              <a:t>原子力含む</a:t>
            </a:r>
            <a:r>
              <a:rPr kumimoji="0" lang="en-US" altLang="ja-JP" sz="105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/>
                <a:ea typeface="メイリオ"/>
              </a:rPr>
              <a:t>)</a:t>
            </a:r>
            <a:endParaRPr kumimoji="0" lang="ja-JP" altLang="en-US" sz="105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/>
              <a:ea typeface="メイリオ"/>
            </a:endParaRPr>
          </a:p>
        </p:txBody>
      </p:sp>
      <p:sp>
        <p:nvSpPr>
          <p:cNvPr id="27" name="正方形/長方形 26">
            <a:extLst>
              <a:ext uri="{FF2B5EF4-FFF2-40B4-BE49-F238E27FC236}">
                <a16:creationId xmlns:a16="http://schemas.microsoft.com/office/drawing/2014/main" xmlns="" id="{96E339F7-993F-436D-9B93-A8BBA1C8A7FC}"/>
              </a:ext>
            </a:extLst>
          </p:cNvPr>
          <p:cNvSpPr/>
          <p:nvPr/>
        </p:nvSpPr>
        <p:spPr bwMode="auto">
          <a:xfrm>
            <a:off x="2108956" y="2301944"/>
            <a:ext cx="2448000" cy="432000"/>
          </a:xfrm>
          <a:prstGeom prst="rect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46800" rIns="36000" bIns="46800" numCol="1" rtlCol="0" anchor="ctr" anchorCtr="0" compatLnSpc="1">
            <a:prstTxWarp prst="textNoShape">
              <a:avLst/>
            </a:prstTxWarp>
          </a:bodyPr>
          <a:lstStyle/>
          <a:p>
            <a:pPr marL="7200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05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/>
                <a:ea typeface="メイリオ"/>
              </a:rPr>
              <a:t>・各資源（石油</a:t>
            </a:r>
            <a:r>
              <a:rPr kumimoji="0" lang="en-US" altLang="ja-JP" sz="105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/>
                <a:ea typeface="メイリオ"/>
              </a:rPr>
              <a:t>/</a:t>
            </a:r>
            <a:r>
              <a:rPr kumimoji="0" lang="ja-JP" altLang="en-US" sz="105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/>
                <a:ea typeface="メイリオ"/>
              </a:rPr>
              <a:t>石炭</a:t>
            </a:r>
            <a:r>
              <a:rPr kumimoji="0" lang="en-US" altLang="ja-JP" sz="105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/>
                <a:ea typeface="メイリオ"/>
              </a:rPr>
              <a:t>/</a:t>
            </a:r>
            <a:r>
              <a:rPr kumimoji="0" lang="ja-JP" altLang="en-US" sz="105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/>
                <a:ea typeface="メイリオ"/>
              </a:rPr>
              <a:t>天然ガス）</a:t>
            </a:r>
            <a:endParaRPr kumimoji="0" lang="en-US" altLang="ja-JP" sz="105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/>
              <a:ea typeface="メイリオ"/>
            </a:endParaRPr>
          </a:p>
          <a:p>
            <a:pPr marL="7200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05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/>
                <a:ea typeface="メイリオ"/>
              </a:rPr>
              <a:t>　輸入相手国の分散度</a:t>
            </a:r>
          </a:p>
        </p:txBody>
      </p:sp>
      <p:sp>
        <p:nvSpPr>
          <p:cNvPr id="28" name="正方形/長方形 27">
            <a:extLst>
              <a:ext uri="{FF2B5EF4-FFF2-40B4-BE49-F238E27FC236}">
                <a16:creationId xmlns:a16="http://schemas.microsoft.com/office/drawing/2014/main" xmlns="" id="{4A3CAD8D-7F8E-457A-9451-9E00E356230A}"/>
              </a:ext>
            </a:extLst>
          </p:cNvPr>
          <p:cNvSpPr/>
          <p:nvPr/>
        </p:nvSpPr>
        <p:spPr bwMode="auto">
          <a:xfrm>
            <a:off x="2108956" y="2806536"/>
            <a:ext cx="2448000" cy="432000"/>
          </a:xfrm>
          <a:prstGeom prst="rect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46800" rIns="36000" bIns="46800" numCol="1" rtlCol="0" anchor="ctr" anchorCtr="0" compatLnSpc="1">
            <a:prstTxWarp prst="textNoShape">
              <a:avLst/>
            </a:prstTxWarp>
          </a:bodyPr>
          <a:lstStyle/>
          <a:p>
            <a:pPr marL="7200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05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/>
                <a:ea typeface="メイリオ"/>
              </a:rPr>
              <a:t>・一次エネルギー供給源の分散度</a:t>
            </a:r>
            <a:endParaRPr kumimoji="0" lang="en-US" altLang="ja-JP" sz="105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/>
              <a:ea typeface="メイリオ"/>
            </a:endParaRPr>
          </a:p>
          <a:p>
            <a:pPr marL="7200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05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/>
                <a:ea typeface="メイリオ"/>
              </a:rPr>
              <a:t>・電源構成の分散度</a:t>
            </a:r>
          </a:p>
        </p:txBody>
      </p:sp>
      <p:sp>
        <p:nvSpPr>
          <p:cNvPr id="29" name="正方形/長方形 28">
            <a:extLst>
              <a:ext uri="{FF2B5EF4-FFF2-40B4-BE49-F238E27FC236}">
                <a16:creationId xmlns:a16="http://schemas.microsoft.com/office/drawing/2014/main" xmlns="" id="{13112D49-6429-4517-A5E5-37D951859F78}"/>
              </a:ext>
            </a:extLst>
          </p:cNvPr>
          <p:cNvSpPr/>
          <p:nvPr/>
        </p:nvSpPr>
        <p:spPr bwMode="auto">
          <a:xfrm>
            <a:off x="2108956" y="3310592"/>
            <a:ext cx="2448000" cy="432000"/>
          </a:xfrm>
          <a:prstGeom prst="rect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46800" rIns="36000" bIns="46800" numCol="1" rtlCol="0" anchor="ctr" anchorCtr="0" compatLnSpc="1">
            <a:prstTxWarp prst="textNoShape">
              <a:avLst/>
            </a:prstTxWarp>
          </a:bodyPr>
          <a:lstStyle/>
          <a:p>
            <a:pPr marL="7200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05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/>
                <a:ea typeface="メイリオ"/>
              </a:rPr>
              <a:t>・チョークポイントリスクへ比率</a:t>
            </a:r>
            <a:endParaRPr kumimoji="0" lang="en-US" altLang="ja-JP" sz="105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/>
              <a:ea typeface="メイリオ"/>
            </a:endParaRPr>
          </a:p>
          <a:p>
            <a:pPr marL="7200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05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/>
                <a:ea typeface="メイリオ"/>
              </a:rPr>
              <a:t>・原油輸入における中東依存度</a:t>
            </a:r>
          </a:p>
        </p:txBody>
      </p:sp>
      <p:sp>
        <p:nvSpPr>
          <p:cNvPr id="30" name="正方形/長方形 29">
            <a:extLst>
              <a:ext uri="{FF2B5EF4-FFF2-40B4-BE49-F238E27FC236}">
                <a16:creationId xmlns:a16="http://schemas.microsoft.com/office/drawing/2014/main" xmlns="" id="{96A5AA76-FA8F-4717-BE49-1A788B862229}"/>
              </a:ext>
            </a:extLst>
          </p:cNvPr>
          <p:cNvSpPr/>
          <p:nvPr/>
        </p:nvSpPr>
        <p:spPr bwMode="auto">
          <a:xfrm>
            <a:off x="2108956" y="3814112"/>
            <a:ext cx="2448000" cy="432000"/>
          </a:xfrm>
          <a:prstGeom prst="rect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46800" rIns="36000" bIns="46800" numCol="1" rtlCol="0" anchor="ctr" anchorCtr="0" compatLnSpc="1">
            <a:prstTxWarp prst="textNoShape">
              <a:avLst/>
            </a:prstTxWarp>
          </a:bodyPr>
          <a:lstStyle/>
          <a:p>
            <a:pPr marL="7200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05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/>
                <a:ea typeface="メイリオ"/>
              </a:rPr>
              <a:t>・電力供給信頼度（停電時間）</a:t>
            </a:r>
          </a:p>
        </p:txBody>
      </p:sp>
      <p:sp>
        <p:nvSpPr>
          <p:cNvPr id="31" name="正方形/長方形 30">
            <a:extLst>
              <a:ext uri="{FF2B5EF4-FFF2-40B4-BE49-F238E27FC236}">
                <a16:creationId xmlns:a16="http://schemas.microsoft.com/office/drawing/2014/main" xmlns="" id="{A92D162D-988D-4474-A4C4-66E5C851A32D}"/>
              </a:ext>
            </a:extLst>
          </p:cNvPr>
          <p:cNvSpPr/>
          <p:nvPr/>
        </p:nvSpPr>
        <p:spPr bwMode="auto">
          <a:xfrm>
            <a:off x="2108956" y="4318704"/>
            <a:ext cx="2448000" cy="432000"/>
          </a:xfrm>
          <a:prstGeom prst="rect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46800" rIns="36000" bIns="46800" numCol="1" rtlCol="0" anchor="ctr" anchorCtr="0" compatLnSpc="1">
            <a:prstTxWarp prst="textNoShape">
              <a:avLst/>
            </a:prstTxWarp>
          </a:bodyPr>
          <a:lstStyle/>
          <a:p>
            <a:pPr marL="7200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05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/>
                <a:ea typeface="メイリオ"/>
              </a:rPr>
              <a:t>・</a:t>
            </a:r>
            <a:r>
              <a:rPr kumimoji="0" lang="en-US" altLang="ja-JP" sz="105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/>
                <a:ea typeface="メイリオ"/>
              </a:rPr>
              <a:t>GDP</a:t>
            </a:r>
            <a:r>
              <a:rPr kumimoji="0" lang="ja-JP" altLang="en-US" sz="105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/>
                <a:ea typeface="メイリオ"/>
              </a:rPr>
              <a:t>あたりの一次エネルギー消費量</a:t>
            </a:r>
          </a:p>
        </p:txBody>
      </p:sp>
      <p:sp>
        <p:nvSpPr>
          <p:cNvPr id="32" name="正方形/長方形 31">
            <a:extLst>
              <a:ext uri="{FF2B5EF4-FFF2-40B4-BE49-F238E27FC236}">
                <a16:creationId xmlns:a16="http://schemas.microsoft.com/office/drawing/2014/main" xmlns="" id="{C81268A1-1757-4F8E-9858-37A807BA62BA}"/>
              </a:ext>
            </a:extLst>
          </p:cNvPr>
          <p:cNvSpPr/>
          <p:nvPr/>
        </p:nvSpPr>
        <p:spPr bwMode="auto">
          <a:xfrm>
            <a:off x="2108956" y="4822224"/>
            <a:ext cx="2448000" cy="432000"/>
          </a:xfrm>
          <a:prstGeom prst="rect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46800" rIns="36000" bIns="46800" numCol="1" rtlCol="0" anchor="ctr" anchorCtr="0" compatLnSpc="1">
            <a:prstTxWarp prst="textNoShape">
              <a:avLst/>
            </a:prstTxWarp>
          </a:bodyPr>
          <a:lstStyle/>
          <a:p>
            <a:pPr marL="7200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05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/>
                <a:ea typeface="メイリオ"/>
              </a:rPr>
              <a:t>・石油備蓄日数</a:t>
            </a:r>
            <a:endParaRPr kumimoji="0" lang="en-US" altLang="ja-JP" sz="105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/>
              <a:ea typeface="メイリオ"/>
            </a:endParaRPr>
          </a:p>
          <a:p>
            <a:pPr marL="7200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05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/>
                <a:ea typeface="メイリオ"/>
              </a:rPr>
              <a:t>・最多輸入先からの輸入比率</a:t>
            </a:r>
          </a:p>
        </p:txBody>
      </p:sp>
      <p:cxnSp>
        <p:nvCxnSpPr>
          <p:cNvPr id="33" name="直線コネクタ 32">
            <a:extLst>
              <a:ext uri="{FF2B5EF4-FFF2-40B4-BE49-F238E27FC236}">
                <a16:creationId xmlns:a16="http://schemas.microsoft.com/office/drawing/2014/main" xmlns="" id="{EEB397D1-0270-460F-B4F0-D9EA2ADA1437}"/>
              </a:ext>
            </a:extLst>
          </p:cNvPr>
          <p:cNvCxnSpPr>
            <a:cxnSpLocks/>
          </p:cNvCxnSpPr>
          <p:nvPr/>
        </p:nvCxnSpPr>
        <p:spPr>
          <a:xfrm>
            <a:off x="2114931" y="1723810"/>
            <a:ext cx="2448000" cy="0"/>
          </a:xfrm>
          <a:prstGeom prst="line">
            <a:avLst/>
          </a:prstGeom>
          <a:noFill/>
          <a:ln w="19050" cap="flat" cmpd="sng" algn="ctr">
            <a:solidFill>
              <a:sysClr val="window" lastClr="FFFFFF">
                <a:lumMod val="50000"/>
              </a:sysClr>
            </a:solidFill>
            <a:prstDash val="solid"/>
          </a:ln>
          <a:effectLst/>
        </p:spPr>
      </p:cxn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xmlns="" id="{B8979C18-BBF0-4C1A-A344-7E875B6E3035}"/>
              </a:ext>
            </a:extLst>
          </p:cNvPr>
          <p:cNvSpPr txBox="1"/>
          <p:nvPr/>
        </p:nvSpPr>
        <p:spPr>
          <a:xfrm>
            <a:off x="2111485" y="1429211"/>
            <a:ext cx="2438199" cy="360000"/>
          </a:xfrm>
          <a:prstGeom prst="rect">
            <a:avLst/>
          </a:prstGeom>
          <a:noFill/>
        </p:spPr>
        <p:txBody>
          <a:bodyPr wrap="none" lIns="72000" tIns="36000" rIns="72000" bIns="36000" rtlCol="0" anchor="ctr">
            <a:noAutofit/>
          </a:bodyPr>
          <a:lstStyle/>
          <a:p>
            <a:pPr algn="ctr">
              <a:lnSpc>
                <a:spcPct val="110000"/>
              </a:lnSpc>
              <a:spcAft>
                <a:spcPts val="300"/>
              </a:spcAft>
            </a:pPr>
            <a:r>
              <a:rPr lang="ja-JP" altLang="en-US" sz="1100" kern="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評価指標</a:t>
            </a:r>
            <a:endParaRPr lang="ja-JP" altLang="en-US" sz="1100" kern="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5" name="Rectangle 11">
            <a:extLst>
              <a:ext uri="{FF2B5EF4-FFF2-40B4-BE49-F238E27FC236}">
                <a16:creationId xmlns:a16="http://schemas.microsoft.com/office/drawing/2014/main" xmlns="" id="{6537CE2E-1EB7-4332-8185-78781CE397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24011" y="5290228"/>
            <a:ext cx="4752975" cy="144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 anchor="ctr"/>
          <a:lstStyle/>
          <a:p>
            <a:pPr algn="r"/>
            <a:r>
              <a:rPr lang="ja-JP" altLang="en-US" sz="800" dirty="0">
                <a:solidFill>
                  <a:srgbClr val="000000"/>
                </a:solidFill>
                <a:latin typeface="メイリオ"/>
                <a:ea typeface="メイリオ"/>
              </a:rPr>
              <a:t>出所</a:t>
            </a:r>
            <a:r>
              <a:rPr lang="ja-JP" altLang="en-US" sz="800" dirty="0" smtClean="0">
                <a:solidFill>
                  <a:srgbClr val="000000"/>
                </a:solidFill>
                <a:latin typeface="メイリオ"/>
                <a:ea typeface="メイリオ"/>
              </a:rPr>
              <a:t>：</a:t>
            </a:r>
            <a:r>
              <a:rPr lang="ja-JP" altLang="en-US" sz="800" dirty="0">
                <a:solidFill>
                  <a:prstClr val="black"/>
                </a:solidFill>
                <a:ea typeface="メイリオ"/>
              </a:rPr>
              <a:t>過去</a:t>
            </a:r>
            <a:r>
              <a:rPr lang="ja-JP" altLang="en-US" sz="800" dirty="0" smtClean="0">
                <a:solidFill>
                  <a:prstClr val="black"/>
                </a:solidFill>
                <a:ea typeface="メイリオ"/>
              </a:rPr>
              <a:t>のエネルギー白書を基に経済産業省作成</a:t>
            </a:r>
            <a:endParaRPr lang="ja-JP" altLang="en-US" sz="800" dirty="0">
              <a:solidFill>
                <a:prstClr val="black"/>
              </a:solidFill>
              <a:latin typeface="メイリオ"/>
              <a:ea typeface="メイリオ"/>
            </a:endParaRPr>
          </a:p>
        </p:txBody>
      </p:sp>
      <p:cxnSp>
        <p:nvCxnSpPr>
          <p:cNvPr id="36" name="直線コネクタ 35">
            <a:extLst>
              <a:ext uri="{FF2B5EF4-FFF2-40B4-BE49-F238E27FC236}">
                <a16:creationId xmlns:a16="http://schemas.microsoft.com/office/drawing/2014/main" xmlns="" id="{EEB397D1-0270-460F-B4F0-D9EA2ADA1437}"/>
              </a:ext>
            </a:extLst>
          </p:cNvPr>
          <p:cNvCxnSpPr>
            <a:cxnSpLocks/>
          </p:cNvCxnSpPr>
          <p:nvPr/>
        </p:nvCxnSpPr>
        <p:spPr>
          <a:xfrm>
            <a:off x="4772980" y="1723810"/>
            <a:ext cx="3060000" cy="0"/>
          </a:xfrm>
          <a:prstGeom prst="line">
            <a:avLst/>
          </a:prstGeom>
          <a:noFill/>
          <a:ln w="19050" cap="flat" cmpd="sng" algn="ctr">
            <a:solidFill>
              <a:sysClr val="window" lastClr="FFFFFF">
                <a:lumMod val="50000"/>
              </a:sysClr>
            </a:solidFill>
            <a:prstDash val="solid"/>
          </a:ln>
          <a:effectLst/>
        </p:spPr>
      </p:cxn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xmlns="" id="{B8979C18-BBF0-4C1A-A344-7E875B6E3035}"/>
              </a:ext>
            </a:extLst>
          </p:cNvPr>
          <p:cNvSpPr txBox="1"/>
          <p:nvPr/>
        </p:nvSpPr>
        <p:spPr>
          <a:xfrm>
            <a:off x="5061012" y="1429211"/>
            <a:ext cx="2438199" cy="360000"/>
          </a:xfrm>
          <a:prstGeom prst="rect">
            <a:avLst/>
          </a:prstGeom>
          <a:noFill/>
        </p:spPr>
        <p:txBody>
          <a:bodyPr wrap="none" lIns="72000" tIns="36000" rIns="72000" bIns="36000" rtlCol="0" anchor="ctr">
            <a:noAutofit/>
          </a:bodyPr>
          <a:lstStyle/>
          <a:p>
            <a:pPr algn="ctr">
              <a:lnSpc>
                <a:spcPct val="110000"/>
              </a:lnSpc>
              <a:spcAft>
                <a:spcPts val="300"/>
              </a:spcAft>
            </a:pPr>
            <a:r>
              <a:rPr lang="ja-JP" altLang="en-US" sz="1100" kern="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日本の定量評価の変遷</a:t>
            </a:r>
            <a:endParaRPr lang="ja-JP" altLang="en-US" sz="1100" kern="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22609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ユーザー定義 1">
    <a:majorFont>
      <a:latin typeface="Calibri"/>
      <a:ea typeface="メイリオ"/>
      <a:cs typeface=""/>
    </a:majorFont>
    <a:minorFont>
      <a:latin typeface="Calibri"/>
      <a:ea typeface="メイリオ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53</TotalTime>
  <Words>208</Words>
  <Application>Microsoft Office PowerPoint</Application>
  <PresentationFormat>A4 210 x 297 mm</PresentationFormat>
  <Paragraphs>77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Meiryo UI</vt:lpstr>
      <vt:lpstr>ＭＳ Ｐゴシック</vt:lpstr>
      <vt:lpstr>メイリオ</vt:lpstr>
      <vt:lpstr>Arial</vt:lpstr>
      <vt:lpstr>Calibri</vt:lpstr>
      <vt:lpstr>Calibri Light</vt:lpstr>
      <vt:lpstr>Wingdings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media05</dc:creator>
  <cp:lastModifiedBy>media05</cp:lastModifiedBy>
  <cp:revision>43</cp:revision>
  <dcterms:created xsi:type="dcterms:W3CDTF">2021-06-08T00:00:33Z</dcterms:created>
  <dcterms:modified xsi:type="dcterms:W3CDTF">2021-06-08T00:54:30Z</dcterms:modified>
</cp:coreProperties>
</file>