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720851820388669"/>
          <c:y val="0.15189508625447867"/>
          <c:w val="0.71942633363228226"/>
          <c:h val="0.58469683364117053"/>
        </c:manualLayout>
      </c:layout>
      <c:radarChart>
        <c:radarStyle val="marker"/>
        <c:varyColors val="0"/>
        <c:ser>
          <c:idx val="0"/>
          <c:order val="0"/>
          <c:tx>
            <c:strRef>
              <c:f>日本のみ抜粋3カ年!$C$2</c:f>
              <c:strCache>
                <c:ptCount val="1"/>
                <c:pt idx="0">
                  <c:v>エネルギー白書2021（※1）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triangle"/>
            <c:size val="10"/>
            <c:spPr>
              <a:solidFill>
                <a:srgbClr val="FF0000"/>
              </a:solidFill>
              <a:ln w="9525">
                <a:solidFill>
                  <a:srgbClr val="FF0000">
                    <a:alpha val="94000"/>
                  </a:srgbClr>
                </a:solidFill>
              </a:ln>
              <a:effectLst/>
            </c:spPr>
          </c:marker>
          <c:cat>
            <c:strRef>
              <c:f>日本のみ抜粋3カ年!$B$3:$B$9</c:f>
              <c:strCache>
                <c:ptCount val="7"/>
                <c:pt idx="0">
                  <c:v>①一次エネルギー
自給率</c:v>
                </c:pt>
                <c:pt idx="1">
                  <c:v>②エネルギー輸入先
多様化</c:v>
                </c:pt>
                <c:pt idx="2">
                  <c:v>③エネルギー源
多様化</c:v>
                </c:pt>
                <c:pt idx="3">
                  <c:v>④ﾁｮｰｸﾎﾟｲﾝﾄﾘｽｸ
の低減</c:v>
                </c:pt>
                <c:pt idx="4">
                  <c:v>⑤電力の安定供給
（停電時間）</c:v>
                </c:pt>
                <c:pt idx="5">
                  <c:v>⑥ｴﾈﾙｷﾞｰ消費の
GDP原単位</c:v>
                </c:pt>
                <c:pt idx="6">
                  <c:v>⑦供給途絶への
対応</c:v>
                </c:pt>
              </c:strCache>
            </c:strRef>
          </c:cat>
          <c:val>
            <c:numRef>
              <c:f>日本のみ抜粋3カ年!$C$3:$C$9</c:f>
              <c:numCache>
                <c:formatCode>General</c:formatCode>
                <c:ptCount val="7"/>
                <c:pt idx="0">
                  <c:v>1.1688531025101536</c:v>
                </c:pt>
                <c:pt idx="1">
                  <c:v>4.1712633638573733</c:v>
                </c:pt>
                <c:pt idx="2">
                  <c:v>8.0613482952305873</c:v>
                </c:pt>
                <c:pt idx="3">
                  <c:v>0.46643913538111492</c:v>
                </c:pt>
                <c:pt idx="4">
                  <c:v>4.7590909090909097</c:v>
                </c:pt>
                <c:pt idx="5">
                  <c:v>7.4183395904053242</c:v>
                </c:pt>
                <c:pt idx="6">
                  <c:v>3.9602922333873374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50-4D7D-BB42-0DE029168B34}"/>
            </c:ext>
          </c:extLst>
        </c:ser>
        <c:ser>
          <c:idx val="1"/>
          <c:order val="1"/>
          <c:tx>
            <c:strRef>
              <c:f>日本のみ抜粋3カ年!$D$2</c:f>
              <c:strCache>
                <c:ptCount val="1"/>
                <c:pt idx="0">
                  <c:v>エネルギー白書2015（※2）</c:v>
                </c:pt>
              </c:strCache>
            </c:strRef>
          </c:tx>
          <c:spPr>
            <a:ln w="12700" cap="rnd">
              <a:solidFill>
                <a:srgbClr val="3366FF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3366FF"/>
              </a:solidFill>
              <a:ln w="9525">
                <a:solidFill>
                  <a:srgbClr val="3366FF"/>
                </a:solidFill>
              </a:ln>
              <a:effectLst/>
            </c:spPr>
          </c:marker>
          <c:cat>
            <c:strRef>
              <c:f>日本のみ抜粋3カ年!$B$3:$B$9</c:f>
              <c:strCache>
                <c:ptCount val="7"/>
                <c:pt idx="0">
                  <c:v>①一次エネルギー
自給率</c:v>
                </c:pt>
                <c:pt idx="1">
                  <c:v>②エネルギー輸入先
多様化</c:v>
                </c:pt>
                <c:pt idx="2">
                  <c:v>③エネルギー源
多様化</c:v>
                </c:pt>
                <c:pt idx="3">
                  <c:v>④ﾁｮｰｸﾎﾟｲﾝﾄﾘｽｸ
の低減</c:v>
                </c:pt>
                <c:pt idx="4">
                  <c:v>⑤電力の安定供給
（停電時間）</c:v>
                </c:pt>
                <c:pt idx="5">
                  <c:v>⑥ｴﾈﾙｷﾞｰ消費の
GDP原単位</c:v>
                </c:pt>
                <c:pt idx="6">
                  <c:v>⑦供給途絶への
対応</c:v>
                </c:pt>
              </c:strCache>
            </c:strRef>
          </c:cat>
          <c:val>
            <c:numRef>
              <c:f>日本のみ抜粋3カ年!$D$3:$D$9</c:f>
              <c:numCache>
                <c:formatCode>General</c:formatCode>
                <c:ptCount val="7"/>
                <c:pt idx="0">
                  <c:v>0.7</c:v>
                </c:pt>
                <c:pt idx="1">
                  <c:v>4.5</c:v>
                </c:pt>
                <c:pt idx="2">
                  <c:v>8.1999999999999993</c:v>
                </c:pt>
                <c:pt idx="3">
                  <c:v>0.50715990453460624</c:v>
                </c:pt>
                <c:pt idx="4">
                  <c:v>3</c:v>
                </c:pt>
                <c:pt idx="5">
                  <c:v>8.1999999999999993</c:v>
                </c:pt>
                <c:pt idx="6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50-4D7D-BB42-0DE029168B34}"/>
            </c:ext>
          </c:extLst>
        </c:ser>
        <c:ser>
          <c:idx val="2"/>
          <c:order val="2"/>
          <c:tx>
            <c:strRef>
              <c:f>日本のみ抜粋3カ年!$E$2</c:f>
              <c:strCache>
                <c:ptCount val="1"/>
                <c:pt idx="0">
                  <c:v>エネルギー白書2010（※3）</c:v>
                </c:pt>
              </c:strCache>
            </c:strRef>
          </c:tx>
          <c:spPr>
            <a:ln w="12700" cap="rnd">
              <a:solidFill>
                <a:srgbClr val="7030A0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strRef>
              <c:f>日本のみ抜粋3カ年!$B$3:$B$9</c:f>
              <c:strCache>
                <c:ptCount val="7"/>
                <c:pt idx="0">
                  <c:v>①一次エネルギー
自給率</c:v>
                </c:pt>
                <c:pt idx="1">
                  <c:v>②エネルギー輸入先
多様化</c:v>
                </c:pt>
                <c:pt idx="2">
                  <c:v>③エネルギー源
多様化</c:v>
                </c:pt>
                <c:pt idx="3">
                  <c:v>④ﾁｮｰｸﾎﾟｲﾝﾄﾘｽｸ
の低減</c:v>
                </c:pt>
                <c:pt idx="4">
                  <c:v>⑤電力の安定供給
（停電時間）</c:v>
                </c:pt>
                <c:pt idx="5">
                  <c:v>⑥ｴﾈﾙｷﾞｰ消費の
GDP原単位</c:v>
                </c:pt>
                <c:pt idx="6">
                  <c:v>⑦供給途絶への
対応</c:v>
                </c:pt>
              </c:strCache>
            </c:strRef>
          </c:cat>
          <c:val>
            <c:numRef>
              <c:f>日本のみ抜粋3カ年!$E$3:$E$9</c:f>
              <c:numCache>
                <c:formatCode>General</c:formatCode>
                <c:ptCount val="7"/>
                <c:pt idx="0">
                  <c:v>1.8</c:v>
                </c:pt>
                <c:pt idx="1">
                  <c:v>2.7</c:v>
                </c:pt>
                <c:pt idx="2">
                  <c:v>9.3000000000000007</c:v>
                </c:pt>
                <c:pt idx="3">
                  <c:v>0.71670428893905191</c:v>
                </c:pt>
                <c:pt idx="4">
                  <c:v>7.2</c:v>
                </c:pt>
                <c:pt idx="5">
                  <c:v>8.6999999999999993</c:v>
                </c:pt>
                <c:pt idx="6">
                  <c:v>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50-4D7D-BB42-0DE029168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850160"/>
        <c:axId val="517854864"/>
      </c:radarChart>
      <c:catAx>
        <c:axId val="5178501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17854864"/>
        <c:crosses val="autoZero"/>
        <c:auto val="1"/>
        <c:lblAlgn val="ctr"/>
        <c:lblOffset val="100"/>
        <c:noMultiLvlLbl val="0"/>
      </c:catAx>
      <c:valAx>
        <c:axId val="5178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5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628316163494389"/>
          <c:y val="0.75496323209942118"/>
          <c:w val="0.57184532153668521"/>
          <c:h val="0.121474535036255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188733"/>
              </p:ext>
            </p:extLst>
          </p:nvPr>
        </p:nvGraphicFramePr>
        <p:xfrm>
          <a:off x="4283138" y="1437800"/>
          <a:ext cx="3802210" cy="4545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075410"/>
              </p:ext>
            </p:extLst>
          </p:nvPr>
        </p:nvGraphicFramePr>
        <p:xfrm>
          <a:off x="8013340" y="1782364"/>
          <a:ext cx="1836420" cy="3291840"/>
        </p:xfrm>
        <a:graphic>
          <a:graphicData uri="http://schemas.openxmlformats.org/drawingml/2006/table">
            <a:tbl>
              <a:tblPr firstRow="1" bandRow="1"/>
              <a:tblGrid>
                <a:gridCol w="306705">
                  <a:extLst>
                    <a:ext uri="{9D8B030D-6E8A-4147-A177-3AD203B41FA5}">
                      <a16:colId xmlns:a16="http://schemas.microsoft.com/office/drawing/2014/main" xmlns="" val="3759463787"/>
                    </a:ext>
                  </a:extLst>
                </a:gridCol>
                <a:gridCol w="509905">
                  <a:extLst>
                    <a:ext uri="{9D8B030D-6E8A-4147-A177-3AD203B41FA5}">
                      <a16:colId xmlns:a16="http://schemas.microsoft.com/office/drawing/2014/main" xmlns="" val="1517919517"/>
                    </a:ext>
                  </a:extLst>
                </a:gridCol>
                <a:gridCol w="509905">
                  <a:extLst>
                    <a:ext uri="{9D8B030D-6E8A-4147-A177-3AD203B41FA5}">
                      <a16:colId xmlns:a16="http://schemas.microsoft.com/office/drawing/2014/main" xmlns="" val="3759136368"/>
                    </a:ext>
                  </a:extLst>
                </a:gridCol>
                <a:gridCol w="509905">
                  <a:extLst>
                    <a:ext uri="{9D8B030D-6E8A-4147-A177-3AD203B41FA5}">
                      <a16:colId xmlns:a16="http://schemas.microsoft.com/office/drawing/2014/main" xmlns="" val="726300704"/>
                    </a:ext>
                  </a:extLst>
                </a:gridCol>
              </a:tblGrid>
              <a:tr h="19459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※1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※2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※3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93183403"/>
                  </a:ext>
                </a:extLst>
              </a:tr>
              <a:tr h="23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①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2019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2013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2000-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2007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en-US" altLang="ja-JP" sz="8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の平均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1702669"/>
                  </a:ext>
                </a:extLst>
              </a:tr>
              <a:tr h="23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②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2018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2013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2000-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2008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en-US" altLang="ja-JP" sz="8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の平均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71716699"/>
                  </a:ext>
                </a:extLst>
              </a:tr>
              <a:tr h="23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③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2019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2013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2000-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2007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en-US" altLang="ja-JP" sz="8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の平均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4312489"/>
                  </a:ext>
                </a:extLst>
              </a:tr>
              <a:tr h="23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④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2018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2013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2000-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2008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en-US" altLang="ja-JP" sz="8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の平均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66780967"/>
                  </a:ext>
                </a:extLst>
              </a:tr>
              <a:tr h="19459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⑤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2014-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2016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2011-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2013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2002-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2007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en-US" altLang="ja-JP" sz="8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57992644"/>
                  </a:ext>
                </a:extLst>
              </a:tr>
              <a:tr h="23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⑥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2018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2013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2000-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2007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en-US" altLang="ja-JP" sz="8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の平均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9277343"/>
                  </a:ext>
                </a:extLst>
              </a:tr>
              <a:tr h="23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⑦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2018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ja-JP" altLang="en-US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2013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2000-</a:t>
                      </a:r>
                    </a:p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2008</a:t>
                      </a:r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  <a:endParaRPr kumimoji="1" lang="en-US" altLang="ja-JP" sz="8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の平均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57187782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8323767" y="1498242"/>
            <a:ext cx="12186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＜データ参照年＞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FF2E86A4-A33E-4F01-95B1-39709F35453A}"/>
              </a:ext>
            </a:extLst>
          </p:cNvPr>
          <p:cNvSpPr/>
          <p:nvPr/>
        </p:nvSpPr>
        <p:spPr bwMode="auto">
          <a:xfrm>
            <a:off x="200672" y="1797840"/>
            <a:ext cx="1800000" cy="432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① 一次エネルギー自給率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0D3A4B12-072D-4D8A-B701-22EFF93375AF}"/>
              </a:ext>
            </a:extLst>
          </p:cNvPr>
          <p:cNvSpPr/>
          <p:nvPr/>
        </p:nvSpPr>
        <p:spPr bwMode="auto">
          <a:xfrm>
            <a:off x="200672" y="2301360"/>
            <a:ext cx="1800000" cy="432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② エネルギー輸入先多様化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7C3D323A-103D-4AD4-8C2E-6442CEE98EC1}"/>
              </a:ext>
            </a:extLst>
          </p:cNvPr>
          <p:cNvSpPr/>
          <p:nvPr/>
        </p:nvSpPr>
        <p:spPr bwMode="auto">
          <a:xfrm>
            <a:off x="200672" y="2805952"/>
            <a:ext cx="1800000" cy="432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③ エネルギー源多様度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xmlns="" id="{D45BCFCD-A002-49A7-BFF9-30A873DA12D0}"/>
              </a:ext>
            </a:extLst>
          </p:cNvPr>
          <p:cNvSpPr/>
          <p:nvPr/>
        </p:nvSpPr>
        <p:spPr bwMode="auto">
          <a:xfrm>
            <a:off x="200672" y="3310008"/>
            <a:ext cx="1800000" cy="432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④ チョークポイントリスク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　 の低減度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6E32A893-7EEF-45EB-9452-80C856FA54E2}"/>
              </a:ext>
            </a:extLst>
          </p:cNvPr>
          <p:cNvSpPr/>
          <p:nvPr/>
        </p:nvSpPr>
        <p:spPr bwMode="auto">
          <a:xfrm>
            <a:off x="200672" y="3813528"/>
            <a:ext cx="1800000" cy="432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⑤ 電力の安定供給能力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0E60997A-D2E6-4CCE-90DE-6C6F29FA6C02}"/>
              </a:ext>
            </a:extLst>
          </p:cNvPr>
          <p:cNvSpPr/>
          <p:nvPr/>
        </p:nvSpPr>
        <p:spPr bwMode="auto">
          <a:xfrm>
            <a:off x="200672" y="4318120"/>
            <a:ext cx="1800000" cy="432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⑥ エネルギー消費の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    GDP</a:t>
            </a: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原単位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3CD4F50E-0847-4BED-A078-A7C0B3D1EB31}"/>
              </a:ext>
            </a:extLst>
          </p:cNvPr>
          <p:cNvSpPr/>
          <p:nvPr/>
        </p:nvSpPr>
        <p:spPr bwMode="auto">
          <a:xfrm>
            <a:off x="200672" y="4822224"/>
            <a:ext cx="1800000" cy="432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⑦ 化石燃料の供給途絶対応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19342" y="180887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①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343478" y="2420941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②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82990" y="3634043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③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44496" y="461162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50882" y="461162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⑤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22457" y="3634044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⑥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74485" y="2420941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⑦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1E51A605-2398-4C15-9FED-F2D484405DB2}"/>
              </a:ext>
            </a:extLst>
          </p:cNvPr>
          <p:cNvSpPr/>
          <p:nvPr/>
        </p:nvSpPr>
        <p:spPr bwMode="auto">
          <a:xfrm>
            <a:off x="2108956" y="1798424"/>
            <a:ext cx="2448000" cy="43200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・一次エネルギー自給率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(</a:t>
            </a: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原子力含む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)</a:t>
            </a:r>
            <a:endParaRPr kumimoji="0" lang="ja-JP" altLang="en-US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xmlns="" id="{96E339F7-993F-436D-9B93-A8BBA1C8A7FC}"/>
              </a:ext>
            </a:extLst>
          </p:cNvPr>
          <p:cNvSpPr/>
          <p:nvPr/>
        </p:nvSpPr>
        <p:spPr bwMode="auto">
          <a:xfrm>
            <a:off x="2108956" y="2301944"/>
            <a:ext cx="2448000" cy="43200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・各資源（石油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/</a:t>
            </a: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石炭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/</a:t>
            </a: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天然ガス）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　輸入相手国の分散度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xmlns="" id="{4A3CAD8D-7F8E-457A-9451-9E00E356230A}"/>
              </a:ext>
            </a:extLst>
          </p:cNvPr>
          <p:cNvSpPr/>
          <p:nvPr/>
        </p:nvSpPr>
        <p:spPr bwMode="auto">
          <a:xfrm>
            <a:off x="2108956" y="2806536"/>
            <a:ext cx="2448000" cy="43200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・一次エネルギー供給源の分散度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・電源構成の分散度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xmlns="" id="{13112D49-6429-4517-A5E5-37D951859F78}"/>
              </a:ext>
            </a:extLst>
          </p:cNvPr>
          <p:cNvSpPr/>
          <p:nvPr/>
        </p:nvSpPr>
        <p:spPr bwMode="auto">
          <a:xfrm>
            <a:off x="2108956" y="3310592"/>
            <a:ext cx="2448000" cy="43200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・チョークポイントリスクへ比率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・原油輸入における中東依存度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96A5AA76-FA8F-4717-BE49-1A788B862229}"/>
              </a:ext>
            </a:extLst>
          </p:cNvPr>
          <p:cNvSpPr/>
          <p:nvPr/>
        </p:nvSpPr>
        <p:spPr bwMode="auto">
          <a:xfrm>
            <a:off x="2108956" y="3814112"/>
            <a:ext cx="2448000" cy="43200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・電力供給信頼度（停電時間）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xmlns="" id="{A92D162D-988D-4474-A4C4-66E5C851A32D}"/>
              </a:ext>
            </a:extLst>
          </p:cNvPr>
          <p:cNvSpPr/>
          <p:nvPr/>
        </p:nvSpPr>
        <p:spPr bwMode="auto">
          <a:xfrm>
            <a:off x="2108956" y="4318704"/>
            <a:ext cx="2448000" cy="43200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GDP</a:t>
            </a: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あたりの一次エネルギー消費量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C81268A1-1757-4F8E-9858-37A807BA62BA}"/>
              </a:ext>
            </a:extLst>
          </p:cNvPr>
          <p:cNvSpPr/>
          <p:nvPr/>
        </p:nvSpPr>
        <p:spPr bwMode="auto">
          <a:xfrm>
            <a:off x="2108956" y="4822224"/>
            <a:ext cx="2448000" cy="43200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・石油備蓄日数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・最多輸入先からの輸入比率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xmlns="" id="{EEB397D1-0270-460F-B4F0-D9EA2ADA1437}"/>
              </a:ext>
            </a:extLst>
          </p:cNvPr>
          <p:cNvCxnSpPr>
            <a:cxnSpLocks/>
          </p:cNvCxnSpPr>
          <p:nvPr/>
        </p:nvCxnSpPr>
        <p:spPr>
          <a:xfrm>
            <a:off x="2114931" y="1723810"/>
            <a:ext cx="2448000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xmlns="" id="{B8979C18-BBF0-4C1A-A344-7E875B6E3035}"/>
              </a:ext>
            </a:extLst>
          </p:cNvPr>
          <p:cNvSpPr txBox="1"/>
          <p:nvPr/>
        </p:nvSpPr>
        <p:spPr>
          <a:xfrm>
            <a:off x="2111485" y="1429211"/>
            <a:ext cx="2438199" cy="360000"/>
          </a:xfrm>
          <a:prstGeom prst="rect">
            <a:avLst/>
          </a:prstGeom>
          <a:noFill/>
        </p:spPr>
        <p:txBody>
          <a:bodyPr wrap="none" lIns="72000" tIns="36000" rIns="72000" bIns="36000" rtlCol="0" anchor="ctr">
            <a:noAutofit/>
          </a:bodyPr>
          <a:lstStyle/>
          <a:p>
            <a:pPr algn="ctr">
              <a:lnSpc>
                <a:spcPct val="110000"/>
              </a:lnSpc>
              <a:spcAft>
                <a:spcPts val="300"/>
              </a:spcAft>
            </a:pPr>
            <a:r>
              <a:rPr lang="ja-JP" altLang="en-US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評価指標</a:t>
            </a:r>
            <a:endParaRPr lang="ja-JP" altLang="en-US" sz="11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xmlns="" id="{6537CE2E-1EB7-4332-8185-78781CE39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4011" y="5290228"/>
            <a:ext cx="475297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r"/>
            <a:r>
              <a:rPr lang="ja-JP" altLang="en-US" sz="800" dirty="0">
                <a:solidFill>
                  <a:srgbClr val="000000"/>
                </a:solidFill>
                <a:latin typeface="メイリオ"/>
                <a:ea typeface="メイリオ"/>
              </a:rPr>
              <a:t>出所</a:t>
            </a:r>
            <a:r>
              <a:rPr lang="ja-JP" altLang="en-US" sz="800" dirty="0" smtClean="0">
                <a:solidFill>
                  <a:srgbClr val="000000"/>
                </a:solidFill>
                <a:latin typeface="メイリオ"/>
                <a:ea typeface="メイリオ"/>
              </a:rPr>
              <a:t>：</a:t>
            </a:r>
            <a:r>
              <a:rPr lang="ja-JP" altLang="en-US" sz="800" dirty="0">
                <a:solidFill>
                  <a:prstClr val="black"/>
                </a:solidFill>
                <a:ea typeface="メイリオ"/>
              </a:rPr>
              <a:t>過去</a:t>
            </a:r>
            <a:r>
              <a:rPr lang="ja-JP" altLang="en-US" sz="800" dirty="0" smtClean="0">
                <a:solidFill>
                  <a:prstClr val="black"/>
                </a:solidFill>
                <a:ea typeface="メイリオ"/>
              </a:rPr>
              <a:t>のエネルギー白書を基に経済産業省作成</a:t>
            </a:r>
            <a:endParaRPr lang="ja-JP" altLang="en-US" sz="800" dirty="0">
              <a:solidFill>
                <a:prstClr val="black"/>
              </a:solidFill>
              <a:latin typeface="メイリオ"/>
              <a:ea typeface="メイリオ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xmlns="" id="{EEB397D1-0270-460F-B4F0-D9EA2ADA1437}"/>
              </a:ext>
            </a:extLst>
          </p:cNvPr>
          <p:cNvCxnSpPr>
            <a:cxnSpLocks/>
          </p:cNvCxnSpPr>
          <p:nvPr/>
        </p:nvCxnSpPr>
        <p:spPr>
          <a:xfrm>
            <a:off x="4772980" y="1723810"/>
            <a:ext cx="3060000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B8979C18-BBF0-4C1A-A344-7E875B6E3035}"/>
              </a:ext>
            </a:extLst>
          </p:cNvPr>
          <p:cNvSpPr txBox="1"/>
          <p:nvPr/>
        </p:nvSpPr>
        <p:spPr>
          <a:xfrm>
            <a:off x="5061012" y="1429211"/>
            <a:ext cx="2438199" cy="360000"/>
          </a:xfrm>
          <a:prstGeom prst="rect">
            <a:avLst/>
          </a:prstGeom>
          <a:noFill/>
        </p:spPr>
        <p:txBody>
          <a:bodyPr wrap="none" lIns="72000" tIns="36000" rIns="72000" bIns="36000" rtlCol="0" anchor="ctr">
            <a:noAutofit/>
          </a:bodyPr>
          <a:lstStyle/>
          <a:p>
            <a:pPr algn="ctr">
              <a:lnSpc>
                <a:spcPct val="110000"/>
              </a:lnSpc>
              <a:spcAft>
                <a:spcPts val="300"/>
              </a:spcAft>
            </a:pPr>
            <a:r>
              <a:rPr lang="ja-JP" altLang="en-US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日本の定量評価の変遷</a:t>
            </a:r>
            <a:endParaRPr lang="ja-JP" altLang="en-US" sz="11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60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208</Words>
  <Application>Microsoft Office PowerPoint</Application>
  <PresentationFormat>A4 210 x 297 mm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43</cp:revision>
  <dcterms:created xsi:type="dcterms:W3CDTF">2021-06-08T00:00:33Z</dcterms:created>
  <dcterms:modified xsi:type="dcterms:W3CDTF">2021-06-08T00:54:30Z</dcterms:modified>
</cp:coreProperties>
</file>