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rts/chartEx1.xml" ContentType="application/vnd.ms-office.chartex+xml"/>
  <Override PartName="/ppt/charts/chartEx2.xml" ContentType="application/vnd.ms-office.chartex+xml"/>
  <Override PartName="/ppt/charts/chartEx3.xml" ContentType="application/vnd.ms-office.chartex+xml"/>
  <Override PartName="/ppt/charts/chartEx4.xml" ContentType="application/vnd.ms-office.chartex+xml"/>
  <Override PartName="/ppt/charts/colors3.xml" ContentType="application/vnd.ms-office.chartcolorstyle+xml"/>
  <Override PartName="/ppt/charts/style3.xml" ContentType="application/vnd.ms-office.chartstyle+xml"/>
  <Override PartName="/ppt/theme/themeOverride2.xml" ContentType="application/vnd.openxmlformats-officedocument.themeOverride+xml"/>
  <Override PartName="/ppt/charts/colors4.xml" ContentType="application/vnd.ms-office.chartcolorstyle+xml"/>
  <Override PartName="/ppt/charts/style4.xml" ContentType="application/vnd.ms-office.chartstyle+xml"/>
  <Override PartName="/ppt/theme/themeOverride3.xml" ContentType="application/vnd.openxmlformats-officedocument.themeOverride+xml"/>
  <Override PartName="/ppt/charts/colors5.xml" ContentType="application/vnd.ms-office.chartcolorstyle+xml"/>
  <Override PartName="/ppt/charts/style5.xml" ContentType="application/vnd.ms-office.chartstyle+xml"/>
  <Override PartName="/ppt/theme/themeOverride4.xml" ContentType="application/vnd.openxmlformats-officedocument.themeOverride+xml"/>
  <Override PartName="/ppt/charts/colors6.xml" ContentType="application/vnd.ms-office.chartcolorstyle+xml"/>
  <Override PartName="/ppt/charts/style6.xml" ContentType="application/vnd.ms-office.chartstyle+xml"/>
  <Override PartName="/ppt/theme/themeOverride5.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8"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11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Ex1.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O:\04_&#35519;&#26619;&#24195;&#22577;&#23460;\02_&#12456;&#12493;&#12523;&#12462;&#12540;&#30333;&#26360;\R2&#12456;&#12493;&#12523;&#12462;&#12540;&#30333;&#26360;&#65288;&#12456;&#12493;&#30333;2021&#65289;\04_&#27010;&#35201;PPT\&#29987;&#26989;&#27083;&#36896;&#22793;&#21270;\&#36001;&#21209;&#20998;&#26512;.xlsx" TargetMode="External"/><Relationship Id="rId4" Type="http://schemas.openxmlformats.org/officeDocument/2006/relationships/themeOverride" Target="../theme/themeOverride2.xml"/></Relationships>
</file>

<file path=ppt/charts/_rels/chartEx2.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file:///O:\04_&#35519;&#26619;&#24195;&#22577;&#23460;\02_&#12456;&#12493;&#12523;&#12462;&#12540;&#30333;&#26360;\R2&#12456;&#12493;&#12523;&#12462;&#12540;&#30333;&#26360;&#65288;&#12456;&#12493;&#30333;2021&#65289;\04_&#27010;&#35201;PPT\&#29987;&#26989;&#27083;&#36896;&#22793;&#21270;\&#36001;&#21209;&#20998;&#26512;.xlsx" TargetMode="External"/><Relationship Id="rId4" Type="http://schemas.openxmlformats.org/officeDocument/2006/relationships/themeOverride" Target="../theme/themeOverride3.xml"/></Relationships>
</file>

<file path=ppt/charts/_rels/chartEx3.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O:\04_&#35519;&#26619;&#24195;&#22577;&#23460;\02_&#12456;&#12493;&#12523;&#12462;&#12540;&#30333;&#26360;\R2&#12456;&#12493;&#12523;&#12462;&#12540;&#30333;&#26360;&#65288;&#12456;&#12493;&#30333;2021&#65289;\04_&#27010;&#35201;PPT\&#29987;&#26989;&#27083;&#36896;&#22793;&#21270;\&#36001;&#21209;&#20998;&#26512;.xlsx" TargetMode="External"/><Relationship Id="rId4" Type="http://schemas.openxmlformats.org/officeDocument/2006/relationships/themeOverride" Target="../theme/themeOverride4.xml"/></Relationships>
</file>

<file path=ppt/charts/_rels/chartEx4.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file:///O:\04_&#35519;&#26619;&#24195;&#22577;&#23460;\02_&#12456;&#12493;&#12523;&#12462;&#12540;&#30333;&#26360;\R2&#12456;&#12493;&#12523;&#12462;&#12540;&#30333;&#26360;&#65288;&#12456;&#12493;&#30333;2021&#65289;\04_&#27010;&#35201;PPT\&#29987;&#26989;&#27083;&#36896;&#22793;&#21270;\&#36001;&#21209;&#20998;&#26512;.xlsx" TargetMode="External"/><Relationship Id="rId4" Type="http://schemas.openxmlformats.org/officeDocument/2006/relationships/themeOverride" Target="../theme/themeOverride5.xm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英蘭シェル!$C$7:$C$12</cx:f>
        <cx:lvl ptCount="6">
          <cx:pt idx="0">Integrated
Gas</cx:pt>
          <cx:pt idx="1">Upstream</cx:pt>
          <cx:pt idx="2">Oil
Products</cx:pt>
          <cx:pt idx="3">Chemicals</cx:pt>
          <cx:pt idx="4">Corporate</cx:pt>
          <cx:pt idx="5">Total</cx:pt>
        </cx:lvl>
      </cx:strDim>
      <cx:numDim type="val">
        <cx:f>英蘭シェル!$D$7:$D$12</cx:f>
        <cx:lvl ptCount="6" formatCode="#,##0;[赤]!-#,##0">
          <cx:pt idx="0">8628</cx:pt>
          <cx:pt idx="1">3855</cx:pt>
          <cx:pt idx="2">6139</cx:pt>
          <cx:pt idx="3">478</cx:pt>
          <cx:pt idx="4">-3273</cx:pt>
          <cx:pt idx="5">15827</cx:pt>
        </cx:lvl>
      </cx:numDim>
    </cx:data>
  </cx:chartData>
  <cx:chart>
    <cx:plotArea>
      <cx:plotAreaRegion>
        <cx:series layoutId="waterfall" uniqueId="{220FA825-214E-4B5F-AB1D-9A8B062894C9}">
          <cx:dataLabels pos="outEnd">
            <cx:txPr>
              <a:bodyPr spcFirstLastPara="1" vertOverflow="ellipsis" wrap="square" lIns="0" tIns="0" rIns="0" bIns="0" anchor="ctr" anchorCtr="1">
                <a:spAutoFit/>
              </a:bodyPr>
              <a:lstStyle/>
              <a:p>
                <a:pPr>
                  <a:defRPr>
                    <a:solidFill>
                      <a:schemeClr val="tx1"/>
                    </a:solidFill>
                  </a:defRPr>
                </a:pPr>
                <a:endParaRPr lang="ja-JP">
                  <a:solidFill>
                    <a:schemeClr val="tx1"/>
                  </a:solidFill>
                </a:endParaRPr>
              </a:p>
            </cx:txPr>
            <cx:visibility seriesName="0" categoryName="0" value="1"/>
            <cx:dataLabel idx="4" pos="outEnd">
              <cx:txPr>
                <a:bodyPr spcFirstLastPara="1" vertOverflow="ellipsis" wrap="square" lIns="0" tIns="0" rIns="0" bIns="0" anchor="ctr" anchorCtr="1">
                  <a:spAutoFit/>
                </a:bodyPr>
                <a:lstStyle/>
                <a:p>
                  <a:pPr>
                    <a:defRPr>
                      <a:solidFill>
                        <a:srgbClr val="FF0000"/>
                      </a:solidFill>
                    </a:defRPr>
                  </a:pPr>
                  <a:r>
                    <a:rPr lang="ja-JP">
                      <a:solidFill>
                        <a:srgbClr val="FF0000"/>
                      </a:solidFill>
                    </a:rPr>
                    <a:t>-3,273</a:t>
                  </a:r>
                </a:p>
              </cx:txPr>
              <cx:visibility seriesName="0" categoryName="0" value="1"/>
            </cx:dataLabel>
          </cx:dataLabels>
          <cx:dataId val="0"/>
          <cx:layoutPr>
            <cx:subtotals>
              <cx:idx val="5"/>
            </cx:subtotals>
          </cx:layoutPr>
        </cx:series>
      </cx:plotAreaRegion>
      <cx:axis id="0" hidden="1">
        <cx:catScaling gapWidth="0.5"/>
        <cx:tickLabels/>
      </cx:axis>
      <cx:axis id="1">
        <cx:valScaling/>
        <cx:majorGridlines/>
        <cx:tickLabels/>
        <cx:txPr>
          <a:bodyPr spcFirstLastPara="1" vertOverflow="ellipsis" wrap="square" lIns="0" tIns="0" rIns="0" bIns="0" anchor="ctr" anchorCtr="1"/>
          <a:lstStyle/>
          <a:p>
            <a:pPr>
              <a:defRPr sz="700">
                <a:solidFill>
                  <a:schemeClr val="tx1"/>
                </a:solidFill>
              </a:defRPr>
            </a:pPr>
            <a:endParaRPr lang="ja-JP" sz="700">
              <a:solidFill>
                <a:schemeClr val="tx1"/>
              </a:solidFill>
            </a:endParaRPr>
          </a:p>
        </cx:txPr>
      </cx:axis>
    </cx:plotArea>
  </cx:chart>
  <cx:clrMapOvr bg1="lt1" tx1="dk1" bg2="lt2" tx2="dk2" accent1="accent1" accent2="accent2" accent3="accent3" accent4="accent4" accent5="accent5" accent6="accent6" hlink="hlink" folHlink="folHlink"/>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英BP!$I$7:$I$11</cx:f>
        <cx:lvl ptCount="5">
          <cx:pt idx="0">Upstream</cx:pt>
          <cx:pt idx="1">Downstream</cx:pt>
          <cx:pt idx="2">Rosneft</cx:pt>
          <cx:pt idx="3">All Other</cx:pt>
          <cx:pt idx="4">Total</cx:pt>
        </cx:lvl>
      </cx:strDim>
      <cx:numDim type="val">
        <cx:f>英BP!$J$7:$J$11</cx:f>
        <cx:lvl ptCount="5" formatCode="#,##0;[赤]!-#,##0">
          <cx:pt idx="0">11158</cx:pt>
          <cx:pt idx="1">6419</cx:pt>
          <cx:pt idx="2">2419</cx:pt>
          <cx:pt idx="3">-1205</cx:pt>
          <cx:pt idx="4">18791</cx:pt>
        </cx:lvl>
      </cx:numDim>
    </cx:data>
  </cx:chartData>
  <cx:chart>
    <cx:plotArea>
      <cx:plotAreaRegion>
        <cx:series layoutId="waterfall" uniqueId="{3CB37926-F881-4DCE-9D9A-A60B24B25F85}">
          <cx:dataLabels pos="outEnd">
            <cx:txPr>
              <a:bodyPr spcFirstLastPara="1" vertOverflow="ellipsis" wrap="square" lIns="0" tIns="0" rIns="0" bIns="0" anchor="ctr" anchorCtr="1">
                <a:spAutoFit/>
              </a:bodyPr>
              <a:lstStyle/>
              <a:p>
                <a:pPr>
                  <a:defRPr>
                    <a:solidFill>
                      <a:schemeClr val="tx1"/>
                    </a:solidFill>
                  </a:defRPr>
                </a:pPr>
                <a:endParaRPr lang="ja-JP">
                  <a:solidFill>
                    <a:schemeClr val="tx1"/>
                  </a:solidFill>
                </a:endParaRPr>
              </a:p>
            </cx:txPr>
            <cx:visibility seriesName="0" categoryName="0" value="1"/>
            <cx:dataLabel idx="3" pos="outEnd">
              <cx:txPr>
                <a:bodyPr spcFirstLastPara="1" vertOverflow="ellipsis" wrap="square" lIns="0" tIns="0" rIns="0" bIns="0" anchor="ctr" anchorCtr="1">
                  <a:spAutoFit/>
                </a:bodyPr>
                <a:lstStyle/>
                <a:p>
                  <a:pPr>
                    <a:defRPr>
                      <a:solidFill>
                        <a:srgbClr val="FF0000"/>
                      </a:solidFill>
                    </a:defRPr>
                  </a:pPr>
                  <a:r>
                    <a:rPr lang="ja-JP">
                      <a:solidFill>
                        <a:srgbClr val="FF0000"/>
                      </a:solidFill>
                    </a:rPr>
                    <a:t>-1,205</a:t>
                  </a:r>
                </a:p>
              </cx:txPr>
            </cx:dataLabel>
          </cx:dataLabels>
          <cx:dataId val="0"/>
          <cx:layoutPr>
            <cx:subtotals>
              <cx:idx val="4"/>
            </cx:subtotals>
          </cx:layoutPr>
        </cx:series>
      </cx:plotAreaRegion>
      <cx:axis id="0" hidden="1">
        <cx:catScaling gapWidth="0.5"/>
        <cx:tickLabels/>
      </cx:axis>
      <cx:axis id="1">
        <cx:valScaling/>
        <cx:majorGridlines/>
        <cx:tickLabels/>
        <cx:txPr>
          <a:bodyPr spcFirstLastPara="1" vertOverflow="ellipsis" wrap="square" lIns="0" tIns="0" rIns="0" bIns="0" anchor="ctr" anchorCtr="1"/>
          <a:lstStyle/>
          <a:p>
            <a:pPr>
              <a:defRPr sz="700">
                <a:solidFill>
                  <a:schemeClr val="tx1"/>
                </a:solidFill>
              </a:defRPr>
            </a:pPr>
            <a:endParaRPr lang="ja-JP" sz="700">
              <a:solidFill>
                <a:schemeClr val="tx1"/>
              </a:solidFill>
            </a:endParaRPr>
          </a:p>
        </cx:txPr>
      </cx:axis>
    </cx:plotArea>
  </cx:chart>
  <cx:clrMapOvr bg1="lt1" tx1="dk1" bg2="lt2" tx2="dk2" accent1="accent1" accent2="accent2" accent3="accent3" accent4="accent4" accent5="accent5" accent6="accent6" hlink="hlink" folHlink="folHlink"/>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仏トタル!$C$7:$C$11</cx:f>
        <cx:lvl ptCount="5">
          <cx:pt idx="0">Exploration
&amp; Production</cx:pt>
          <cx:pt idx="1">Integrated Gas,
Renewables &amp; Power</cx:pt>
          <cx:pt idx="2">Refining
&amp; Chemicals</cx:pt>
          <cx:pt idx="3">Marketing
&amp; Services</cx:pt>
          <cx:pt idx="4">Total</cx:pt>
        </cx:lvl>
      </cx:strDim>
      <cx:numDim type="val">
        <cx:f>仏トタル!$D$7:$D$11</cx:f>
        <cx:lvl ptCount="5" formatCode="#,##0;[赤]!-#,##0">
          <cx:pt idx="0">7509</cx:pt>
          <cx:pt idx="1">2389</cx:pt>
          <cx:pt idx="2">3003</cx:pt>
          <cx:pt idx="3">1653</cx:pt>
          <cx:pt idx="4">14554</cx:pt>
        </cx:lvl>
      </cx:numDim>
    </cx:data>
  </cx:chartData>
  <cx:chart>
    <cx:plotArea>
      <cx:plotAreaRegion>
        <cx:series layoutId="waterfall" uniqueId="{3CEA704A-F083-4D24-97AF-1E105BD89304}">
          <cx:dataLabels pos="outEnd">
            <cx:txPr>
              <a:bodyPr spcFirstLastPara="1" vertOverflow="ellipsis" wrap="square" lIns="0" tIns="0" rIns="0" bIns="0" anchor="ctr" anchorCtr="1">
                <a:spAutoFit/>
              </a:bodyPr>
              <a:lstStyle/>
              <a:p>
                <a:pPr>
                  <a:defRPr>
                    <a:solidFill>
                      <a:schemeClr val="tx1"/>
                    </a:solidFill>
                  </a:defRPr>
                </a:pPr>
                <a:endParaRPr lang="ja-JP">
                  <a:solidFill>
                    <a:schemeClr val="tx1"/>
                  </a:solidFill>
                </a:endParaRPr>
              </a:p>
            </cx:txPr>
            <cx:visibility seriesName="0" categoryName="0" value="1"/>
          </cx:dataLabels>
          <cx:dataId val="0"/>
          <cx:layoutPr>
            <cx:subtotals>
              <cx:idx val="4"/>
            </cx:subtotals>
          </cx:layoutPr>
        </cx:series>
      </cx:plotAreaRegion>
      <cx:axis id="0" hidden="1">
        <cx:catScaling gapWidth="0.5"/>
        <cx:tickLabels/>
      </cx:axis>
      <cx:axis id="1">
        <cx:valScaling max="25000"/>
        <cx:majorGridlines/>
        <cx:tickLabels/>
        <cx:txPr>
          <a:bodyPr spcFirstLastPara="1" vertOverflow="ellipsis" wrap="square" lIns="0" tIns="0" rIns="0" bIns="0" anchor="ctr" anchorCtr="1"/>
          <a:lstStyle/>
          <a:p>
            <a:pPr>
              <a:defRPr sz="700">
                <a:solidFill>
                  <a:schemeClr val="tx1"/>
                </a:solidFill>
              </a:defRPr>
            </a:pPr>
            <a:endParaRPr lang="ja-JP" sz="700">
              <a:solidFill>
                <a:schemeClr val="tx1"/>
              </a:solidFill>
            </a:endParaRPr>
          </a:p>
        </cx:txPr>
      </cx:axis>
    </cx:plotArea>
  </cx:chart>
  <cx:clrMapOvr bg1="lt1" tx1="dk1" bg2="lt2" tx2="dk2" accent1="accent1" accent2="accent2" accent3="accent3" accent4="accent4" accent5="accent5" accent6="accent6" hlink="hlink" folHlink="folHlink"/>
</cx:chartSpace>
</file>

<file path=ppt/charts/chartEx4.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米シェブロン!$C$7:$C$10</cx:f>
        <cx:lvl ptCount="4">
          <cx:pt idx="0">Upstream</cx:pt>
          <cx:pt idx="1">Downstream</cx:pt>
          <cx:pt idx="2">All Other</cx:pt>
          <cx:pt idx="3">Total</cx:pt>
        </cx:lvl>
      </cx:strDim>
      <cx:numDim type="val">
        <cx:f>米シェブロン!$D$7:$D$10</cx:f>
        <cx:lvl ptCount="4" formatCode="#,##0;[赤]!-#,##0">
          <cx:pt idx="0">2576</cx:pt>
          <cx:pt idx="1">2481</cx:pt>
          <cx:pt idx="2">-2133</cx:pt>
          <cx:pt idx="3">2924</cx:pt>
        </cx:lvl>
      </cx:numDim>
    </cx:data>
  </cx:chartData>
  <cx:chart>
    <cx:plotArea>
      <cx:plotAreaRegion>
        <cx:series layoutId="waterfall" uniqueId="{362458F3-2C47-4423-82D0-C803CA56D321}">
          <cx:dataLabels pos="outEnd">
            <cx:txPr>
              <a:bodyPr spcFirstLastPara="1" vertOverflow="ellipsis" wrap="square" lIns="0" tIns="0" rIns="0" bIns="0" anchor="ctr" anchorCtr="1">
                <a:spAutoFit/>
              </a:bodyPr>
              <a:lstStyle/>
              <a:p>
                <a:pPr>
                  <a:defRPr>
                    <a:solidFill>
                      <a:schemeClr val="tx1"/>
                    </a:solidFill>
                  </a:defRPr>
                </a:pPr>
                <a:endParaRPr lang="ja-JP">
                  <a:solidFill>
                    <a:schemeClr val="tx1"/>
                  </a:solidFill>
                </a:endParaRPr>
              </a:p>
            </cx:txPr>
            <cx:visibility seriesName="0" categoryName="0" value="1"/>
            <cx:dataLabel idx="2" pos="outEnd">
              <cx:txPr>
                <a:bodyPr spcFirstLastPara="1" vertOverflow="ellipsis" wrap="square" lIns="0" tIns="0" rIns="0" bIns="0" anchor="ctr" anchorCtr="1">
                  <a:spAutoFit/>
                </a:bodyPr>
                <a:lstStyle/>
                <a:p>
                  <a:pPr>
                    <a:defRPr>
                      <a:solidFill>
                        <a:srgbClr val="FF0000"/>
                      </a:solidFill>
                    </a:defRPr>
                  </a:pPr>
                  <a:r>
                    <a:rPr lang="ja-JP">
                      <a:solidFill>
                        <a:srgbClr val="FF0000"/>
                      </a:solidFill>
                    </a:rPr>
                    <a:t>-2,133</a:t>
                  </a:r>
                </a:p>
              </cx:txPr>
            </cx:dataLabel>
          </cx:dataLabels>
          <cx:dataId val="0"/>
          <cx:layoutPr>
            <cx:subtotals>
              <cx:idx val="3"/>
            </cx:subtotals>
          </cx:layoutPr>
        </cx:series>
      </cx:plotAreaRegion>
      <cx:axis id="0" hidden="1">
        <cx:catScaling gapWidth="0.5"/>
        <cx:tickLabels/>
      </cx:axis>
      <cx:axis id="1">
        <cx:valScaling max="25000"/>
        <cx:majorGridlines/>
        <cx:tickLabels/>
        <cx:txPr>
          <a:bodyPr spcFirstLastPara="1" vertOverflow="ellipsis" wrap="square" lIns="0" tIns="0" rIns="0" bIns="0" anchor="ctr" anchorCtr="1"/>
          <a:lstStyle/>
          <a:p>
            <a:pPr>
              <a:defRPr sz="700">
                <a:solidFill>
                  <a:schemeClr val="tx1"/>
                </a:solidFill>
              </a:defRPr>
            </a:pPr>
            <a:endParaRPr lang="ja-JP" sz="700">
              <a:solidFill>
                <a:schemeClr val="tx1"/>
              </a:solidFill>
            </a:endParaRPr>
          </a:p>
        </cx:txPr>
      </cx:axis>
    </cx:plotArea>
  </cx:chart>
  <cx:clrMapOvr bg1="lt1" tx1="dk1" bg2="lt2" tx2="dk2" accent1="accent1" accent2="accent2" accent3="accent3" accent4="accent4" accent5="accent5" accent6="accent6" hlink="hlink" folHlink="folHlink"/>
</cx:chartSpac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3.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bodyPr/>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bodyPr wrap="square" lIns="38100" tIns="19050" rIns="38100" bIns="19050" anchor="ctr">
      <a:spAutoFit/>
    </cs:bodyPr>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bodyPr/>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bodyPr/>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bodyPr/>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bodyPr/>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bodyPr wrap="square" lIns="38100" tIns="19050" rIns="38100" bIns="19050" anchor="ctr">
      <a:spAutoFit/>
    </cs:bodyPr>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bodyPr/>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bodyPr/>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bodyPr/>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bodyPr/>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bodyPr wrap="square" lIns="38100" tIns="19050" rIns="38100" bIns="19050" anchor="ctr">
      <a:spAutoFit/>
    </cs:bodyPr>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bodyPr/>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bodyPr/>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bodyPr/>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bodyPr/>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bodyPr wrap="square" lIns="38100" tIns="19050" rIns="38100" bIns="19050" anchor="ctr">
      <a:spAutoFit/>
    </cs:bodyPr>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bodyPr/>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bodyPr/>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bodyPr/>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85238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421668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55832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2021/6/8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34976946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58188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025791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992593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91672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31438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598411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388037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3316727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8930396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14/relationships/chartEx" Target="../charts/chartEx2.xml"/><Relationship Id="rId13"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5.png"/><Relationship Id="rId12" Type="http://schemas.microsoft.com/office/2014/relationships/chartEx" Target="../charts/chartEx4.xml"/><Relationship Id="rId2" Type="http://schemas.openxmlformats.org/officeDocument/2006/relationships/image" Target="../media/image1.png"/><Relationship Id="rId1" Type="http://schemas.openxmlformats.org/officeDocument/2006/relationships/slideLayout" Target="../slideLayouts/slideLayout12.xml"/><Relationship Id="rId6" Type="http://schemas.microsoft.com/office/2014/relationships/chartEx" Target="../charts/chartEx1.xml"/><Relationship Id="rId11" Type="http://schemas.openxmlformats.org/officeDocument/2006/relationships/image" Target="../media/image7.png"/><Relationship Id="rId5" Type="http://schemas.openxmlformats.org/officeDocument/2006/relationships/image" Target="../media/image4.png"/><Relationship Id="rId10" Type="http://schemas.microsoft.com/office/2014/relationships/chartEx" Target="../charts/chartEx3.xml"/><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413627" y="1484784"/>
          <a:ext cx="9111881" cy="5016268"/>
        </p:xfrm>
        <a:graphic>
          <a:graphicData uri="http://schemas.openxmlformats.org/drawingml/2006/table">
            <a:tbl>
              <a:tblPr firstRow="1" bandRow="1"/>
              <a:tblGrid>
                <a:gridCol w="1001563">
                  <a:extLst>
                    <a:ext uri="{9D8B030D-6E8A-4147-A177-3AD203B41FA5}">
                      <a16:colId xmlns:a16="http://schemas.microsoft.com/office/drawing/2014/main" xmlns="" val="3636480970"/>
                    </a:ext>
                  </a:extLst>
                </a:gridCol>
                <a:gridCol w="2765159">
                  <a:extLst>
                    <a:ext uri="{9D8B030D-6E8A-4147-A177-3AD203B41FA5}">
                      <a16:colId xmlns:a16="http://schemas.microsoft.com/office/drawing/2014/main" xmlns="" val="3285411763"/>
                    </a:ext>
                  </a:extLst>
                </a:gridCol>
                <a:gridCol w="2331781">
                  <a:extLst>
                    <a:ext uri="{9D8B030D-6E8A-4147-A177-3AD203B41FA5}">
                      <a16:colId xmlns:a16="http://schemas.microsoft.com/office/drawing/2014/main" xmlns="" val="613720734"/>
                    </a:ext>
                  </a:extLst>
                </a:gridCol>
                <a:gridCol w="3013378">
                  <a:extLst>
                    <a:ext uri="{9D8B030D-6E8A-4147-A177-3AD203B41FA5}">
                      <a16:colId xmlns:a16="http://schemas.microsoft.com/office/drawing/2014/main" xmlns="" val="951937659"/>
                    </a:ext>
                  </a:extLst>
                </a:gridCol>
              </a:tblGrid>
              <a:tr h="415578">
                <a:tc>
                  <a:txBody>
                    <a:bodyPr/>
                    <a:lstStyle>
                      <a:lvl1pPr marL="0" algn="l" defTabSz="914400" rtl="0" eaLnBrk="1" latinLnBrk="0" hangingPunct="1">
                        <a:defRPr kumimoji="1" sz="1800" b="1" kern="1200">
                          <a:solidFill>
                            <a:schemeClr val="lt1"/>
                          </a:solidFill>
                          <a:latin typeface="Calibri"/>
                          <a:ea typeface="メイリオ"/>
                        </a:defRPr>
                      </a:lvl1pPr>
                      <a:lvl2pPr marL="457200" algn="l" defTabSz="914400" rtl="0" eaLnBrk="1" latinLnBrk="0" hangingPunct="1">
                        <a:defRPr kumimoji="1" sz="1800" b="1" kern="1200">
                          <a:solidFill>
                            <a:schemeClr val="lt1"/>
                          </a:solidFill>
                          <a:latin typeface="Calibri"/>
                          <a:ea typeface="メイリオ"/>
                        </a:defRPr>
                      </a:lvl2pPr>
                      <a:lvl3pPr marL="914400" algn="l" defTabSz="914400" rtl="0" eaLnBrk="1" latinLnBrk="0" hangingPunct="1">
                        <a:defRPr kumimoji="1" sz="1800" b="1" kern="1200">
                          <a:solidFill>
                            <a:schemeClr val="lt1"/>
                          </a:solidFill>
                          <a:latin typeface="Calibri"/>
                          <a:ea typeface="メイリオ"/>
                        </a:defRPr>
                      </a:lvl3pPr>
                      <a:lvl4pPr marL="1371600" algn="l" defTabSz="914400" rtl="0" eaLnBrk="1" latinLnBrk="0" hangingPunct="1">
                        <a:defRPr kumimoji="1" sz="1800" b="1" kern="1200">
                          <a:solidFill>
                            <a:schemeClr val="lt1"/>
                          </a:solidFill>
                          <a:latin typeface="Calibri"/>
                          <a:ea typeface="メイリオ"/>
                        </a:defRPr>
                      </a:lvl4pPr>
                      <a:lvl5pPr marL="1828800" algn="l" defTabSz="914400" rtl="0" eaLnBrk="1" latinLnBrk="0" hangingPunct="1">
                        <a:defRPr kumimoji="1" sz="1800" b="1" kern="1200">
                          <a:solidFill>
                            <a:schemeClr val="lt1"/>
                          </a:solidFill>
                          <a:latin typeface="Calibri"/>
                          <a:ea typeface="メイリオ"/>
                        </a:defRPr>
                      </a:lvl5pPr>
                      <a:lvl6pPr marL="2286000" algn="l" defTabSz="914400" rtl="0" eaLnBrk="1" latinLnBrk="0" hangingPunct="1">
                        <a:defRPr kumimoji="1" sz="1800" b="1" kern="1200">
                          <a:solidFill>
                            <a:schemeClr val="lt1"/>
                          </a:solidFill>
                          <a:latin typeface="Calibri"/>
                          <a:ea typeface="メイリオ"/>
                        </a:defRPr>
                      </a:lvl6pPr>
                      <a:lvl7pPr marL="2743200" algn="l" defTabSz="914400" rtl="0" eaLnBrk="1" latinLnBrk="0" hangingPunct="1">
                        <a:defRPr kumimoji="1" sz="1800" b="1" kern="1200">
                          <a:solidFill>
                            <a:schemeClr val="lt1"/>
                          </a:solidFill>
                          <a:latin typeface="Calibri"/>
                          <a:ea typeface="メイリオ"/>
                        </a:defRPr>
                      </a:lvl7pPr>
                      <a:lvl8pPr marL="3200400" algn="l" defTabSz="914400" rtl="0" eaLnBrk="1" latinLnBrk="0" hangingPunct="1">
                        <a:defRPr kumimoji="1" sz="1800" b="1" kern="1200">
                          <a:solidFill>
                            <a:schemeClr val="lt1"/>
                          </a:solidFill>
                          <a:latin typeface="Calibri"/>
                          <a:ea typeface="メイリオ"/>
                        </a:defRPr>
                      </a:lvl8pPr>
                      <a:lvl9pPr marL="3657600" algn="l" defTabSz="914400" rtl="0" eaLnBrk="1" latinLnBrk="0" hangingPunct="1">
                        <a:defRPr kumimoji="1" sz="1800" b="1" kern="1200">
                          <a:solidFill>
                            <a:schemeClr val="lt1"/>
                          </a:solidFill>
                          <a:latin typeface="Calibri"/>
                          <a:ea typeface="メイリオ"/>
                        </a:defRPr>
                      </a:lvl9pPr>
                    </a:lstStyle>
                    <a:p>
                      <a:pPr algn="ctr"/>
                      <a:r>
                        <a:rPr kumimoji="1" lang="ja-JP" altLang="en-US" sz="1300" dirty="0">
                          <a:latin typeface="Meiryo UI" panose="020B0604030504040204" pitchFamily="50" charset="-128"/>
                          <a:ea typeface="Meiryo UI" panose="020B0604030504040204" pitchFamily="50" charset="-128"/>
                        </a:rPr>
                        <a:t>企業名</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a:ea typeface="メイリオ"/>
                        </a:defRPr>
                      </a:lvl1pPr>
                      <a:lvl2pPr marL="457200" algn="l" defTabSz="914400" rtl="0" eaLnBrk="1" latinLnBrk="0" hangingPunct="1">
                        <a:defRPr kumimoji="1" sz="1800" b="1" kern="1200">
                          <a:solidFill>
                            <a:schemeClr val="lt1"/>
                          </a:solidFill>
                          <a:latin typeface="Calibri"/>
                          <a:ea typeface="メイリオ"/>
                        </a:defRPr>
                      </a:lvl2pPr>
                      <a:lvl3pPr marL="914400" algn="l" defTabSz="914400" rtl="0" eaLnBrk="1" latinLnBrk="0" hangingPunct="1">
                        <a:defRPr kumimoji="1" sz="1800" b="1" kern="1200">
                          <a:solidFill>
                            <a:schemeClr val="lt1"/>
                          </a:solidFill>
                          <a:latin typeface="Calibri"/>
                          <a:ea typeface="メイリオ"/>
                        </a:defRPr>
                      </a:lvl3pPr>
                      <a:lvl4pPr marL="1371600" algn="l" defTabSz="914400" rtl="0" eaLnBrk="1" latinLnBrk="0" hangingPunct="1">
                        <a:defRPr kumimoji="1" sz="1800" b="1" kern="1200">
                          <a:solidFill>
                            <a:schemeClr val="lt1"/>
                          </a:solidFill>
                          <a:latin typeface="Calibri"/>
                          <a:ea typeface="メイリオ"/>
                        </a:defRPr>
                      </a:lvl4pPr>
                      <a:lvl5pPr marL="1828800" algn="l" defTabSz="914400" rtl="0" eaLnBrk="1" latinLnBrk="0" hangingPunct="1">
                        <a:defRPr kumimoji="1" sz="1800" b="1" kern="1200">
                          <a:solidFill>
                            <a:schemeClr val="lt1"/>
                          </a:solidFill>
                          <a:latin typeface="Calibri"/>
                          <a:ea typeface="メイリオ"/>
                        </a:defRPr>
                      </a:lvl5pPr>
                      <a:lvl6pPr marL="2286000" algn="l" defTabSz="914400" rtl="0" eaLnBrk="1" latinLnBrk="0" hangingPunct="1">
                        <a:defRPr kumimoji="1" sz="1800" b="1" kern="1200">
                          <a:solidFill>
                            <a:schemeClr val="lt1"/>
                          </a:solidFill>
                          <a:latin typeface="Calibri"/>
                          <a:ea typeface="メイリオ"/>
                        </a:defRPr>
                      </a:lvl6pPr>
                      <a:lvl7pPr marL="2743200" algn="l" defTabSz="914400" rtl="0" eaLnBrk="1" latinLnBrk="0" hangingPunct="1">
                        <a:defRPr kumimoji="1" sz="1800" b="1" kern="1200">
                          <a:solidFill>
                            <a:schemeClr val="lt1"/>
                          </a:solidFill>
                          <a:latin typeface="Calibri"/>
                          <a:ea typeface="メイリオ"/>
                        </a:defRPr>
                      </a:lvl7pPr>
                      <a:lvl8pPr marL="3200400" algn="l" defTabSz="914400" rtl="0" eaLnBrk="1" latinLnBrk="0" hangingPunct="1">
                        <a:defRPr kumimoji="1" sz="1800" b="1" kern="1200">
                          <a:solidFill>
                            <a:schemeClr val="lt1"/>
                          </a:solidFill>
                          <a:latin typeface="Calibri"/>
                          <a:ea typeface="メイリオ"/>
                        </a:defRPr>
                      </a:lvl8pPr>
                      <a:lvl9pPr marL="3657600" algn="l" defTabSz="914400" rtl="0" eaLnBrk="1" latinLnBrk="0" hangingPunct="1">
                        <a:defRPr kumimoji="1" sz="1800" b="1" kern="1200">
                          <a:solidFill>
                            <a:schemeClr val="lt1"/>
                          </a:solidFill>
                          <a:latin typeface="Calibri"/>
                          <a:ea typeface="メイリオ"/>
                        </a:defRPr>
                      </a:lvl9pPr>
                    </a:lstStyle>
                    <a:p>
                      <a:pPr algn="l"/>
                      <a:r>
                        <a:rPr kumimoji="1" lang="ja-JP" altLang="en-US" sz="1400" dirty="0" smtClean="0">
                          <a:latin typeface="Meiryo UI" panose="020B0604030504040204" pitchFamily="50" charset="-128"/>
                          <a:ea typeface="Meiryo UI" panose="020B0604030504040204" pitchFamily="50" charset="-128"/>
                        </a:rPr>
                        <a:t>利益構成</a:t>
                      </a:r>
                      <a:r>
                        <a:rPr kumimoji="1" lang="en-US" altLang="ja-JP" sz="1100" dirty="0" smtClean="0">
                          <a:latin typeface="Meiryo UI" panose="020B0604030504040204" pitchFamily="50" charset="-128"/>
                          <a:ea typeface="Meiryo UI" panose="020B0604030504040204" pitchFamily="50" charset="-128"/>
                        </a:rPr>
                        <a:t>(2019</a:t>
                      </a:r>
                      <a:r>
                        <a:rPr kumimoji="1" lang="ja-JP" altLang="en-US" sz="1100" dirty="0" smtClean="0">
                          <a:latin typeface="Meiryo UI" panose="020B0604030504040204" pitchFamily="50" charset="-128"/>
                          <a:ea typeface="Meiryo UI" panose="020B0604030504040204" pitchFamily="50" charset="-128"/>
                        </a:rPr>
                        <a:t>年実績</a:t>
                      </a:r>
                      <a:r>
                        <a:rPr kumimoji="1" lang="en-US" altLang="ja-JP" sz="11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（単位：</a:t>
                      </a:r>
                      <a:r>
                        <a:rPr kumimoji="1" lang="en-US" altLang="ja-JP" sz="900" dirty="0" smtClean="0">
                          <a:latin typeface="Meiryo UI" panose="020B0604030504040204" pitchFamily="50" charset="-128"/>
                          <a:ea typeface="Meiryo UI" panose="020B0604030504040204" pitchFamily="50" charset="-128"/>
                        </a:rPr>
                        <a:t>Millions of dollars</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a:ea typeface="メイリオ"/>
                        </a:defRPr>
                      </a:lvl1pPr>
                      <a:lvl2pPr marL="457200" algn="l" defTabSz="914400" rtl="0" eaLnBrk="1" latinLnBrk="0" hangingPunct="1">
                        <a:defRPr kumimoji="1" sz="1800" b="1" kern="1200">
                          <a:solidFill>
                            <a:schemeClr val="lt1"/>
                          </a:solidFill>
                          <a:latin typeface="Calibri"/>
                          <a:ea typeface="メイリオ"/>
                        </a:defRPr>
                      </a:lvl2pPr>
                      <a:lvl3pPr marL="914400" algn="l" defTabSz="914400" rtl="0" eaLnBrk="1" latinLnBrk="0" hangingPunct="1">
                        <a:defRPr kumimoji="1" sz="1800" b="1" kern="1200">
                          <a:solidFill>
                            <a:schemeClr val="lt1"/>
                          </a:solidFill>
                          <a:latin typeface="Calibri"/>
                          <a:ea typeface="メイリオ"/>
                        </a:defRPr>
                      </a:lvl3pPr>
                      <a:lvl4pPr marL="1371600" algn="l" defTabSz="914400" rtl="0" eaLnBrk="1" latinLnBrk="0" hangingPunct="1">
                        <a:defRPr kumimoji="1" sz="1800" b="1" kern="1200">
                          <a:solidFill>
                            <a:schemeClr val="lt1"/>
                          </a:solidFill>
                          <a:latin typeface="Calibri"/>
                          <a:ea typeface="メイリオ"/>
                        </a:defRPr>
                      </a:lvl4pPr>
                      <a:lvl5pPr marL="1828800" algn="l" defTabSz="914400" rtl="0" eaLnBrk="1" latinLnBrk="0" hangingPunct="1">
                        <a:defRPr kumimoji="1" sz="1800" b="1" kern="1200">
                          <a:solidFill>
                            <a:schemeClr val="lt1"/>
                          </a:solidFill>
                          <a:latin typeface="Calibri"/>
                          <a:ea typeface="メイリオ"/>
                        </a:defRPr>
                      </a:lvl5pPr>
                      <a:lvl6pPr marL="2286000" algn="l" defTabSz="914400" rtl="0" eaLnBrk="1" latinLnBrk="0" hangingPunct="1">
                        <a:defRPr kumimoji="1" sz="1800" b="1" kern="1200">
                          <a:solidFill>
                            <a:schemeClr val="lt1"/>
                          </a:solidFill>
                          <a:latin typeface="Calibri"/>
                          <a:ea typeface="メイリオ"/>
                        </a:defRPr>
                      </a:lvl6pPr>
                      <a:lvl7pPr marL="2743200" algn="l" defTabSz="914400" rtl="0" eaLnBrk="1" latinLnBrk="0" hangingPunct="1">
                        <a:defRPr kumimoji="1" sz="1800" b="1" kern="1200">
                          <a:solidFill>
                            <a:schemeClr val="lt1"/>
                          </a:solidFill>
                          <a:latin typeface="Calibri"/>
                          <a:ea typeface="メイリオ"/>
                        </a:defRPr>
                      </a:lvl7pPr>
                      <a:lvl8pPr marL="3200400" algn="l" defTabSz="914400" rtl="0" eaLnBrk="1" latinLnBrk="0" hangingPunct="1">
                        <a:defRPr kumimoji="1" sz="1800" b="1" kern="1200">
                          <a:solidFill>
                            <a:schemeClr val="lt1"/>
                          </a:solidFill>
                          <a:latin typeface="Calibri"/>
                          <a:ea typeface="メイリオ"/>
                        </a:defRPr>
                      </a:lvl8pPr>
                      <a:lvl9pPr marL="3657600" algn="l" defTabSz="914400" rtl="0" eaLnBrk="1" latinLnBrk="0" hangingPunct="1">
                        <a:defRPr kumimoji="1" sz="1800" b="1" kern="1200">
                          <a:solidFill>
                            <a:schemeClr val="lt1"/>
                          </a:solidFill>
                          <a:latin typeface="Calibri"/>
                          <a:ea typeface="メイリオ"/>
                        </a:defRPr>
                      </a:lvl9pPr>
                    </a:lstStyle>
                    <a:p>
                      <a:pPr algn="ctr"/>
                      <a:r>
                        <a:rPr kumimoji="1" lang="ja-JP" altLang="en-US" sz="1300" dirty="0">
                          <a:latin typeface="Meiryo UI" panose="020B0604030504040204" pitchFamily="50" charset="-128"/>
                          <a:ea typeface="Meiryo UI" panose="020B0604030504040204" pitchFamily="50" charset="-128"/>
                        </a:rPr>
                        <a:t>長期戦略</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a:ea typeface="メイリオ"/>
                        </a:defRPr>
                      </a:lvl1pPr>
                      <a:lvl2pPr marL="457200" algn="l" defTabSz="914400" rtl="0" eaLnBrk="1" latinLnBrk="0" hangingPunct="1">
                        <a:defRPr kumimoji="1" sz="1800" b="1" kern="1200">
                          <a:solidFill>
                            <a:schemeClr val="lt1"/>
                          </a:solidFill>
                          <a:latin typeface="Calibri"/>
                          <a:ea typeface="メイリオ"/>
                        </a:defRPr>
                      </a:lvl2pPr>
                      <a:lvl3pPr marL="914400" algn="l" defTabSz="914400" rtl="0" eaLnBrk="1" latinLnBrk="0" hangingPunct="1">
                        <a:defRPr kumimoji="1" sz="1800" b="1" kern="1200">
                          <a:solidFill>
                            <a:schemeClr val="lt1"/>
                          </a:solidFill>
                          <a:latin typeface="Calibri"/>
                          <a:ea typeface="メイリオ"/>
                        </a:defRPr>
                      </a:lvl3pPr>
                      <a:lvl4pPr marL="1371600" algn="l" defTabSz="914400" rtl="0" eaLnBrk="1" latinLnBrk="0" hangingPunct="1">
                        <a:defRPr kumimoji="1" sz="1800" b="1" kern="1200">
                          <a:solidFill>
                            <a:schemeClr val="lt1"/>
                          </a:solidFill>
                          <a:latin typeface="Calibri"/>
                          <a:ea typeface="メイリオ"/>
                        </a:defRPr>
                      </a:lvl4pPr>
                      <a:lvl5pPr marL="1828800" algn="l" defTabSz="914400" rtl="0" eaLnBrk="1" latinLnBrk="0" hangingPunct="1">
                        <a:defRPr kumimoji="1" sz="1800" b="1" kern="1200">
                          <a:solidFill>
                            <a:schemeClr val="lt1"/>
                          </a:solidFill>
                          <a:latin typeface="Calibri"/>
                          <a:ea typeface="メイリオ"/>
                        </a:defRPr>
                      </a:lvl5pPr>
                      <a:lvl6pPr marL="2286000" algn="l" defTabSz="914400" rtl="0" eaLnBrk="1" latinLnBrk="0" hangingPunct="1">
                        <a:defRPr kumimoji="1" sz="1800" b="1" kern="1200">
                          <a:solidFill>
                            <a:schemeClr val="lt1"/>
                          </a:solidFill>
                          <a:latin typeface="Calibri"/>
                          <a:ea typeface="メイリオ"/>
                        </a:defRPr>
                      </a:lvl6pPr>
                      <a:lvl7pPr marL="2743200" algn="l" defTabSz="914400" rtl="0" eaLnBrk="1" latinLnBrk="0" hangingPunct="1">
                        <a:defRPr kumimoji="1" sz="1800" b="1" kern="1200">
                          <a:solidFill>
                            <a:schemeClr val="lt1"/>
                          </a:solidFill>
                          <a:latin typeface="Calibri"/>
                          <a:ea typeface="メイリオ"/>
                        </a:defRPr>
                      </a:lvl7pPr>
                      <a:lvl8pPr marL="3200400" algn="l" defTabSz="914400" rtl="0" eaLnBrk="1" latinLnBrk="0" hangingPunct="1">
                        <a:defRPr kumimoji="1" sz="1800" b="1" kern="1200">
                          <a:solidFill>
                            <a:schemeClr val="lt1"/>
                          </a:solidFill>
                          <a:latin typeface="Calibri"/>
                          <a:ea typeface="メイリオ"/>
                        </a:defRPr>
                      </a:lvl8pPr>
                      <a:lvl9pPr marL="3657600" algn="l" defTabSz="914400" rtl="0" eaLnBrk="1" latinLnBrk="0" hangingPunct="1">
                        <a:defRPr kumimoji="1" sz="1800" b="1" kern="1200">
                          <a:solidFill>
                            <a:schemeClr val="lt1"/>
                          </a:solidFill>
                          <a:latin typeface="Calibri"/>
                          <a:ea typeface="メイリオ"/>
                        </a:defRPr>
                      </a:lvl9pPr>
                    </a:lstStyle>
                    <a:p>
                      <a:pPr algn="ctr"/>
                      <a:r>
                        <a:rPr kumimoji="1" lang="ja-JP" altLang="en-US" sz="1300" dirty="0">
                          <a:latin typeface="Meiryo UI" panose="020B0604030504040204" pitchFamily="50" charset="-128"/>
                          <a:ea typeface="Meiryo UI" panose="020B0604030504040204" pitchFamily="50" charset="-128"/>
                        </a:rPr>
                        <a:t>脱炭素に</a:t>
                      </a:r>
                      <a:r>
                        <a:rPr kumimoji="1" lang="ja-JP" altLang="en-US" sz="1300" dirty="0" smtClean="0">
                          <a:latin typeface="Meiryo UI" panose="020B0604030504040204" pitchFamily="50" charset="-128"/>
                          <a:ea typeface="Meiryo UI" panose="020B0604030504040204" pitchFamily="50" charset="-128"/>
                        </a:rPr>
                        <a:t>向けた足元</a:t>
                      </a:r>
                      <a:r>
                        <a:rPr kumimoji="1" lang="ja-JP" altLang="en-US" sz="1300" dirty="0">
                          <a:latin typeface="Meiryo UI" panose="020B0604030504040204" pitchFamily="50" charset="-128"/>
                          <a:ea typeface="Meiryo UI" panose="020B0604030504040204" pitchFamily="50" charset="-128"/>
                        </a:rPr>
                        <a:t>の対応</a:t>
                      </a:r>
                      <a:endParaRPr kumimoji="1" lang="en-US" altLang="ja-JP" sz="13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xmlns="" val="3758057564"/>
                  </a:ext>
                </a:extLst>
              </a:tr>
              <a:tr h="1143577">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英蘭</a:t>
                      </a:r>
                      <a:r>
                        <a:rPr kumimoji="1" lang="en-US" altLang="ja-JP" sz="1200" dirty="0">
                          <a:latin typeface="Meiryo UI" panose="020B0604030504040204" pitchFamily="50" charset="-128"/>
                          <a:ea typeface="Meiryo UI" panose="020B0604030504040204" pitchFamily="50" charset="-128"/>
                        </a:rPr>
                        <a:t>Shell</a:t>
                      </a:r>
                      <a:endParaRPr kumimoji="1" lang="ja-JP" altLang="en-US" sz="1200" dirty="0">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endParaRPr lang="ja-JP" altLang="en-US" sz="1200"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当面天然ガス・石油化学に投資しつつ再エネ・</a:t>
                      </a:r>
                      <a:r>
                        <a:rPr kumimoji="1" lang="en-US" altLang="ja-JP" sz="1200" dirty="0">
                          <a:latin typeface="Meiryo UI" panose="020B0604030504040204" pitchFamily="50" charset="-128"/>
                          <a:ea typeface="Meiryo UI" panose="020B0604030504040204" pitchFamily="50" charset="-128"/>
                        </a:rPr>
                        <a:t>CCS</a:t>
                      </a:r>
                      <a:r>
                        <a:rPr kumimoji="1" lang="ja-JP" altLang="en-US" sz="1200" dirty="0">
                          <a:latin typeface="Meiryo UI" panose="020B0604030504040204" pitchFamily="50" charset="-128"/>
                          <a:ea typeface="Meiryo UI" panose="020B0604030504040204" pitchFamily="50" charset="-128"/>
                        </a:rPr>
                        <a:t>の成長機会も追及して長期的なポートフォリオのバランスを目指すアプローチ。向こう数十年は石油・天然ガス事業を継続。</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smtClean="0">
                          <a:latin typeface="Meiryo UI" panose="020B0604030504040204" pitchFamily="50" charset="-128"/>
                          <a:ea typeface="Meiryo UI" panose="020B0604030504040204" pitchFamily="50" charset="-128"/>
                        </a:rPr>
                        <a:t>設備</a:t>
                      </a:r>
                      <a:r>
                        <a:rPr kumimoji="1" lang="ja-JP" altLang="en-US" sz="1200" dirty="0">
                          <a:latin typeface="Meiryo UI" panose="020B0604030504040204" pitchFamily="50" charset="-128"/>
                          <a:ea typeface="Meiryo UI" panose="020B0604030504040204" pitchFamily="50" charset="-128"/>
                        </a:rPr>
                        <a:t>投資</a:t>
                      </a:r>
                      <a:r>
                        <a:rPr kumimoji="1" lang="ja-JP" altLang="en-US" sz="1200" dirty="0" smtClean="0">
                          <a:latin typeface="Meiryo UI" panose="020B0604030504040204" pitchFamily="50" charset="-128"/>
                          <a:ea typeface="Meiryo UI" panose="020B0604030504040204" pitchFamily="50" charset="-128"/>
                        </a:rPr>
                        <a:t>の</a:t>
                      </a:r>
                      <a:r>
                        <a:rPr kumimoji="1" lang="en-US" altLang="ja-JP" sz="1200" dirty="0" smtClean="0">
                          <a:latin typeface="Meiryo UI" panose="020B0604030504040204" pitchFamily="50" charset="-128"/>
                          <a:ea typeface="Meiryo UI" panose="020B0604030504040204" pitchFamily="50" charset="-128"/>
                        </a:rPr>
                        <a:t>42%</a:t>
                      </a:r>
                      <a:r>
                        <a:rPr kumimoji="1" lang="ja-JP" altLang="en-US" sz="1200" dirty="0">
                          <a:latin typeface="Meiryo UI" panose="020B0604030504040204" pitchFamily="50" charset="-128"/>
                          <a:ea typeface="Meiryo UI" panose="020B0604030504040204" pitchFamily="50" charset="-128"/>
                        </a:rPr>
                        <a:t>を上流開発事業に充当</a:t>
                      </a:r>
                      <a:r>
                        <a:rPr kumimoji="1" lang="ja-JP" altLang="en-US" sz="1200" dirty="0" smtClean="0">
                          <a:latin typeface="Meiryo UI" panose="020B0604030504040204" pitchFamily="50" charset="-128"/>
                          <a:ea typeface="Meiryo UI" panose="020B0604030504040204" pitchFamily="50" charset="-128"/>
                        </a:rPr>
                        <a:t>するが</a:t>
                      </a:r>
                      <a:r>
                        <a:rPr kumimoji="1" lang="en-US" altLang="ja-JP" sz="1200" dirty="0" smtClean="0">
                          <a:latin typeface="Meiryo UI" panose="020B0604030504040204" pitchFamily="50" charset="-128"/>
                          <a:ea typeface="Meiryo UI" panose="020B0604030504040204" pitchFamily="50" charset="-128"/>
                        </a:rPr>
                        <a:t>2025</a:t>
                      </a:r>
                      <a:r>
                        <a:rPr kumimoji="1" lang="ja-JP" altLang="en-US" sz="1200" dirty="0" smtClean="0">
                          <a:latin typeface="Meiryo UI" panose="020B0604030504040204" pitchFamily="50" charset="-128"/>
                          <a:ea typeface="Meiryo UI" panose="020B0604030504040204" pitchFamily="50" charset="-128"/>
                        </a:rPr>
                        <a:t>年以降は</a:t>
                      </a:r>
                      <a:r>
                        <a:rPr kumimoji="1" lang="en-US" altLang="ja-JP" sz="1200" dirty="0" smtClean="0">
                          <a:latin typeface="Meiryo UI" panose="020B0604030504040204" pitchFamily="50" charset="-128"/>
                          <a:ea typeface="Meiryo UI" panose="020B0604030504040204" pitchFamily="50" charset="-128"/>
                        </a:rPr>
                        <a:t>25-30</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に削減。</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代わって電力小売・再エネ・水素・売燃料を現状の</a:t>
                      </a:r>
                      <a:r>
                        <a:rPr kumimoji="1" lang="en-US" altLang="ja-JP" sz="1200" dirty="0" smtClean="0">
                          <a:latin typeface="Meiryo UI" panose="020B0604030504040204" pitchFamily="50" charset="-128"/>
                          <a:ea typeface="Meiryo UI" panose="020B0604030504040204" pitchFamily="50" charset="-128"/>
                        </a:rPr>
                        <a:t>16</a:t>
                      </a:r>
                      <a:r>
                        <a:rPr kumimoji="1" lang="ja-JP" altLang="en-US" sz="1200" dirty="0" smtClean="0">
                          <a:latin typeface="Meiryo UI" panose="020B0604030504040204" pitchFamily="50" charset="-128"/>
                          <a:ea typeface="Meiryo UI" panose="020B0604030504040204" pitchFamily="50" charset="-128"/>
                        </a:rPr>
                        <a:t>％から</a:t>
                      </a:r>
                      <a:r>
                        <a:rPr kumimoji="1" lang="en-US" altLang="ja-JP" sz="1200" dirty="0" smtClean="0">
                          <a:latin typeface="Meiryo UI" panose="020B0604030504040204" pitchFamily="50" charset="-128"/>
                          <a:ea typeface="Meiryo UI" panose="020B0604030504040204" pitchFamily="50" charset="-128"/>
                        </a:rPr>
                        <a:t>2025</a:t>
                      </a:r>
                      <a:r>
                        <a:rPr kumimoji="1" lang="ja-JP" altLang="en-US" sz="1200" dirty="0" smtClean="0">
                          <a:latin typeface="Meiryo UI" panose="020B0604030504040204" pitchFamily="50" charset="-128"/>
                          <a:ea typeface="Meiryo UI" panose="020B0604030504040204" pitchFamily="50" charset="-128"/>
                        </a:rPr>
                        <a:t>年以降は</a:t>
                      </a:r>
                      <a:r>
                        <a:rPr kumimoji="1" lang="en-US" altLang="ja-JP" sz="1200" dirty="0" smtClean="0">
                          <a:latin typeface="Meiryo UI" panose="020B0604030504040204" pitchFamily="50" charset="-128"/>
                          <a:ea typeface="Meiryo UI" panose="020B0604030504040204" pitchFamily="50" charset="-128"/>
                        </a:rPr>
                        <a:t>35%-40%</a:t>
                      </a:r>
                      <a:r>
                        <a:rPr kumimoji="1" lang="ja-JP" altLang="en-US" sz="1200" dirty="0" err="1" smtClean="0">
                          <a:latin typeface="Meiryo UI" panose="020B0604030504040204" pitchFamily="50" charset="-128"/>
                          <a:ea typeface="Meiryo UI" panose="020B0604030504040204" pitchFamily="50" charset="-128"/>
                        </a:rPr>
                        <a:t>まで</a:t>
                      </a:r>
                      <a:r>
                        <a:rPr kumimoji="1" lang="ja-JP" altLang="en-US" sz="1200" dirty="0">
                          <a:latin typeface="Meiryo UI" panose="020B0604030504040204" pitchFamily="50" charset="-128"/>
                          <a:ea typeface="Meiryo UI" panose="020B0604030504040204" pitchFamily="50" charset="-128"/>
                        </a:rPr>
                        <a:t>増加させる。</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xmlns="" val="3630944944"/>
                  </a:ext>
                </a:extLst>
              </a:tr>
              <a:tr h="1143577">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英</a:t>
                      </a:r>
                      <a:r>
                        <a:rPr kumimoji="1" lang="en-US" altLang="ja-JP" sz="1200" dirty="0">
                          <a:latin typeface="Meiryo UI" panose="020B0604030504040204" pitchFamily="50" charset="-128"/>
                          <a:ea typeface="Meiryo UI" panose="020B0604030504040204" pitchFamily="50" charset="-128"/>
                        </a:rPr>
                        <a:t>BP</a:t>
                      </a:r>
                      <a:endParaRPr kumimoji="1" lang="ja-JP" altLang="en-US" sz="1200" dirty="0">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endParaRPr lang="ja-JP" altLang="en-US" sz="12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ロスネフチを除く石油・天然ガス生産量を現状</a:t>
                      </a:r>
                      <a:r>
                        <a:rPr kumimoji="1" lang="en-US" altLang="ja-JP" sz="1200" dirty="0">
                          <a:latin typeface="Meiryo UI" panose="020B0604030504040204" pitchFamily="50" charset="-128"/>
                          <a:ea typeface="Meiryo UI" panose="020B0604030504040204" pitchFamily="50" charset="-128"/>
                        </a:rPr>
                        <a:t>260</a:t>
                      </a:r>
                      <a:r>
                        <a:rPr kumimoji="1" lang="ja-JP" altLang="en-US" sz="1200" dirty="0">
                          <a:latin typeface="Meiryo UI" panose="020B0604030504040204" pitchFamily="50" charset="-128"/>
                          <a:ea typeface="Meiryo UI" panose="020B0604030504040204" pitchFamily="50" charset="-128"/>
                        </a:rPr>
                        <a:t>万</a:t>
                      </a:r>
                      <a:r>
                        <a:rPr kumimoji="1" lang="en-US" altLang="ja-JP" sz="1200" dirty="0" err="1">
                          <a:latin typeface="Meiryo UI" panose="020B0604030504040204" pitchFamily="50" charset="-128"/>
                          <a:ea typeface="Meiryo UI" panose="020B0604030504040204" pitchFamily="50" charset="-128"/>
                        </a:rPr>
                        <a:t>boed</a:t>
                      </a:r>
                      <a:r>
                        <a:rPr kumimoji="1" lang="ja-JP" altLang="en-US" sz="1200" dirty="0">
                          <a:latin typeface="Meiryo UI" panose="020B0604030504040204" pitchFamily="50" charset="-128"/>
                          <a:ea typeface="Meiryo UI" panose="020B0604030504040204" pitchFamily="50" charset="-128"/>
                        </a:rPr>
                        <a:t>から</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150</a:t>
                      </a:r>
                      <a:r>
                        <a:rPr kumimoji="1" lang="ja-JP" altLang="en-US" sz="1200" dirty="0">
                          <a:latin typeface="Meiryo UI" panose="020B0604030504040204" pitchFamily="50" charset="-128"/>
                          <a:ea typeface="Meiryo UI" panose="020B0604030504040204" pitchFamily="50" charset="-128"/>
                        </a:rPr>
                        <a:t>万</a:t>
                      </a:r>
                      <a:r>
                        <a:rPr kumimoji="1" lang="en-US" altLang="ja-JP" sz="1200" dirty="0" err="1">
                          <a:latin typeface="Meiryo UI" panose="020B0604030504040204" pitchFamily="50" charset="-128"/>
                          <a:ea typeface="Meiryo UI" panose="020B0604030504040204" pitchFamily="50" charset="-128"/>
                        </a:rPr>
                        <a:t>boed</a:t>
                      </a:r>
                      <a:r>
                        <a:rPr kumimoji="1" lang="ja-JP" altLang="en-US" sz="1200" dirty="0">
                          <a:latin typeface="Meiryo UI" panose="020B0604030504040204" pitchFamily="50" charset="-128"/>
                          <a:ea typeface="Meiryo UI" panose="020B0604030504040204" pitchFamily="50" charset="-128"/>
                        </a:rPr>
                        <a:t>に削減。再エネ投資を</a:t>
                      </a:r>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億ドルから、</a:t>
                      </a: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40</a:t>
                      </a:r>
                      <a:r>
                        <a:rPr kumimoji="1" lang="ja-JP" altLang="en-US" sz="1200" dirty="0">
                          <a:latin typeface="Meiryo UI" panose="020B0604030504040204" pitchFamily="50" charset="-128"/>
                          <a:ea typeface="Meiryo UI" panose="020B0604030504040204" pitchFamily="50" charset="-128"/>
                        </a:rPr>
                        <a:t>億ドル、</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億ドルへ拡大</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炭化水素の生産量削減、石油化学事業の売却、天然ガス液化設備への資本投資節約等、化石燃料に関わる設備投資削減を実施中。</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年までの設備投資のうち石油・天然ガス開発を</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以下</a:t>
                      </a:r>
                      <a:r>
                        <a:rPr kumimoji="1" lang="ja-JP" altLang="en-US" sz="1200" dirty="0" smtClean="0">
                          <a:latin typeface="Meiryo UI" panose="020B0604030504040204" pitchFamily="50" charset="-128"/>
                          <a:ea typeface="Meiryo UI" panose="020B0604030504040204" pitchFamily="50" charset="-128"/>
                        </a:rPr>
                        <a:t>に。</a:t>
                      </a:r>
                      <a:endParaRPr kumimoji="1" lang="ja-JP" altLang="en-US"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extLst>
                  <a:ext uri="{0D108BD9-81ED-4DB2-BD59-A6C34878D82A}">
                    <a16:rowId xmlns:a16="http://schemas.microsoft.com/office/drawing/2014/main" xmlns="" val="703859202"/>
                  </a:ext>
                </a:extLst>
              </a:tr>
              <a:tr h="1143577">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仏</a:t>
                      </a:r>
                      <a:r>
                        <a:rPr kumimoji="1" lang="en-US" altLang="ja-JP" sz="1200" dirty="0">
                          <a:latin typeface="Meiryo UI" panose="020B0604030504040204" pitchFamily="50" charset="-128"/>
                          <a:ea typeface="Meiryo UI" panose="020B0604030504040204" pitchFamily="50" charset="-128"/>
                        </a:rPr>
                        <a:t>TOTAL</a:t>
                      </a:r>
                      <a:endParaRPr kumimoji="1" lang="ja-JP" altLang="en-US" sz="1200" dirty="0">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endParaRPr lang="ja-JP" altLang="en-US" sz="12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脱炭素に向けた移行期間の長短の予測が困難なため、石油・天然ガスのキャッシュフローを</a:t>
                      </a:r>
                      <a:r>
                        <a:rPr kumimoji="1" lang="en-US" altLang="ja-JP" sz="1200" dirty="0">
                          <a:latin typeface="Meiryo UI" panose="020B0604030504040204" pitchFamily="50" charset="-128"/>
                          <a:ea typeface="Meiryo UI" panose="020B0604030504040204" pitchFamily="50" charset="-128"/>
                        </a:rPr>
                        <a:t>LNG</a:t>
                      </a:r>
                      <a:r>
                        <a:rPr kumimoji="1" lang="ja-JP" altLang="en-US" sz="1200" dirty="0">
                          <a:latin typeface="Meiryo UI" panose="020B0604030504040204" pitchFamily="50" charset="-128"/>
                          <a:ea typeface="Meiryo UI" panose="020B0604030504040204" pitchFamily="50" charset="-128"/>
                        </a:rPr>
                        <a:t>・再エネ投資にシフト。</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en-US" altLang="ja-JP" sz="1200" dirty="0">
                          <a:latin typeface="Meiryo UI" panose="020B0604030504040204" pitchFamily="50" charset="-128"/>
                          <a:ea typeface="Meiryo UI" panose="020B0604030504040204" pitchFamily="50" charset="-128"/>
                        </a:rPr>
                        <a:t>LNG</a:t>
                      </a:r>
                      <a:r>
                        <a:rPr kumimoji="1" lang="ja-JP" altLang="en-US" sz="1200" dirty="0">
                          <a:latin typeface="Meiryo UI" panose="020B0604030504040204" pitchFamily="50" charset="-128"/>
                          <a:ea typeface="Meiryo UI" panose="020B0604030504040204" pitchFamily="50" charset="-128"/>
                        </a:rPr>
                        <a:t>・再エネへの事業転換を行っており、</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年の売上構成を石油</a:t>
                      </a:r>
                      <a:r>
                        <a:rPr kumimoji="1" lang="en-US" altLang="ja-JP" sz="1200" dirty="0">
                          <a:latin typeface="Meiryo UI" panose="020B0604030504040204" pitchFamily="50" charset="-128"/>
                          <a:ea typeface="Meiryo UI" panose="020B0604030504040204" pitchFamily="50" charset="-128"/>
                        </a:rPr>
                        <a:t>35%</a:t>
                      </a:r>
                      <a:r>
                        <a:rPr kumimoji="1" lang="ja-JP" altLang="en-US" sz="1200" dirty="0">
                          <a:latin typeface="Meiryo UI" panose="020B0604030504040204" pitchFamily="50" charset="-128"/>
                          <a:ea typeface="Meiryo UI" panose="020B0604030504040204" pitchFamily="50" charset="-128"/>
                        </a:rPr>
                        <a:t>、天然ガス</a:t>
                      </a:r>
                      <a:r>
                        <a:rPr kumimoji="1" lang="en-US" altLang="ja-JP" sz="1200" dirty="0">
                          <a:latin typeface="Meiryo UI" panose="020B0604030504040204" pitchFamily="50" charset="-128"/>
                          <a:ea typeface="Meiryo UI" panose="020B0604030504040204" pitchFamily="50" charset="-128"/>
                        </a:rPr>
                        <a:t>50%</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石油</a:t>
                      </a:r>
                      <a:r>
                        <a:rPr kumimoji="1" lang="en-US" altLang="ja-JP" sz="1200" dirty="0" smtClean="0">
                          <a:latin typeface="Meiryo UI" panose="020B0604030504040204" pitchFamily="50" charset="-128"/>
                          <a:ea typeface="Meiryo UI" panose="020B0604030504040204" pitchFamily="50" charset="-128"/>
                        </a:rPr>
                        <a:t>35%</a:t>
                      </a:r>
                      <a:r>
                        <a:rPr kumimoji="1" lang="ja-JP" altLang="en-US" sz="1200" dirty="0">
                          <a:latin typeface="Meiryo UI" panose="020B0604030504040204" pitchFamily="50" charset="-128"/>
                          <a:ea typeface="Meiryo UI" panose="020B0604030504040204" pitchFamily="50" charset="-128"/>
                        </a:rPr>
                        <a:t>（バイオ燃料含む）とする。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証書を用いたカーボンニュートラル</a:t>
                      </a:r>
                      <a:r>
                        <a:rPr kumimoji="1" lang="en-US" altLang="ja-JP" sz="1200" dirty="0">
                          <a:latin typeface="Meiryo UI" panose="020B0604030504040204" pitchFamily="50" charset="-128"/>
                          <a:ea typeface="Meiryo UI" panose="020B0604030504040204" pitchFamily="50" charset="-128"/>
                        </a:rPr>
                        <a:t>LNG</a:t>
                      </a:r>
                      <a:r>
                        <a:rPr kumimoji="1" lang="ja-JP" altLang="en-US" sz="1200" dirty="0">
                          <a:latin typeface="Meiryo UI" panose="020B0604030504040204" pitchFamily="50" charset="-128"/>
                          <a:ea typeface="Meiryo UI" panose="020B0604030504040204" pitchFamily="50" charset="-128"/>
                        </a:rPr>
                        <a:t>の取り組み等を</a:t>
                      </a:r>
                      <a:r>
                        <a:rPr kumimoji="1" lang="ja-JP" altLang="en-US" sz="1200" dirty="0" smtClean="0">
                          <a:latin typeface="Meiryo UI" panose="020B0604030504040204" pitchFamily="50" charset="-128"/>
                          <a:ea typeface="Meiryo UI" panose="020B0604030504040204" pitchFamily="50" charset="-128"/>
                        </a:rPr>
                        <a:t>実施中。</a:t>
                      </a:r>
                      <a:endParaRPr kumimoji="1" lang="ja-JP" altLang="en-US"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20000"/>
                        <a:lumOff val="80000"/>
                      </a:srgbClr>
                    </a:solidFill>
                  </a:tcPr>
                </a:tc>
                <a:extLst>
                  <a:ext uri="{0D108BD9-81ED-4DB2-BD59-A6C34878D82A}">
                    <a16:rowId xmlns:a16="http://schemas.microsoft.com/office/drawing/2014/main" xmlns="" val="2131449575"/>
                  </a:ext>
                </a:extLst>
              </a:tr>
              <a:tr h="1143577">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米</a:t>
                      </a:r>
                      <a:r>
                        <a:rPr kumimoji="1" lang="en-US" altLang="ja-JP" sz="1200" dirty="0">
                          <a:latin typeface="Meiryo UI" panose="020B0604030504040204" pitchFamily="50" charset="-128"/>
                          <a:ea typeface="Meiryo UI" panose="020B0604030504040204" pitchFamily="50" charset="-128"/>
                        </a:rPr>
                        <a:t>Chevron</a:t>
                      </a:r>
                      <a:endParaRPr kumimoji="1" lang="ja-JP" altLang="en-US" sz="1200" dirty="0">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endParaRPr lang="ja-JP" altLang="en-US" sz="12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r>
                        <a:rPr kumimoji="1" lang="ja-JP" altLang="en-US" sz="1200" dirty="0">
                          <a:latin typeface="Meiryo UI" panose="020B0604030504040204" pitchFamily="50" charset="-128"/>
                          <a:ea typeface="Meiryo UI" panose="020B0604030504040204" pitchFamily="50" charset="-128"/>
                        </a:rPr>
                        <a:t>長期的にも石油・天然ガスの需要は拡大する見通しを前提にポートフォリオ構築を進める。</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CCS</a:t>
                      </a:r>
                      <a:r>
                        <a:rPr kumimoji="1" lang="ja-JP" altLang="en-US" sz="1200" dirty="0">
                          <a:latin typeface="Meiryo UI" panose="020B0604030504040204" pitchFamily="50" charset="-128"/>
                          <a:ea typeface="Meiryo UI" panose="020B0604030504040204" pitchFamily="50" charset="-128"/>
                        </a:rPr>
                        <a:t>・バイオ燃料技術等への投資も実施。</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dk1"/>
                          </a:solidFill>
                          <a:latin typeface="Calibri"/>
                          <a:ea typeface="メイリオ"/>
                        </a:defRPr>
                      </a:lvl1pPr>
                      <a:lvl2pPr marL="457200" algn="l" defTabSz="914400" rtl="0" eaLnBrk="1" latinLnBrk="0" hangingPunct="1">
                        <a:defRPr kumimoji="1" sz="1800" kern="1200">
                          <a:solidFill>
                            <a:schemeClr val="dk1"/>
                          </a:solidFill>
                          <a:latin typeface="Calibri"/>
                          <a:ea typeface="メイリオ"/>
                        </a:defRPr>
                      </a:lvl2pPr>
                      <a:lvl3pPr marL="914400" algn="l" defTabSz="914400" rtl="0" eaLnBrk="1" latinLnBrk="0" hangingPunct="1">
                        <a:defRPr kumimoji="1" sz="1800" kern="1200">
                          <a:solidFill>
                            <a:schemeClr val="dk1"/>
                          </a:solidFill>
                          <a:latin typeface="Calibri"/>
                          <a:ea typeface="メイリオ"/>
                        </a:defRPr>
                      </a:lvl3pPr>
                      <a:lvl4pPr marL="1371600" algn="l" defTabSz="914400" rtl="0" eaLnBrk="1" latinLnBrk="0" hangingPunct="1">
                        <a:defRPr kumimoji="1" sz="1800" kern="1200">
                          <a:solidFill>
                            <a:schemeClr val="dk1"/>
                          </a:solidFill>
                          <a:latin typeface="Calibri"/>
                          <a:ea typeface="メイリオ"/>
                        </a:defRPr>
                      </a:lvl4pPr>
                      <a:lvl5pPr marL="1828800" algn="l" defTabSz="914400" rtl="0" eaLnBrk="1" latinLnBrk="0" hangingPunct="1">
                        <a:defRPr kumimoji="1" sz="1800" kern="1200">
                          <a:solidFill>
                            <a:schemeClr val="dk1"/>
                          </a:solidFill>
                          <a:latin typeface="Calibri"/>
                          <a:ea typeface="メイリオ"/>
                        </a:defRPr>
                      </a:lvl5pPr>
                      <a:lvl6pPr marL="2286000" algn="l" defTabSz="914400" rtl="0" eaLnBrk="1" latinLnBrk="0" hangingPunct="1">
                        <a:defRPr kumimoji="1" sz="1800" kern="1200">
                          <a:solidFill>
                            <a:schemeClr val="dk1"/>
                          </a:solidFill>
                          <a:latin typeface="Calibri"/>
                          <a:ea typeface="メイリオ"/>
                        </a:defRPr>
                      </a:lvl6pPr>
                      <a:lvl7pPr marL="2743200" algn="l" defTabSz="914400" rtl="0" eaLnBrk="1" latinLnBrk="0" hangingPunct="1">
                        <a:defRPr kumimoji="1" sz="1800" kern="1200">
                          <a:solidFill>
                            <a:schemeClr val="dk1"/>
                          </a:solidFill>
                          <a:latin typeface="Calibri"/>
                          <a:ea typeface="メイリオ"/>
                        </a:defRPr>
                      </a:lvl7pPr>
                      <a:lvl8pPr marL="3200400" algn="l" defTabSz="914400" rtl="0" eaLnBrk="1" latinLnBrk="0" hangingPunct="1">
                        <a:defRPr kumimoji="1" sz="1800" kern="1200">
                          <a:solidFill>
                            <a:schemeClr val="dk1"/>
                          </a:solidFill>
                          <a:latin typeface="Calibri"/>
                          <a:ea typeface="メイリオ"/>
                        </a:defRPr>
                      </a:lvl8pPr>
                      <a:lvl9pPr marL="3657600" algn="l" defTabSz="914400" rtl="0" eaLnBrk="1" latinLnBrk="0" hangingPunct="1">
                        <a:defRPr kumimoji="1" sz="1800" kern="1200">
                          <a:solidFill>
                            <a:schemeClr val="dk1"/>
                          </a:solidFill>
                          <a:latin typeface="Calibri"/>
                          <a:ea typeface="メイリオ"/>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引き続き、米国のバーミアンやカザフスタンのテンギス油田等の上流開発に注力。買収した東地中海ガス田開発などの長期的な企業価値向上も上流開発が中心の</a:t>
                      </a:r>
                      <a:r>
                        <a:rPr kumimoji="1" lang="ja-JP" altLang="en-US" sz="1200" dirty="0" smtClean="0">
                          <a:latin typeface="Meiryo UI" panose="020B0604030504040204" pitchFamily="50" charset="-128"/>
                          <a:ea typeface="Meiryo UI" panose="020B0604030504040204" pitchFamily="50" charset="-128"/>
                        </a:rPr>
                        <a:t>位置付け。</a:t>
                      </a:r>
                      <a:endParaRPr kumimoji="1" lang="en-US" altLang="ja-JP"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275065843"/>
                  </a:ext>
                </a:extLst>
              </a:tr>
            </a:tbl>
          </a:graphicData>
        </a:graphic>
      </p:graphicFrame>
      <p:pic>
        <p:nvPicPr>
          <p:cNvPr id="7" name="図 6"/>
          <p:cNvPicPr>
            <a:picLocks noChangeAspect="1"/>
          </p:cNvPicPr>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85634" y="2214872"/>
            <a:ext cx="816000" cy="612000"/>
          </a:xfrm>
          <a:prstGeom prst="rect">
            <a:avLst/>
          </a:prstGeom>
        </p:spPr>
      </p:pic>
      <p:pic>
        <p:nvPicPr>
          <p:cNvPr id="9" name="図 8"/>
          <p:cNvPicPr>
            <a:picLocks noChangeAspect="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629650" y="5702951"/>
            <a:ext cx="518399" cy="576000"/>
          </a:xfrm>
          <a:prstGeom prst="rect">
            <a:avLst/>
          </a:prstGeom>
        </p:spPr>
      </p:pic>
      <p:pic>
        <p:nvPicPr>
          <p:cNvPr id="10" name="図 9"/>
          <p:cNvPicPr>
            <a:picLocks noChangeAspect="1"/>
          </p:cNvPicPr>
          <p:nvPr/>
        </p:nvPicPr>
        <p:blipFill>
          <a:blip r:embed="rId4" cstate="screen">
            <a:clrChange>
              <a:clrFrom>
                <a:srgbClr val="000000"/>
              </a:clrFrom>
              <a:clrTo>
                <a:srgbClr val="000000">
                  <a:alpha val="0"/>
                </a:srgbClr>
              </a:clrTo>
            </a:clrChange>
            <a:extLst>
              <a:ext uri="{28A0092B-C50C-407E-A947-70E740481C1C}">
                <a14:useLocalDpi xmlns:a14="http://schemas.microsoft.com/office/drawing/2010/main"/>
              </a:ext>
            </a:extLst>
          </a:blip>
          <a:stretch>
            <a:fillRect/>
          </a:stretch>
        </p:blipFill>
        <p:spPr>
          <a:xfrm>
            <a:off x="453346" y="4568812"/>
            <a:ext cx="1040400" cy="252000"/>
          </a:xfrm>
          <a:prstGeom prst="rect">
            <a:avLst/>
          </a:prstGeom>
        </p:spPr>
      </p:pic>
      <p:pic>
        <p:nvPicPr>
          <p:cNvPr id="11" name="図 10"/>
          <p:cNvPicPr>
            <a:picLocks noChangeAspect="1"/>
          </p:cNvPicPr>
          <p:nvPr/>
        </p:nvPicPr>
        <p:blipFill>
          <a:blip r:embed="rId5" cstate="screen">
            <a:clrChange>
              <a:clrFrom>
                <a:srgbClr val="000000"/>
              </a:clrFrom>
              <a:clrTo>
                <a:srgbClr val="000000">
                  <a:alpha val="0"/>
                </a:srgbClr>
              </a:clrTo>
            </a:clrChange>
            <a:extLst>
              <a:ext uri="{28A0092B-C50C-407E-A947-70E740481C1C}">
                <a14:useLocalDpi xmlns:a14="http://schemas.microsoft.com/office/drawing/2010/main"/>
              </a:ext>
            </a:extLst>
          </a:blip>
          <a:stretch>
            <a:fillRect/>
          </a:stretch>
        </p:blipFill>
        <p:spPr>
          <a:xfrm>
            <a:off x="627310" y="3303193"/>
            <a:ext cx="542400" cy="720000"/>
          </a:xfrm>
          <a:prstGeom prst="rect">
            <a:avLst/>
          </a:prstGeom>
        </p:spPr>
      </p:pic>
      <p:sp>
        <p:nvSpPr>
          <p:cNvPr id="12" name="テキスト ボックス 11"/>
          <p:cNvSpPr txBox="1"/>
          <p:nvPr/>
        </p:nvSpPr>
        <p:spPr>
          <a:xfrm>
            <a:off x="413626" y="4885710"/>
            <a:ext cx="1026243" cy="415498"/>
          </a:xfrm>
          <a:prstGeom prst="rect">
            <a:avLst/>
          </a:prstGeom>
          <a:noFill/>
        </p:spPr>
        <p:txBody>
          <a:bodyPr wrap="none" rtlCol="0">
            <a:spAutoFit/>
          </a:bodyPr>
          <a:lstStyle/>
          <a:p>
            <a:r>
              <a:rPr lang="en-US" altLang="ja-JP" sz="7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※TOTAL</a:t>
            </a:r>
            <a:r>
              <a:rPr lang="ja-JP" altLang="en-US" sz="7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は天然ガス、</a:t>
            </a:r>
            <a:endParaRPr lang="en-US" altLang="ja-JP" sz="7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r>
              <a:rPr lang="en-US" altLang="ja-JP" sz="7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LNG</a:t>
            </a:r>
            <a:r>
              <a:rPr lang="ja-JP" altLang="en-US" sz="7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事業と再エネ事業</a:t>
            </a:r>
            <a:endParaRPr lang="en-US" altLang="ja-JP" sz="7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7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の部門を統合</a:t>
            </a:r>
          </a:p>
        </p:txBody>
      </p:sp>
      <p:sp>
        <p:nvSpPr>
          <p:cNvPr id="13" name="正方形/長方形 12"/>
          <p:cNvSpPr/>
          <p:nvPr/>
        </p:nvSpPr>
        <p:spPr>
          <a:xfrm>
            <a:off x="1672087" y="2816176"/>
            <a:ext cx="676300" cy="307777"/>
          </a:xfrm>
          <a:prstGeom prst="rect">
            <a:avLst/>
          </a:prstGeom>
        </p:spPr>
        <p:txBody>
          <a:bodyPr wrap="square">
            <a:spAutoFit/>
          </a:bodyPr>
          <a:lstStyle/>
          <a:p>
            <a:pPr algn="ctr"/>
            <a:r>
              <a:rPr lang="ja-JP" altLang="en-US" sz="700" dirty="0">
                <a:solidFill>
                  <a:prstClr val="black"/>
                </a:solidFill>
                <a:ea typeface="メイリオ"/>
              </a:rPr>
              <a:t>Integrated</a:t>
            </a:r>
          </a:p>
          <a:p>
            <a:pPr algn="ctr"/>
            <a:r>
              <a:rPr lang="ja-JP" altLang="en-US" sz="700" dirty="0">
                <a:solidFill>
                  <a:prstClr val="black"/>
                </a:solidFill>
                <a:ea typeface="メイリオ"/>
              </a:rPr>
              <a:t>Gas</a:t>
            </a:r>
          </a:p>
        </p:txBody>
      </p:sp>
      <p:sp>
        <p:nvSpPr>
          <p:cNvPr id="14" name="正方形/長方形 13"/>
          <p:cNvSpPr/>
          <p:nvPr/>
        </p:nvSpPr>
        <p:spPr>
          <a:xfrm>
            <a:off x="2059643" y="2813344"/>
            <a:ext cx="676300" cy="307777"/>
          </a:xfrm>
          <a:prstGeom prst="rect">
            <a:avLst/>
          </a:prstGeom>
        </p:spPr>
        <p:txBody>
          <a:bodyPr wrap="square">
            <a:spAutoFit/>
          </a:bodyPr>
          <a:lstStyle/>
          <a:p>
            <a:pPr algn="ctr"/>
            <a:r>
              <a:rPr lang="en-US" altLang="ja-JP" sz="700" dirty="0" smtClean="0">
                <a:solidFill>
                  <a:prstClr val="black"/>
                </a:solidFill>
                <a:ea typeface="メイリオ"/>
              </a:rPr>
              <a:t>Up</a:t>
            </a:r>
          </a:p>
          <a:p>
            <a:pPr algn="ctr"/>
            <a:r>
              <a:rPr lang="en-US" altLang="ja-JP" sz="700" dirty="0" smtClean="0">
                <a:solidFill>
                  <a:prstClr val="black"/>
                </a:solidFill>
                <a:ea typeface="メイリオ"/>
              </a:rPr>
              <a:t>Stream</a:t>
            </a:r>
          </a:p>
        </p:txBody>
      </p:sp>
      <p:sp>
        <p:nvSpPr>
          <p:cNvPr id="15" name="正方形/長方形 14"/>
          <p:cNvSpPr/>
          <p:nvPr/>
        </p:nvSpPr>
        <p:spPr>
          <a:xfrm>
            <a:off x="2448528" y="2816932"/>
            <a:ext cx="676300" cy="307777"/>
          </a:xfrm>
          <a:prstGeom prst="rect">
            <a:avLst/>
          </a:prstGeom>
        </p:spPr>
        <p:txBody>
          <a:bodyPr wrap="square">
            <a:spAutoFit/>
          </a:bodyPr>
          <a:lstStyle/>
          <a:p>
            <a:pPr algn="ctr"/>
            <a:r>
              <a:rPr lang="en-US" altLang="ja-JP" sz="700" dirty="0" smtClean="0">
                <a:solidFill>
                  <a:prstClr val="black"/>
                </a:solidFill>
                <a:ea typeface="メイリオ"/>
              </a:rPr>
              <a:t>Oil</a:t>
            </a:r>
          </a:p>
          <a:p>
            <a:pPr algn="ctr"/>
            <a:r>
              <a:rPr lang="en-US" altLang="ja-JP" sz="700" dirty="0" smtClean="0">
                <a:solidFill>
                  <a:prstClr val="black"/>
                </a:solidFill>
                <a:ea typeface="メイリオ"/>
              </a:rPr>
              <a:t>Products</a:t>
            </a:r>
          </a:p>
        </p:txBody>
      </p:sp>
      <p:sp>
        <p:nvSpPr>
          <p:cNvPr id="16" name="正方形/長方形 15"/>
          <p:cNvSpPr/>
          <p:nvPr/>
        </p:nvSpPr>
        <p:spPr>
          <a:xfrm>
            <a:off x="2861898" y="2797492"/>
            <a:ext cx="676300" cy="200055"/>
          </a:xfrm>
          <a:prstGeom prst="rect">
            <a:avLst/>
          </a:prstGeom>
        </p:spPr>
        <p:txBody>
          <a:bodyPr wrap="square">
            <a:spAutoFit/>
          </a:bodyPr>
          <a:lstStyle/>
          <a:p>
            <a:pPr algn="ctr"/>
            <a:r>
              <a:rPr lang="en-US" altLang="ja-JP" sz="700" dirty="0" smtClean="0">
                <a:solidFill>
                  <a:prstClr val="black"/>
                </a:solidFill>
                <a:ea typeface="メイリオ"/>
              </a:rPr>
              <a:t>Chemicals</a:t>
            </a:r>
          </a:p>
        </p:txBody>
      </p:sp>
      <p:sp>
        <p:nvSpPr>
          <p:cNvPr id="17" name="正方形/長方形 16"/>
          <p:cNvSpPr/>
          <p:nvPr/>
        </p:nvSpPr>
        <p:spPr>
          <a:xfrm>
            <a:off x="3265718" y="2904909"/>
            <a:ext cx="676300" cy="200055"/>
          </a:xfrm>
          <a:prstGeom prst="rect">
            <a:avLst/>
          </a:prstGeom>
        </p:spPr>
        <p:txBody>
          <a:bodyPr wrap="square">
            <a:spAutoFit/>
          </a:bodyPr>
          <a:lstStyle/>
          <a:p>
            <a:pPr algn="ctr"/>
            <a:r>
              <a:rPr lang="en-US" altLang="ja-JP" sz="700" dirty="0" smtClean="0">
                <a:solidFill>
                  <a:prstClr val="black"/>
                </a:solidFill>
                <a:ea typeface="メイリオ"/>
              </a:rPr>
              <a:t>Corporate</a:t>
            </a:r>
          </a:p>
        </p:txBody>
      </p:sp>
      <p:sp>
        <p:nvSpPr>
          <p:cNvPr id="18" name="正方形/長方形 17"/>
          <p:cNvSpPr/>
          <p:nvPr/>
        </p:nvSpPr>
        <p:spPr>
          <a:xfrm>
            <a:off x="1654117" y="6201309"/>
            <a:ext cx="676300" cy="307777"/>
          </a:xfrm>
          <a:prstGeom prst="rect">
            <a:avLst/>
          </a:prstGeom>
        </p:spPr>
        <p:txBody>
          <a:bodyPr wrap="square">
            <a:spAutoFit/>
          </a:bodyPr>
          <a:lstStyle/>
          <a:p>
            <a:pPr algn="ctr"/>
            <a:r>
              <a:rPr lang="en-US" altLang="ja-JP" sz="700" dirty="0" smtClean="0">
                <a:solidFill>
                  <a:prstClr val="black"/>
                </a:solidFill>
                <a:ea typeface="メイリオ"/>
              </a:rPr>
              <a:t>Up</a:t>
            </a:r>
          </a:p>
          <a:p>
            <a:pPr algn="ctr"/>
            <a:r>
              <a:rPr lang="en-US" altLang="ja-JP" sz="700" dirty="0" smtClean="0">
                <a:solidFill>
                  <a:prstClr val="black"/>
                </a:solidFill>
                <a:ea typeface="メイリオ"/>
              </a:rPr>
              <a:t>stream</a:t>
            </a:r>
            <a:endParaRPr lang="ja-JP" altLang="en-US" sz="700" dirty="0">
              <a:solidFill>
                <a:prstClr val="black"/>
              </a:solidFill>
              <a:ea typeface="メイリオ"/>
            </a:endParaRPr>
          </a:p>
        </p:txBody>
      </p:sp>
      <p:sp>
        <p:nvSpPr>
          <p:cNvPr id="19" name="正方形/長方形 18"/>
          <p:cNvSpPr/>
          <p:nvPr/>
        </p:nvSpPr>
        <p:spPr>
          <a:xfrm>
            <a:off x="2036606" y="6201308"/>
            <a:ext cx="676300" cy="307777"/>
          </a:xfrm>
          <a:prstGeom prst="rect">
            <a:avLst/>
          </a:prstGeom>
        </p:spPr>
        <p:txBody>
          <a:bodyPr wrap="square">
            <a:spAutoFit/>
          </a:bodyPr>
          <a:lstStyle/>
          <a:p>
            <a:pPr algn="ctr"/>
            <a:r>
              <a:rPr lang="en-US" altLang="ja-JP" sz="700" dirty="0" smtClean="0">
                <a:solidFill>
                  <a:prstClr val="black"/>
                </a:solidFill>
                <a:ea typeface="メイリオ"/>
              </a:rPr>
              <a:t>Down</a:t>
            </a:r>
          </a:p>
          <a:p>
            <a:pPr algn="ctr"/>
            <a:r>
              <a:rPr lang="en-US" altLang="ja-JP" sz="700" dirty="0" smtClean="0">
                <a:solidFill>
                  <a:prstClr val="black"/>
                </a:solidFill>
                <a:ea typeface="メイリオ"/>
              </a:rPr>
              <a:t>Stream</a:t>
            </a:r>
          </a:p>
        </p:txBody>
      </p:sp>
      <p:sp>
        <p:nvSpPr>
          <p:cNvPr id="20" name="正方形/長方形 19"/>
          <p:cNvSpPr/>
          <p:nvPr/>
        </p:nvSpPr>
        <p:spPr>
          <a:xfrm>
            <a:off x="2441422" y="6276603"/>
            <a:ext cx="676300" cy="200055"/>
          </a:xfrm>
          <a:prstGeom prst="rect">
            <a:avLst/>
          </a:prstGeom>
        </p:spPr>
        <p:txBody>
          <a:bodyPr wrap="square">
            <a:spAutoFit/>
          </a:bodyPr>
          <a:lstStyle/>
          <a:p>
            <a:pPr algn="ctr"/>
            <a:r>
              <a:rPr lang="en-US" altLang="ja-JP" sz="700" dirty="0" smtClean="0">
                <a:solidFill>
                  <a:prstClr val="black"/>
                </a:solidFill>
                <a:ea typeface="メイリオ"/>
              </a:rPr>
              <a:t>All other</a:t>
            </a:r>
          </a:p>
        </p:txBody>
      </p:sp>
      <p:sp>
        <p:nvSpPr>
          <p:cNvPr id="21" name="正方形/長方形 20"/>
          <p:cNvSpPr/>
          <p:nvPr/>
        </p:nvSpPr>
        <p:spPr>
          <a:xfrm>
            <a:off x="2861898" y="4007483"/>
            <a:ext cx="676300" cy="200055"/>
          </a:xfrm>
          <a:prstGeom prst="rect">
            <a:avLst/>
          </a:prstGeom>
        </p:spPr>
        <p:txBody>
          <a:bodyPr wrap="square">
            <a:spAutoFit/>
          </a:bodyPr>
          <a:lstStyle/>
          <a:p>
            <a:pPr algn="ctr"/>
            <a:r>
              <a:rPr lang="en-US" altLang="ja-JP" sz="700" dirty="0" smtClean="0">
                <a:solidFill>
                  <a:prstClr val="black"/>
                </a:solidFill>
                <a:ea typeface="メイリオ"/>
              </a:rPr>
              <a:t>All other</a:t>
            </a:r>
          </a:p>
        </p:txBody>
      </p:sp>
      <p:sp>
        <p:nvSpPr>
          <p:cNvPr id="22" name="正方形/長方形 21"/>
          <p:cNvSpPr/>
          <p:nvPr/>
        </p:nvSpPr>
        <p:spPr>
          <a:xfrm>
            <a:off x="1617349" y="5101443"/>
            <a:ext cx="676300" cy="307777"/>
          </a:xfrm>
          <a:prstGeom prst="rect">
            <a:avLst/>
          </a:prstGeom>
        </p:spPr>
        <p:txBody>
          <a:bodyPr wrap="square">
            <a:spAutoFit/>
          </a:bodyPr>
          <a:lstStyle/>
          <a:p>
            <a:pPr algn="ctr"/>
            <a:r>
              <a:rPr lang="en-US" altLang="ja-JP" sz="700" dirty="0" smtClean="0">
                <a:solidFill>
                  <a:prstClr val="black"/>
                </a:solidFill>
                <a:ea typeface="メイリオ"/>
              </a:rPr>
              <a:t>Exploration</a:t>
            </a:r>
          </a:p>
          <a:p>
            <a:pPr algn="ctr"/>
            <a:r>
              <a:rPr lang="en-US" altLang="ja-JP" sz="700" dirty="0" smtClean="0">
                <a:solidFill>
                  <a:prstClr val="black"/>
                </a:solidFill>
                <a:ea typeface="メイリオ"/>
              </a:rPr>
              <a:t>&amp; Production</a:t>
            </a:r>
            <a:endParaRPr lang="ja-JP" altLang="en-US" sz="700" dirty="0">
              <a:solidFill>
                <a:prstClr val="black"/>
              </a:solidFill>
              <a:ea typeface="メイリオ"/>
            </a:endParaRPr>
          </a:p>
        </p:txBody>
      </p:sp>
      <p:sp>
        <p:nvSpPr>
          <p:cNvPr id="23" name="正方形/長方形 22"/>
          <p:cNvSpPr/>
          <p:nvPr/>
        </p:nvSpPr>
        <p:spPr>
          <a:xfrm>
            <a:off x="2411840" y="5095531"/>
            <a:ext cx="676300" cy="307777"/>
          </a:xfrm>
          <a:prstGeom prst="rect">
            <a:avLst/>
          </a:prstGeom>
        </p:spPr>
        <p:txBody>
          <a:bodyPr wrap="square">
            <a:spAutoFit/>
          </a:bodyPr>
          <a:lstStyle/>
          <a:p>
            <a:pPr algn="ctr"/>
            <a:r>
              <a:rPr lang="en-US" altLang="ja-JP" sz="700" dirty="0" smtClean="0">
                <a:solidFill>
                  <a:prstClr val="black"/>
                </a:solidFill>
                <a:ea typeface="メイリオ"/>
              </a:rPr>
              <a:t>Refining</a:t>
            </a:r>
          </a:p>
          <a:p>
            <a:pPr algn="ctr"/>
            <a:r>
              <a:rPr lang="en-US" altLang="ja-JP" sz="700" dirty="0" smtClean="0">
                <a:solidFill>
                  <a:prstClr val="black"/>
                </a:solidFill>
                <a:ea typeface="メイリオ"/>
              </a:rPr>
              <a:t>&amp; Chemicals</a:t>
            </a:r>
          </a:p>
        </p:txBody>
      </p:sp>
      <p:sp>
        <p:nvSpPr>
          <p:cNvPr id="24" name="正方形/長方形 23"/>
          <p:cNvSpPr/>
          <p:nvPr/>
        </p:nvSpPr>
        <p:spPr>
          <a:xfrm>
            <a:off x="2828885" y="4937143"/>
            <a:ext cx="676300" cy="307777"/>
          </a:xfrm>
          <a:prstGeom prst="rect">
            <a:avLst/>
          </a:prstGeom>
        </p:spPr>
        <p:txBody>
          <a:bodyPr wrap="square">
            <a:spAutoFit/>
          </a:bodyPr>
          <a:lstStyle/>
          <a:p>
            <a:pPr algn="ctr"/>
            <a:r>
              <a:rPr lang="en-US" altLang="ja-JP" sz="700" dirty="0" smtClean="0">
                <a:solidFill>
                  <a:prstClr val="black"/>
                </a:solidFill>
                <a:ea typeface="メイリオ"/>
              </a:rPr>
              <a:t>Marketing</a:t>
            </a:r>
          </a:p>
          <a:p>
            <a:pPr algn="ctr"/>
            <a:r>
              <a:rPr lang="en-US" altLang="ja-JP" sz="700" dirty="0" smtClean="0">
                <a:solidFill>
                  <a:prstClr val="black"/>
                </a:solidFill>
                <a:ea typeface="メイリオ"/>
              </a:rPr>
              <a:t>&amp; Services</a:t>
            </a:r>
          </a:p>
        </p:txBody>
      </p:sp>
      <p:sp>
        <p:nvSpPr>
          <p:cNvPr id="25" name="正方形/長方形 24"/>
          <p:cNvSpPr/>
          <p:nvPr/>
        </p:nvSpPr>
        <p:spPr>
          <a:xfrm>
            <a:off x="1662114" y="3949315"/>
            <a:ext cx="676300" cy="307777"/>
          </a:xfrm>
          <a:prstGeom prst="rect">
            <a:avLst/>
          </a:prstGeom>
        </p:spPr>
        <p:txBody>
          <a:bodyPr wrap="square">
            <a:spAutoFit/>
          </a:bodyPr>
          <a:lstStyle/>
          <a:p>
            <a:pPr algn="ctr"/>
            <a:r>
              <a:rPr lang="en-US" altLang="ja-JP" sz="700" dirty="0" smtClean="0">
                <a:solidFill>
                  <a:prstClr val="black"/>
                </a:solidFill>
                <a:ea typeface="メイリオ"/>
              </a:rPr>
              <a:t>Up</a:t>
            </a:r>
          </a:p>
          <a:p>
            <a:pPr algn="ctr"/>
            <a:r>
              <a:rPr lang="en-US" altLang="ja-JP" sz="700" dirty="0" smtClean="0">
                <a:solidFill>
                  <a:prstClr val="black"/>
                </a:solidFill>
                <a:ea typeface="メイリオ"/>
              </a:rPr>
              <a:t>stream</a:t>
            </a:r>
            <a:endParaRPr lang="ja-JP" altLang="en-US" sz="700" dirty="0">
              <a:solidFill>
                <a:prstClr val="black"/>
              </a:solidFill>
              <a:ea typeface="メイリオ"/>
            </a:endParaRPr>
          </a:p>
        </p:txBody>
      </p:sp>
      <p:sp>
        <p:nvSpPr>
          <p:cNvPr id="26" name="正方形/長方形 25"/>
          <p:cNvSpPr/>
          <p:nvPr/>
        </p:nvSpPr>
        <p:spPr>
          <a:xfrm>
            <a:off x="2045662" y="3953623"/>
            <a:ext cx="676300" cy="307777"/>
          </a:xfrm>
          <a:prstGeom prst="rect">
            <a:avLst/>
          </a:prstGeom>
        </p:spPr>
        <p:txBody>
          <a:bodyPr wrap="square">
            <a:spAutoFit/>
          </a:bodyPr>
          <a:lstStyle/>
          <a:p>
            <a:pPr algn="ctr"/>
            <a:r>
              <a:rPr lang="en-US" altLang="ja-JP" sz="700" dirty="0" smtClean="0">
                <a:solidFill>
                  <a:prstClr val="black"/>
                </a:solidFill>
                <a:ea typeface="メイリオ"/>
              </a:rPr>
              <a:t>Down</a:t>
            </a:r>
          </a:p>
          <a:p>
            <a:pPr algn="ctr"/>
            <a:r>
              <a:rPr lang="en-US" altLang="ja-JP" sz="700" dirty="0" smtClean="0">
                <a:solidFill>
                  <a:prstClr val="black"/>
                </a:solidFill>
                <a:ea typeface="メイリオ"/>
              </a:rPr>
              <a:t>Stream</a:t>
            </a:r>
          </a:p>
        </p:txBody>
      </p:sp>
      <p:sp>
        <p:nvSpPr>
          <p:cNvPr id="27" name="正方形/長方形 26"/>
          <p:cNvSpPr/>
          <p:nvPr/>
        </p:nvSpPr>
        <p:spPr>
          <a:xfrm>
            <a:off x="2448528" y="3990568"/>
            <a:ext cx="676300" cy="200055"/>
          </a:xfrm>
          <a:prstGeom prst="rect">
            <a:avLst/>
          </a:prstGeom>
        </p:spPr>
        <p:txBody>
          <a:bodyPr wrap="square">
            <a:spAutoFit/>
          </a:bodyPr>
          <a:lstStyle/>
          <a:p>
            <a:pPr algn="ctr"/>
            <a:r>
              <a:rPr lang="en-US" altLang="ja-JP" sz="700" dirty="0" err="1" smtClean="0">
                <a:solidFill>
                  <a:prstClr val="black"/>
                </a:solidFill>
                <a:ea typeface="メイリオ"/>
              </a:rPr>
              <a:t>Rosneft</a:t>
            </a:r>
            <a:endParaRPr lang="en-US" altLang="ja-JP" sz="700" dirty="0" smtClean="0">
              <a:solidFill>
                <a:prstClr val="black"/>
              </a:solidFill>
              <a:ea typeface="メイリオ"/>
            </a:endParaRPr>
          </a:p>
        </p:txBody>
      </p:sp>
      <mc:AlternateContent xmlns:mc="http://schemas.openxmlformats.org/markup-compatibility/2006">
        <mc:Choice xmlns:cx1="http://schemas.microsoft.com/office/drawing/2015/9/8/chartex" xmlns="" Requires="cx1">
          <p:graphicFrame>
            <p:nvGraphicFramePr>
              <p:cNvPr id="28" name="グラフ 27"/>
              <p:cNvGraphicFramePr/>
              <p:nvPr>
                <p:extLst>
                  <p:ext uri="{D42A27DB-BD31-4B8C-83A1-F6EECF244321}">
                    <p14:modId xmlns:p14="http://schemas.microsoft.com/office/powerpoint/2010/main" val="3735289101"/>
                  </p:ext>
                </p:extLst>
              </p:nvPr>
            </p:nvGraphicFramePr>
            <p:xfrm>
              <a:off x="1313726" y="1868629"/>
              <a:ext cx="2952328" cy="1077534"/>
            </p:xfrm>
            <a:graphic>
              <a:graphicData uri="http://schemas.microsoft.com/office/drawing/2014/chartex">
                <cx:chart xmlns:cx="http://schemas.microsoft.com/office/drawing/2014/chartex" xmlns:r="http://schemas.openxmlformats.org/officeDocument/2006/relationships" r:id="rId6"/>
              </a:graphicData>
            </a:graphic>
          </p:graphicFrame>
        </mc:Choice>
        <mc:Fallback>
          <p:pic>
            <p:nvPicPr>
              <p:cNvPr id="28" name="グラフ 27"/>
              <p:cNvPicPr>
                <a:picLocks noGrp="1" noRot="1" noChangeAspect="1" noMove="1" noResize="1" noEditPoints="1" noAdjustHandles="1" noChangeArrowheads="1" noChangeShapeType="1"/>
              </p:cNvPicPr>
              <p:nvPr/>
            </p:nvPicPr>
            <p:blipFill>
              <a:blip r:embed="rId7"/>
              <a:stretch>
                <a:fillRect/>
              </a:stretch>
            </p:blipFill>
            <p:spPr>
              <a:xfrm>
                <a:off x="1313726" y="1868629"/>
                <a:ext cx="2952328" cy="1077534"/>
              </a:xfrm>
              <a:prstGeom prst="rect">
                <a:avLst/>
              </a:prstGeom>
            </p:spPr>
          </p:pic>
        </mc:Fallback>
      </mc:AlternateContent>
      <p:sp>
        <p:nvSpPr>
          <p:cNvPr id="29" name="正方形/長方形 28"/>
          <p:cNvSpPr/>
          <p:nvPr/>
        </p:nvSpPr>
        <p:spPr>
          <a:xfrm>
            <a:off x="3661762" y="2797492"/>
            <a:ext cx="676300" cy="200055"/>
          </a:xfrm>
          <a:prstGeom prst="rect">
            <a:avLst/>
          </a:prstGeom>
        </p:spPr>
        <p:txBody>
          <a:bodyPr wrap="square">
            <a:spAutoFit/>
          </a:bodyPr>
          <a:lstStyle/>
          <a:p>
            <a:pPr algn="ctr"/>
            <a:r>
              <a:rPr lang="en-US" altLang="ja-JP" sz="700" dirty="0" smtClean="0">
                <a:solidFill>
                  <a:prstClr val="black"/>
                </a:solidFill>
                <a:ea typeface="メイリオ"/>
              </a:rPr>
              <a:t>Total</a:t>
            </a:r>
          </a:p>
        </p:txBody>
      </p:sp>
      <mc:AlternateContent xmlns:mc="http://schemas.openxmlformats.org/markup-compatibility/2006">
        <mc:Choice xmlns:cx1="http://schemas.microsoft.com/office/drawing/2015/9/8/chartex" xmlns="" Requires="cx1">
          <p:graphicFrame>
            <p:nvGraphicFramePr>
              <p:cNvPr id="30" name="グラフ 29"/>
              <p:cNvGraphicFramePr/>
              <p:nvPr>
                <p:extLst>
                  <p:ext uri="{D42A27DB-BD31-4B8C-83A1-F6EECF244321}">
                    <p14:modId xmlns:p14="http://schemas.microsoft.com/office/powerpoint/2010/main" val="2999512905"/>
                  </p:ext>
                </p:extLst>
              </p:nvPr>
            </p:nvGraphicFramePr>
            <p:xfrm>
              <a:off x="1313726" y="3026060"/>
              <a:ext cx="2556000" cy="1076400"/>
            </p:xfrm>
            <a:graphic>
              <a:graphicData uri="http://schemas.microsoft.com/office/drawing/2014/chartex">
                <cx:chart xmlns:cx="http://schemas.microsoft.com/office/drawing/2014/chartex" xmlns:r="http://schemas.openxmlformats.org/officeDocument/2006/relationships" r:id="rId8"/>
              </a:graphicData>
            </a:graphic>
          </p:graphicFrame>
        </mc:Choice>
        <mc:Fallback>
          <p:pic>
            <p:nvPicPr>
              <p:cNvPr id="30" name="グラフ 29"/>
              <p:cNvPicPr>
                <a:picLocks noGrp="1" noRot="1" noChangeAspect="1" noMove="1" noResize="1" noEditPoints="1" noAdjustHandles="1" noChangeArrowheads="1" noChangeShapeType="1"/>
              </p:cNvPicPr>
              <p:nvPr/>
            </p:nvPicPr>
            <p:blipFill>
              <a:blip r:embed="rId9"/>
              <a:stretch>
                <a:fillRect/>
              </a:stretch>
            </p:blipFill>
            <p:spPr>
              <a:xfrm>
                <a:off x="1313726" y="3026060"/>
                <a:ext cx="2556000" cy="1076400"/>
              </a:xfrm>
              <a:prstGeom prst="rect">
                <a:avLst/>
              </a:prstGeom>
            </p:spPr>
          </p:pic>
        </mc:Fallback>
      </mc:AlternateContent>
      <p:sp>
        <p:nvSpPr>
          <p:cNvPr id="31" name="正方形/長方形 30"/>
          <p:cNvSpPr/>
          <p:nvPr/>
        </p:nvSpPr>
        <p:spPr>
          <a:xfrm>
            <a:off x="3248483" y="4007483"/>
            <a:ext cx="676300" cy="200055"/>
          </a:xfrm>
          <a:prstGeom prst="rect">
            <a:avLst/>
          </a:prstGeom>
        </p:spPr>
        <p:txBody>
          <a:bodyPr wrap="square">
            <a:spAutoFit/>
          </a:bodyPr>
          <a:lstStyle/>
          <a:p>
            <a:pPr algn="ctr"/>
            <a:r>
              <a:rPr lang="en-US" altLang="ja-JP" sz="700" dirty="0" smtClean="0">
                <a:solidFill>
                  <a:prstClr val="black"/>
                </a:solidFill>
                <a:ea typeface="メイリオ"/>
              </a:rPr>
              <a:t>Total</a:t>
            </a:r>
          </a:p>
        </p:txBody>
      </p:sp>
      <mc:AlternateContent xmlns:mc="http://schemas.openxmlformats.org/markup-compatibility/2006">
        <mc:Choice xmlns:cx1="http://schemas.microsoft.com/office/drawing/2015/9/8/chartex" xmlns="" Requires="cx1">
          <p:graphicFrame>
            <p:nvGraphicFramePr>
              <p:cNvPr id="32" name="グラフ 31"/>
              <p:cNvGraphicFramePr/>
              <p:nvPr>
                <p:extLst>
                  <p:ext uri="{D42A27DB-BD31-4B8C-83A1-F6EECF244321}">
                    <p14:modId xmlns:p14="http://schemas.microsoft.com/office/powerpoint/2010/main" val="3605209057"/>
                  </p:ext>
                </p:extLst>
              </p:nvPr>
            </p:nvGraphicFramePr>
            <p:xfrm>
              <a:off x="1301634" y="4149080"/>
              <a:ext cx="2556000" cy="1076400"/>
            </p:xfrm>
            <a:graphic>
              <a:graphicData uri="http://schemas.microsoft.com/office/drawing/2014/chartex">
                <cx:chart xmlns:cx="http://schemas.microsoft.com/office/drawing/2014/chartex" xmlns:r="http://schemas.openxmlformats.org/officeDocument/2006/relationships" r:id="rId10"/>
              </a:graphicData>
            </a:graphic>
          </p:graphicFrame>
        </mc:Choice>
        <mc:Fallback>
          <p:pic>
            <p:nvPicPr>
              <p:cNvPr id="32" name="グラフ 31"/>
              <p:cNvPicPr>
                <a:picLocks noGrp="1" noRot="1" noChangeAspect="1" noMove="1" noResize="1" noEditPoints="1" noAdjustHandles="1" noChangeArrowheads="1" noChangeShapeType="1"/>
              </p:cNvPicPr>
              <p:nvPr/>
            </p:nvPicPr>
            <p:blipFill>
              <a:blip r:embed="rId11"/>
              <a:stretch>
                <a:fillRect/>
              </a:stretch>
            </p:blipFill>
            <p:spPr>
              <a:xfrm>
                <a:off x="1301634" y="4149080"/>
                <a:ext cx="2556000" cy="1076400"/>
              </a:xfrm>
              <a:prstGeom prst="rect">
                <a:avLst/>
              </a:prstGeom>
            </p:spPr>
          </p:pic>
        </mc:Fallback>
      </mc:AlternateContent>
      <p:sp>
        <p:nvSpPr>
          <p:cNvPr id="33" name="正方形/長方形 32"/>
          <p:cNvSpPr/>
          <p:nvPr/>
        </p:nvSpPr>
        <p:spPr>
          <a:xfrm>
            <a:off x="1893737" y="4851834"/>
            <a:ext cx="1008111" cy="307777"/>
          </a:xfrm>
          <a:prstGeom prst="rect">
            <a:avLst/>
          </a:prstGeom>
        </p:spPr>
        <p:txBody>
          <a:bodyPr wrap="square">
            <a:spAutoFit/>
          </a:bodyPr>
          <a:lstStyle/>
          <a:p>
            <a:pPr algn="ctr"/>
            <a:r>
              <a:rPr lang="en-US" altLang="ja-JP" sz="700" dirty="0" smtClean="0">
                <a:solidFill>
                  <a:prstClr val="black"/>
                </a:solidFill>
                <a:ea typeface="メイリオ"/>
              </a:rPr>
              <a:t>Integrated Gas, Renewable &amp; Power</a:t>
            </a:r>
          </a:p>
        </p:txBody>
      </p:sp>
      <p:sp>
        <p:nvSpPr>
          <p:cNvPr id="34" name="正方形/長方形 33"/>
          <p:cNvSpPr/>
          <p:nvPr/>
        </p:nvSpPr>
        <p:spPr>
          <a:xfrm>
            <a:off x="3248483" y="5154421"/>
            <a:ext cx="676300" cy="200055"/>
          </a:xfrm>
          <a:prstGeom prst="rect">
            <a:avLst/>
          </a:prstGeom>
        </p:spPr>
        <p:txBody>
          <a:bodyPr wrap="square">
            <a:spAutoFit/>
          </a:bodyPr>
          <a:lstStyle/>
          <a:p>
            <a:pPr algn="ctr"/>
            <a:r>
              <a:rPr lang="en-US" altLang="ja-JP" sz="700" dirty="0" smtClean="0">
                <a:solidFill>
                  <a:prstClr val="black"/>
                </a:solidFill>
                <a:ea typeface="メイリオ"/>
              </a:rPr>
              <a:t>Total</a:t>
            </a:r>
          </a:p>
        </p:txBody>
      </p:sp>
      <mc:AlternateContent xmlns:mc="http://schemas.openxmlformats.org/markup-compatibility/2006">
        <mc:Choice xmlns:cx1="http://schemas.microsoft.com/office/drawing/2015/9/8/chartex" xmlns="" Requires="cx1">
          <p:graphicFrame>
            <p:nvGraphicFramePr>
              <p:cNvPr id="35" name="グラフ 34"/>
              <p:cNvGraphicFramePr/>
              <p:nvPr>
                <p:extLst>
                  <p:ext uri="{D42A27DB-BD31-4B8C-83A1-F6EECF244321}">
                    <p14:modId xmlns:p14="http://schemas.microsoft.com/office/powerpoint/2010/main" val="1021627986"/>
                  </p:ext>
                </p:extLst>
              </p:nvPr>
            </p:nvGraphicFramePr>
            <p:xfrm>
              <a:off x="1314234" y="5301208"/>
              <a:ext cx="2123728" cy="1076400"/>
            </p:xfrm>
            <a:graphic>
              <a:graphicData uri="http://schemas.microsoft.com/office/drawing/2014/chartex">
                <cx:chart xmlns:cx="http://schemas.microsoft.com/office/drawing/2014/chartex" xmlns:r="http://schemas.openxmlformats.org/officeDocument/2006/relationships" r:id="rId12"/>
              </a:graphicData>
            </a:graphic>
          </p:graphicFrame>
        </mc:Choice>
        <mc:Fallback>
          <p:pic>
            <p:nvPicPr>
              <p:cNvPr id="35" name="グラフ 34"/>
              <p:cNvPicPr>
                <a:picLocks noGrp="1" noRot="1" noChangeAspect="1" noMove="1" noResize="1" noEditPoints="1" noAdjustHandles="1" noChangeArrowheads="1" noChangeShapeType="1"/>
              </p:cNvPicPr>
              <p:nvPr/>
            </p:nvPicPr>
            <p:blipFill>
              <a:blip r:embed="rId13"/>
              <a:stretch>
                <a:fillRect/>
              </a:stretch>
            </p:blipFill>
            <p:spPr>
              <a:xfrm>
                <a:off x="1314234" y="5301208"/>
                <a:ext cx="2123728" cy="1076400"/>
              </a:xfrm>
              <a:prstGeom prst="rect">
                <a:avLst/>
              </a:prstGeom>
            </p:spPr>
          </p:pic>
        </mc:Fallback>
      </mc:AlternateContent>
      <p:sp>
        <p:nvSpPr>
          <p:cNvPr id="36" name="正方形/長方形 35"/>
          <p:cNvSpPr/>
          <p:nvPr/>
        </p:nvSpPr>
        <p:spPr>
          <a:xfrm>
            <a:off x="2823911" y="6275304"/>
            <a:ext cx="676300" cy="200055"/>
          </a:xfrm>
          <a:prstGeom prst="rect">
            <a:avLst/>
          </a:prstGeom>
        </p:spPr>
        <p:txBody>
          <a:bodyPr wrap="square">
            <a:spAutoFit/>
          </a:bodyPr>
          <a:lstStyle/>
          <a:p>
            <a:pPr algn="ctr"/>
            <a:r>
              <a:rPr lang="en-US" altLang="ja-JP" sz="700" dirty="0" smtClean="0">
                <a:solidFill>
                  <a:prstClr val="black"/>
                </a:solidFill>
                <a:ea typeface="メイリオ"/>
              </a:rPr>
              <a:t>Total</a:t>
            </a:r>
          </a:p>
        </p:txBody>
      </p:sp>
      <p:sp>
        <p:nvSpPr>
          <p:cNvPr id="37" name="正方形/長方形 36"/>
          <p:cNvSpPr/>
          <p:nvPr/>
        </p:nvSpPr>
        <p:spPr>
          <a:xfrm>
            <a:off x="3077922" y="1628800"/>
            <a:ext cx="1180525" cy="307777"/>
          </a:xfrm>
          <a:prstGeom prst="rect">
            <a:avLst/>
          </a:prstGeom>
        </p:spPr>
        <p:txBody>
          <a:bodyPr wrap="square">
            <a:spAutoFit/>
          </a:bodyPr>
          <a:lstStyle/>
          <a:p>
            <a:pPr algn="ctr"/>
            <a:r>
              <a:rPr lang="ja-JP" altLang="en-US" sz="700" dirty="0" smtClean="0">
                <a:solidFill>
                  <a:prstClr val="white"/>
                </a:solidFill>
                <a:latin typeface="Meiryo UI" panose="020B0604030504040204" pitchFamily="50" charset="-128"/>
                <a:ea typeface="Meiryo UI" panose="020B0604030504040204" pitchFamily="50" charset="-128"/>
              </a:rPr>
              <a:t>各社の部門別純利益</a:t>
            </a:r>
            <a:endParaRPr lang="en-US" altLang="ja-JP" sz="700" dirty="0" smtClean="0">
              <a:solidFill>
                <a:prstClr val="white"/>
              </a:solidFill>
              <a:latin typeface="Meiryo UI" panose="020B0604030504040204" pitchFamily="50" charset="-128"/>
              <a:ea typeface="Meiryo UI" panose="020B0604030504040204" pitchFamily="50" charset="-128"/>
            </a:endParaRPr>
          </a:p>
          <a:p>
            <a:pPr algn="ctr"/>
            <a:r>
              <a:rPr lang="en-US" altLang="ja-JP" sz="700" dirty="0" smtClean="0">
                <a:solidFill>
                  <a:prstClr val="white"/>
                </a:solidFill>
                <a:latin typeface="Meiryo UI" panose="020B0604030504040204" pitchFamily="50" charset="-128"/>
                <a:ea typeface="Meiryo UI" panose="020B0604030504040204" pitchFamily="50" charset="-128"/>
              </a:rPr>
              <a:t>(BP</a:t>
            </a:r>
            <a:r>
              <a:rPr lang="ja-JP" altLang="en-US" sz="700" dirty="0" smtClean="0">
                <a:solidFill>
                  <a:prstClr val="white"/>
                </a:solidFill>
                <a:latin typeface="Meiryo UI" panose="020B0604030504040204" pitchFamily="50" charset="-128"/>
                <a:ea typeface="Meiryo UI" panose="020B0604030504040204" pitchFamily="50" charset="-128"/>
              </a:rPr>
              <a:t>のみ金利前税前利益</a:t>
            </a:r>
            <a:r>
              <a:rPr lang="en-US" altLang="ja-JP" sz="700" dirty="0" smtClean="0">
                <a:solidFill>
                  <a:prstClr val="white"/>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241073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52</TotalTime>
  <Words>433</Words>
  <Application>Microsoft Office PowerPoint</Application>
  <PresentationFormat>A4 210 x 297 mm</PresentationFormat>
  <Paragraphs>56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メイリオ</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media05</dc:creator>
  <cp:lastModifiedBy>media05</cp:lastModifiedBy>
  <cp:revision>41</cp:revision>
  <dcterms:created xsi:type="dcterms:W3CDTF">2021-06-08T00:00:33Z</dcterms:created>
  <dcterms:modified xsi:type="dcterms:W3CDTF">2021-06-08T00:53:17Z</dcterms:modified>
</cp:coreProperties>
</file>