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>
            <a:grpSpLocks noChangeAspect="1"/>
          </p:cNvGrpSpPr>
          <p:nvPr/>
        </p:nvGrpSpPr>
        <p:grpSpPr>
          <a:xfrm>
            <a:off x="834144" y="1387624"/>
            <a:ext cx="8295320" cy="4022807"/>
            <a:chOff x="511264" y="2044356"/>
            <a:chExt cx="9063421" cy="4745498"/>
          </a:xfrm>
        </p:grpSpPr>
        <p:sp>
          <p:nvSpPr>
            <p:cNvPr id="7" name="正方形/長方形 6"/>
            <p:cNvSpPr/>
            <p:nvPr/>
          </p:nvSpPr>
          <p:spPr bwMode="auto">
            <a:xfrm>
              <a:off x="3617145" y="5062519"/>
              <a:ext cx="438367" cy="1615513"/>
            </a:xfrm>
            <a:prstGeom prst="rect">
              <a:avLst/>
            </a:prstGeom>
            <a:solidFill>
              <a:srgbClr val="D893ED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 bwMode="auto">
            <a:xfrm>
              <a:off x="4125342" y="5061684"/>
              <a:ext cx="1952872" cy="1619638"/>
            </a:xfrm>
            <a:prstGeom prst="rect">
              <a:avLst/>
            </a:prstGeom>
            <a:solidFill>
              <a:srgbClr val="D893ED"/>
            </a:solidFill>
            <a:ln w="9525">
              <a:noFill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l"/>
              <a:endParaRPr kumimoji="0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0" name="角丸四角形 113"/>
            <p:cNvSpPr>
              <a:spLocks noChangeArrowheads="1"/>
            </p:cNvSpPr>
            <p:nvPr/>
          </p:nvSpPr>
          <p:spPr bwMode="auto">
            <a:xfrm>
              <a:off x="7643279" y="2454028"/>
              <a:ext cx="1764000" cy="1987550"/>
            </a:xfrm>
            <a:prstGeom prst="roundRect">
              <a:avLst>
                <a:gd name="adj" fmla="val 8505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5306" tIns="32653" rIns="65306" bIns="32653"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ja-JP" sz="1400" b="1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1" name="テキスト ボックス 50"/>
            <p:cNvSpPr txBox="1">
              <a:spLocks noChangeArrowheads="1"/>
            </p:cNvSpPr>
            <p:nvPr/>
          </p:nvSpPr>
          <p:spPr bwMode="auto">
            <a:xfrm>
              <a:off x="7714133" y="2044356"/>
              <a:ext cx="1462796" cy="4356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1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日本：</a:t>
              </a:r>
              <a:r>
                <a:rPr lang="ja-JP" altLang="en-US" sz="1800" b="1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利用</a:t>
              </a:r>
              <a:endParaRPr lang="en-US" altLang="ja-JP" sz="18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2" name="右矢印 11"/>
            <p:cNvSpPr>
              <a:spLocks noChangeArrowheads="1"/>
            </p:cNvSpPr>
            <p:nvPr/>
          </p:nvSpPr>
          <p:spPr bwMode="auto">
            <a:xfrm>
              <a:off x="3852951" y="2930677"/>
              <a:ext cx="2259012" cy="863600"/>
            </a:xfrm>
            <a:prstGeom prst="rightArrow">
              <a:avLst>
                <a:gd name="adj1" fmla="val 80519"/>
                <a:gd name="adj2" fmla="val 26469"/>
              </a:avLst>
            </a:prstGeom>
            <a:solidFill>
              <a:srgbClr val="3366FF"/>
            </a:solidFill>
            <a:ln w="9525" algn="ctr">
              <a:solidFill>
                <a:srgbClr val="8EB4E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角丸四角形 12"/>
            <p:cNvSpPr/>
            <p:nvPr/>
          </p:nvSpPr>
          <p:spPr bwMode="auto">
            <a:xfrm>
              <a:off x="511264" y="2481495"/>
              <a:ext cx="1541463" cy="1956707"/>
            </a:xfrm>
            <a:prstGeom prst="roundRect">
              <a:avLst>
                <a:gd name="adj" fmla="val 10318"/>
              </a:avLst>
            </a:prstGeom>
            <a:solidFill>
              <a:schemeClr val="bg1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/>
            <a:lstStyle/>
            <a:p>
              <a:pPr algn="ctr">
                <a:defRPr/>
              </a:pPr>
              <a:r>
                <a:rPr lang="ja-JP" altLang="en-US" sz="1600" b="1" dirty="0">
                  <a:solidFill>
                    <a:srgbClr val="40404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天然ガス</a:t>
              </a:r>
              <a:endParaRPr lang="en-US" altLang="ja-JP" sz="1600" b="1" dirty="0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1600" b="1" dirty="0">
                  <a:solidFill>
                    <a:srgbClr val="40404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石油</a:t>
              </a:r>
              <a:endParaRPr lang="en-US" altLang="ja-JP" sz="1600" b="1" dirty="0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1600" b="1" dirty="0">
                  <a:solidFill>
                    <a:srgbClr val="40404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石炭</a:t>
              </a:r>
              <a:r>
                <a:rPr lang="en-US" altLang="ja-JP" sz="1600" b="1" dirty="0">
                  <a:solidFill>
                    <a:srgbClr val="40404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 </a:t>
              </a:r>
            </a:p>
            <a:p>
              <a:pPr algn="ctr">
                <a:defRPr/>
              </a:pPr>
              <a:endParaRPr lang="en-US" altLang="ja-JP" sz="1200" b="1" dirty="0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角丸四角形 13"/>
            <p:cNvSpPr/>
            <p:nvPr/>
          </p:nvSpPr>
          <p:spPr bwMode="auto">
            <a:xfrm>
              <a:off x="511264" y="4631114"/>
              <a:ext cx="1541463" cy="2089150"/>
            </a:xfrm>
            <a:prstGeom prst="roundRect">
              <a:avLst>
                <a:gd name="adj" fmla="val 8504"/>
              </a:avLst>
            </a:prstGeom>
            <a:solidFill>
              <a:schemeClr val="bg1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65306" tIns="32653" rIns="65306" bIns="32653"/>
            <a:lstStyle/>
            <a:p>
              <a:pPr algn="ctr">
                <a:defRPr/>
              </a:pPr>
              <a:r>
                <a:rPr lang="ja-JP" altLang="en-US" sz="1600" b="1" dirty="0">
                  <a:solidFill>
                    <a:srgbClr val="40404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再生可能</a:t>
              </a:r>
              <a:endParaRPr lang="en-US" altLang="ja-JP" sz="1600" b="1" dirty="0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 algn="ctr">
                <a:defRPr/>
              </a:pPr>
              <a:r>
                <a:rPr lang="ja-JP" altLang="en-US" sz="1600" b="1" dirty="0">
                  <a:solidFill>
                    <a:srgbClr val="40404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エネルギー</a:t>
              </a:r>
              <a:endParaRPr lang="en-US" altLang="ja-JP" sz="1600" b="1" dirty="0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pic>
          <p:nvPicPr>
            <p:cNvPr id="15" name="Picture 125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8647" y="3655767"/>
              <a:ext cx="720725" cy="3635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6" descr="C:\Users\9401571\AppData\Local\Microsoft\Windows\Temporary Internet Files\Content.IE5\3Y2HVW0W\MC900434818[1].pn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91651" y="2696916"/>
              <a:ext cx="457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49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9488" y="2685804"/>
              <a:ext cx="660400" cy="447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" descr="C:\Users\9401571\AppData\Local\Microsoft\Windows\Temporary Internet Files\Content.IE5\FN91NI42\MC900229061[1].wmf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02" y="3466569"/>
              <a:ext cx="1423987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テキスト ボックス 50"/>
            <p:cNvSpPr txBox="1">
              <a:spLocks noChangeArrowheads="1"/>
            </p:cNvSpPr>
            <p:nvPr/>
          </p:nvSpPr>
          <p:spPr bwMode="auto">
            <a:xfrm>
              <a:off x="3981662" y="2044356"/>
              <a:ext cx="3180951" cy="435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1800" b="1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海上輸送</a:t>
              </a:r>
              <a:r>
                <a:rPr lang="ja-JP" altLang="en-US" sz="1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（液体</a:t>
              </a:r>
              <a:r>
                <a:rPr lang="ja-JP" altLang="en-US" sz="1400" b="1" dirty="0" smtClean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：水素キャリア</a:t>
              </a:r>
              <a:r>
                <a:rPr lang="ja-JP" altLang="en-US" sz="1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）</a:t>
              </a:r>
              <a:endPara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0" name="右矢印 19"/>
            <p:cNvSpPr/>
            <p:nvPr/>
          </p:nvSpPr>
          <p:spPr bwMode="auto">
            <a:xfrm>
              <a:off x="2151152" y="5034115"/>
              <a:ext cx="1459555" cy="777875"/>
            </a:xfrm>
            <a:prstGeom prst="rightArrow">
              <a:avLst>
                <a:gd name="adj1" fmla="val 65097"/>
                <a:gd name="adj2" fmla="val 50000"/>
              </a:avLst>
            </a:prstGeom>
            <a:solidFill>
              <a:srgbClr val="66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1" name="ホームベース 20"/>
            <p:cNvSpPr/>
            <p:nvPr/>
          </p:nvSpPr>
          <p:spPr>
            <a:xfrm>
              <a:off x="2151151" y="5165877"/>
              <a:ext cx="1008062" cy="508000"/>
            </a:xfrm>
            <a:prstGeom prst="homePlate">
              <a:avLst>
                <a:gd name="adj" fmla="val 41935"/>
              </a:avLst>
            </a:prstGeom>
            <a:solidFill>
              <a:srgbClr val="66FF99"/>
            </a:solidFill>
            <a:ln>
              <a:solidFill>
                <a:srgbClr val="66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400" b="1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2" name="テキスト ボックス 51"/>
            <p:cNvSpPr txBox="1">
              <a:spLocks noChangeArrowheads="1"/>
            </p:cNvSpPr>
            <p:nvPr/>
          </p:nvSpPr>
          <p:spPr bwMode="auto">
            <a:xfrm>
              <a:off x="1896630" y="5827514"/>
              <a:ext cx="1866447" cy="689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6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電気・熱による</a:t>
              </a:r>
              <a:endParaRPr lang="en-US" altLang="ja-JP" sz="16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6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水素製造</a:t>
              </a:r>
            </a:p>
          </p:txBody>
        </p:sp>
        <p:sp>
          <p:nvSpPr>
            <p:cNvPr id="23" name="テキスト ボックス 57"/>
            <p:cNvSpPr txBox="1">
              <a:spLocks noChangeArrowheads="1"/>
            </p:cNvSpPr>
            <p:nvPr/>
          </p:nvSpPr>
          <p:spPr bwMode="auto">
            <a:xfrm>
              <a:off x="7791495" y="3152528"/>
              <a:ext cx="1574888" cy="363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400" b="1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燃料電池自動車</a:t>
              </a:r>
            </a:p>
          </p:txBody>
        </p:sp>
        <p:sp>
          <p:nvSpPr>
            <p:cNvPr id="24" name="テキスト ボックス 59"/>
            <p:cNvSpPr txBox="1">
              <a:spLocks noChangeArrowheads="1"/>
            </p:cNvSpPr>
            <p:nvPr/>
          </p:nvSpPr>
          <p:spPr bwMode="auto">
            <a:xfrm>
              <a:off x="8438215" y="4041063"/>
              <a:ext cx="986407" cy="363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400" b="1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燃料電池</a:t>
              </a:r>
            </a:p>
          </p:txBody>
        </p:sp>
        <p:sp>
          <p:nvSpPr>
            <p:cNvPr id="25" name="テキスト ボックス 22"/>
            <p:cNvSpPr txBox="1">
              <a:spLocks noChangeArrowheads="1"/>
            </p:cNvSpPr>
            <p:nvPr/>
          </p:nvSpPr>
          <p:spPr bwMode="auto">
            <a:xfrm>
              <a:off x="4183824" y="5209233"/>
              <a:ext cx="1320930" cy="4719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アンモニア</a:t>
              </a:r>
            </a:p>
          </p:txBody>
        </p:sp>
        <p:sp>
          <p:nvSpPr>
            <p:cNvPr id="26" name="テキスト ボックス 21"/>
            <p:cNvSpPr txBox="1">
              <a:spLocks noChangeArrowheads="1"/>
            </p:cNvSpPr>
            <p:nvPr/>
          </p:nvSpPr>
          <p:spPr bwMode="auto">
            <a:xfrm>
              <a:off x="4286363" y="3052057"/>
              <a:ext cx="1210590" cy="435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液化水素</a:t>
              </a:r>
            </a:p>
          </p:txBody>
        </p:sp>
        <p:sp>
          <p:nvSpPr>
            <p:cNvPr id="27" name="右矢印 49"/>
            <p:cNvSpPr>
              <a:spLocks noChangeArrowheads="1"/>
            </p:cNvSpPr>
            <p:nvPr/>
          </p:nvSpPr>
          <p:spPr bwMode="auto">
            <a:xfrm>
              <a:off x="3852951" y="3822196"/>
              <a:ext cx="2259012" cy="1197383"/>
            </a:xfrm>
            <a:prstGeom prst="rightArrow">
              <a:avLst>
                <a:gd name="adj1" fmla="val 80519"/>
                <a:gd name="adj2" fmla="val 26469"/>
              </a:avLst>
            </a:prstGeom>
            <a:solidFill>
              <a:srgbClr val="99CC00"/>
            </a:solidFill>
            <a:ln w="9525" algn="ctr">
              <a:solidFill>
                <a:srgbClr val="8EB4E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8" name="テキスト ボックス 23"/>
            <p:cNvSpPr txBox="1">
              <a:spLocks noChangeArrowheads="1"/>
            </p:cNvSpPr>
            <p:nvPr/>
          </p:nvSpPr>
          <p:spPr bwMode="auto">
            <a:xfrm>
              <a:off x="3737064" y="3905424"/>
              <a:ext cx="2466273" cy="6232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lnSpc>
                  <a:spcPts val="1700"/>
                </a:lnSpc>
                <a:spcBef>
                  <a:spcPct val="0"/>
                </a:spcBef>
                <a:buNone/>
              </a:pPr>
              <a:r>
                <a:rPr lang="ja-JP" altLang="en-US" sz="16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有機ハイドライド</a:t>
              </a:r>
              <a:endParaRPr lang="en-US" altLang="ja-JP" sz="16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lnSpc>
                  <a:spcPts val="1700"/>
                </a:lnSpc>
                <a:spcBef>
                  <a:spcPct val="0"/>
                </a:spcBef>
                <a:buNone/>
              </a:pPr>
              <a:r>
                <a:rPr lang="ja-JP" altLang="en-US" sz="14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（</a:t>
              </a:r>
              <a:r>
                <a:rPr lang="ja-JP" altLang="en-US" sz="12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メチルシクロヘキサン</a:t>
              </a:r>
              <a:r>
                <a:rPr lang="ja-JP" altLang="en-US" sz="14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）</a:t>
              </a:r>
            </a:p>
          </p:txBody>
        </p:sp>
        <p:sp>
          <p:nvSpPr>
            <p:cNvPr id="29" name="テキスト ボックス 47"/>
            <p:cNvSpPr txBox="1">
              <a:spLocks noChangeArrowheads="1"/>
            </p:cNvSpPr>
            <p:nvPr/>
          </p:nvSpPr>
          <p:spPr bwMode="auto">
            <a:xfrm>
              <a:off x="6806937" y="3651402"/>
              <a:ext cx="496005" cy="689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ja-JP" sz="1600" b="1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1600" b="1" i="1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</a:t>
              </a:r>
              <a:r>
                <a:rPr lang="en-US" altLang="ja-JP" sz="1200" b="1" i="1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endParaRPr lang="ja-JP" altLang="en-US" sz="1200" b="1" i="1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30" name="テキスト ボックス 57"/>
            <p:cNvSpPr txBox="1">
              <a:spLocks noChangeArrowheads="1"/>
            </p:cNvSpPr>
            <p:nvPr/>
          </p:nvSpPr>
          <p:spPr bwMode="auto">
            <a:xfrm>
              <a:off x="6155754" y="6228429"/>
              <a:ext cx="1210590" cy="435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800" b="1" dirty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直接利用</a:t>
              </a:r>
              <a:endParaRPr lang="en-US" altLang="ja-JP" sz="18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31" name="テキスト ボックス 57"/>
            <p:cNvSpPr txBox="1">
              <a:spLocks noChangeArrowheads="1"/>
            </p:cNvSpPr>
            <p:nvPr/>
          </p:nvSpPr>
          <p:spPr bwMode="auto">
            <a:xfrm>
              <a:off x="7820227" y="4020681"/>
              <a:ext cx="658889" cy="3630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400" b="1" dirty="0">
                  <a:solidFill>
                    <a:srgbClr val="00206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発 電</a:t>
              </a:r>
            </a:p>
          </p:txBody>
        </p:sp>
        <p:sp>
          <p:nvSpPr>
            <p:cNvPr id="32" name="角丸四角形 55"/>
            <p:cNvSpPr>
              <a:spLocks noChangeArrowheads="1"/>
            </p:cNvSpPr>
            <p:nvPr/>
          </p:nvSpPr>
          <p:spPr bwMode="auto">
            <a:xfrm>
              <a:off x="7436174" y="4897190"/>
              <a:ext cx="2138511" cy="1871282"/>
            </a:xfrm>
            <a:prstGeom prst="roundRect">
              <a:avLst>
                <a:gd name="adj" fmla="val 8505"/>
              </a:avLst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5306" tIns="32653" rIns="65306" bIns="32653"/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ja-JP" sz="1100" b="1">
                <a:solidFill>
                  <a:srgbClr val="40404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3" name="テキスト ボックス 32"/>
            <p:cNvSpPr txBox="1">
              <a:spLocks noChangeArrowheads="1"/>
            </p:cNvSpPr>
            <p:nvPr/>
          </p:nvSpPr>
          <p:spPr bwMode="auto">
            <a:xfrm>
              <a:off x="6369269" y="2754465"/>
              <a:ext cx="706179" cy="798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ja-JP" sz="20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8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気化</a:t>
              </a:r>
            </a:p>
          </p:txBody>
        </p:sp>
        <p:sp>
          <p:nvSpPr>
            <p:cNvPr id="34" name="テキスト ボックス 57"/>
            <p:cNvSpPr txBox="1">
              <a:spLocks noChangeArrowheads="1"/>
            </p:cNvSpPr>
            <p:nvPr/>
          </p:nvSpPr>
          <p:spPr bwMode="auto">
            <a:xfrm>
              <a:off x="6497092" y="4531391"/>
              <a:ext cx="958385" cy="435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8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脱水素</a:t>
              </a:r>
              <a:endParaRPr lang="en-US" altLang="ja-JP" sz="18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35" name="Picture 12" descr="C:\Users\9401571\AppData\Local\Microsoft\Windows\Temporary Internet Files\Content.IE5\FN91NI42\MP900448408[1].jpg"/>
            <p:cNvPicPr>
              <a:picLocks noChangeAspect="1" noChangeArrowheads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6914" y="5376107"/>
              <a:ext cx="665163" cy="549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8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976" y="5553906"/>
              <a:ext cx="8509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テキスト ボックス 47"/>
            <p:cNvSpPr txBox="1">
              <a:spLocks noChangeArrowheads="1"/>
            </p:cNvSpPr>
            <p:nvPr/>
          </p:nvSpPr>
          <p:spPr bwMode="auto">
            <a:xfrm>
              <a:off x="5337448" y="4995853"/>
              <a:ext cx="2273300" cy="689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1600" b="1" i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ja-JP" altLang="en-US" sz="1600" b="1" i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　　  　　　</a:t>
              </a:r>
              <a:endParaRPr lang="en-US" altLang="ja-JP" sz="1600" b="1" i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1600" b="1" i="1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NH</a:t>
              </a:r>
              <a:r>
                <a:rPr lang="en-US" altLang="ja-JP" sz="1200" b="1" i="1" dirty="0" smtClean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 </a:t>
              </a:r>
              <a:endParaRPr lang="en-US" altLang="ja-JP" sz="1050" b="1" i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38" name="右矢印 37"/>
            <p:cNvSpPr>
              <a:spLocks noChangeArrowheads="1"/>
            </p:cNvSpPr>
            <p:nvPr/>
          </p:nvSpPr>
          <p:spPr bwMode="auto">
            <a:xfrm>
              <a:off x="6110704" y="5784676"/>
              <a:ext cx="1304401" cy="453491"/>
            </a:xfrm>
            <a:prstGeom prst="rightArrow">
              <a:avLst>
                <a:gd name="adj1" fmla="val 59280"/>
                <a:gd name="adj2" fmla="val 109071"/>
              </a:avLst>
            </a:prstGeom>
            <a:solidFill>
              <a:srgbClr val="CC99FF"/>
            </a:solidFill>
            <a:ln w="9525" algn="ctr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9" name="テキスト ボックス 47"/>
            <p:cNvSpPr txBox="1">
              <a:spLocks noChangeArrowheads="1"/>
            </p:cNvSpPr>
            <p:nvPr/>
          </p:nvSpPr>
          <p:spPr bwMode="auto">
            <a:xfrm>
              <a:off x="6712694" y="3615224"/>
              <a:ext cx="496005" cy="689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ja-JP" sz="16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1600" b="1" i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</a:t>
              </a:r>
              <a:r>
                <a:rPr lang="en-US" altLang="ja-JP" sz="1200" b="1" i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endParaRPr lang="ja-JP" altLang="en-US" sz="1200" b="1" i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40" name="右矢印 44"/>
            <p:cNvSpPr/>
            <p:nvPr/>
          </p:nvSpPr>
          <p:spPr bwMode="auto">
            <a:xfrm>
              <a:off x="6617044" y="3438895"/>
              <a:ext cx="1008062" cy="1275806"/>
            </a:xfrm>
            <a:prstGeom prst="rightArrow">
              <a:avLst>
                <a:gd name="adj1" fmla="val 65097"/>
                <a:gd name="adj2" fmla="val 50000"/>
              </a:avLst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  <a:alpha val="83000"/>
                  </a:schemeClr>
                </a:gs>
                <a:gs pos="100000">
                  <a:srgbClr val="0070C0">
                    <a:alpha val="48000"/>
                  </a:srgbClr>
                </a:gs>
              </a:gsLst>
              <a:lin ang="10800000" scaled="1"/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40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Freeform 81"/>
            <p:cNvSpPr>
              <a:spLocks/>
            </p:cNvSpPr>
            <p:nvPr/>
          </p:nvSpPr>
          <p:spPr bwMode="auto">
            <a:xfrm>
              <a:off x="6111963" y="3003702"/>
              <a:ext cx="522288" cy="946150"/>
            </a:xfrm>
            <a:custGeom>
              <a:avLst/>
              <a:gdLst>
                <a:gd name="T0" fmla="*/ 0 w 10000"/>
                <a:gd name="T1" fmla="*/ 0 h 9917"/>
                <a:gd name="T2" fmla="*/ 0 w 10000"/>
                <a:gd name="T3" fmla="*/ 2147483647 h 9917"/>
                <a:gd name="T4" fmla="*/ 2147483647 w 10000"/>
                <a:gd name="T5" fmla="*/ 2147483647 h 9917"/>
                <a:gd name="T6" fmla="*/ 2147483647 w 10000"/>
                <a:gd name="T7" fmla="*/ 2147483647 h 9917"/>
                <a:gd name="T8" fmla="*/ 2147483647 w 10000"/>
                <a:gd name="T9" fmla="*/ 2147483647 h 9917"/>
                <a:gd name="T10" fmla="*/ 2147483647 w 10000"/>
                <a:gd name="T11" fmla="*/ 2147483647 h 9917"/>
                <a:gd name="T12" fmla="*/ 2147483647 w 10000"/>
                <a:gd name="T13" fmla="*/ 2147483647 h 9917"/>
                <a:gd name="T14" fmla="*/ 2147483647 w 10000"/>
                <a:gd name="T15" fmla="*/ 2147483647 h 9917"/>
                <a:gd name="T16" fmla="*/ 2147483647 w 10000"/>
                <a:gd name="T17" fmla="*/ 2147483647 h 9917"/>
                <a:gd name="T18" fmla="*/ 0 w 10000"/>
                <a:gd name="T19" fmla="*/ 0 h 99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000"/>
                <a:gd name="T31" fmla="*/ 0 h 9917"/>
                <a:gd name="T32" fmla="*/ 10000 w 10000"/>
                <a:gd name="T33" fmla="*/ 9917 h 991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000" h="9917">
                  <a:moveTo>
                    <a:pt x="0" y="0"/>
                  </a:moveTo>
                  <a:lnTo>
                    <a:pt x="0" y="6036"/>
                  </a:lnTo>
                  <a:cubicBezTo>
                    <a:pt x="1808" y="6104"/>
                    <a:pt x="1621" y="6228"/>
                    <a:pt x="2690" y="6828"/>
                  </a:cubicBezTo>
                  <a:cubicBezTo>
                    <a:pt x="3759" y="7428"/>
                    <a:pt x="5064" y="9022"/>
                    <a:pt x="6414" y="9636"/>
                  </a:cubicBezTo>
                  <a:cubicBezTo>
                    <a:pt x="7569" y="9886"/>
                    <a:pt x="9087" y="9936"/>
                    <a:pt x="10000" y="9912"/>
                  </a:cubicBezTo>
                  <a:cubicBezTo>
                    <a:pt x="10000" y="8653"/>
                    <a:pt x="9848" y="8259"/>
                    <a:pt x="9848" y="7001"/>
                  </a:cubicBezTo>
                  <a:cubicBezTo>
                    <a:pt x="7158" y="6854"/>
                    <a:pt x="6880" y="5875"/>
                    <a:pt x="5897" y="5038"/>
                  </a:cubicBezTo>
                  <a:cubicBezTo>
                    <a:pt x="4914" y="4201"/>
                    <a:pt x="5047" y="3775"/>
                    <a:pt x="3952" y="1980"/>
                  </a:cubicBezTo>
                  <a:cubicBezTo>
                    <a:pt x="2979" y="-149"/>
                    <a:pt x="1945" y="383"/>
                    <a:pt x="1277" y="5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3366FF"/>
                </a:gs>
                <a:gs pos="100000">
                  <a:srgbClr val="8EB8E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2" name="Freeform 82"/>
            <p:cNvSpPr>
              <a:spLocks/>
            </p:cNvSpPr>
            <p:nvPr/>
          </p:nvSpPr>
          <p:spPr bwMode="auto">
            <a:xfrm>
              <a:off x="6111964" y="3764711"/>
              <a:ext cx="525463" cy="717541"/>
            </a:xfrm>
            <a:custGeom>
              <a:avLst/>
              <a:gdLst>
                <a:gd name="T0" fmla="*/ 0 w 10138"/>
                <a:gd name="T1" fmla="*/ 2147483647 h 10724"/>
                <a:gd name="T2" fmla="*/ 0 w 10138"/>
                <a:gd name="T3" fmla="*/ 2147483647 h 10724"/>
                <a:gd name="T4" fmla="*/ 2147483647 w 10138"/>
                <a:gd name="T5" fmla="*/ 2147483647 h 10724"/>
                <a:gd name="T6" fmla="*/ 2147483647 w 10138"/>
                <a:gd name="T7" fmla="*/ 2147483647 h 10724"/>
                <a:gd name="T8" fmla="*/ 2147483647 w 10138"/>
                <a:gd name="T9" fmla="*/ 2147483647 h 10724"/>
                <a:gd name="T10" fmla="*/ 2147483647 w 10138"/>
                <a:gd name="T11" fmla="*/ 0 h 10724"/>
                <a:gd name="T12" fmla="*/ 2147483647 w 10138"/>
                <a:gd name="T13" fmla="*/ 2147483647 h 10724"/>
                <a:gd name="T14" fmla="*/ 2147483647 w 10138"/>
                <a:gd name="T15" fmla="*/ 2147483647 h 10724"/>
                <a:gd name="T16" fmla="*/ 0 w 10138"/>
                <a:gd name="T17" fmla="*/ 2147483647 h 107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138"/>
                <a:gd name="T28" fmla="*/ 0 h 10724"/>
                <a:gd name="T29" fmla="*/ 10138 w 10138"/>
                <a:gd name="T30" fmla="*/ 10724 h 107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138" h="10724">
                  <a:moveTo>
                    <a:pt x="0" y="4082"/>
                  </a:moveTo>
                  <a:lnTo>
                    <a:pt x="0" y="10595"/>
                  </a:lnTo>
                  <a:cubicBezTo>
                    <a:pt x="920" y="10863"/>
                    <a:pt x="230" y="10639"/>
                    <a:pt x="1457" y="10585"/>
                  </a:cubicBezTo>
                  <a:cubicBezTo>
                    <a:pt x="2858" y="10170"/>
                    <a:pt x="4122" y="7624"/>
                    <a:pt x="5047" y="5948"/>
                  </a:cubicBezTo>
                  <a:cubicBezTo>
                    <a:pt x="6749" y="3695"/>
                    <a:pt x="7393" y="3733"/>
                    <a:pt x="10138" y="3518"/>
                  </a:cubicBezTo>
                  <a:cubicBezTo>
                    <a:pt x="10056" y="2417"/>
                    <a:pt x="10067" y="1101"/>
                    <a:pt x="9985" y="0"/>
                  </a:cubicBezTo>
                  <a:cubicBezTo>
                    <a:pt x="9172" y="-9"/>
                    <a:pt x="7669" y="206"/>
                    <a:pt x="6565" y="781"/>
                  </a:cubicBezTo>
                  <a:cubicBezTo>
                    <a:pt x="5228" y="1397"/>
                    <a:pt x="3057" y="3146"/>
                    <a:pt x="1963" y="3696"/>
                  </a:cubicBezTo>
                  <a:cubicBezTo>
                    <a:pt x="1309" y="4094"/>
                    <a:pt x="654" y="3953"/>
                    <a:pt x="0" y="4082"/>
                  </a:cubicBezTo>
                  <a:close/>
                </a:path>
              </a:pathLst>
            </a:custGeom>
            <a:gradFill rotWithShape="1">
              <a:gsLst>
                <a:gs pos="0">
                  <a:srgbClr val="99CC00"/>
                </a:gs>
                <a:gs pos="100000">
                  <a:srgbClr val="8EB8E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3" name="Freeform 83"/>
            <p:cNvSpPr>
              <a:spLocks/>
            </p:cNvSpPr>
            <p:nvPr/>
          </p:nvSpPr>
          <p:spPr bwMode="auto">
            <a:xfrm>
              <a:off x="6111964" y="4150821"/>
              <a:ext cx="517525" cy="1978669"/>
            </a:xfrm>
            <a:custGeom>
              <a:avLst/>
              <a:gdLst>
                <a:gd name="T0" fmla="*/ 0 w 10000"/>
                <a:gd name="T1" fmla="*/ 2147483647 h 10017"/>
                <a:gd name="T2" fmla="*/ 0 w 10000"/>
                <a:gd name="T3" fmla="*/ 2147483647 h 10017"/>
                <a:gd name="T4" fmla="*/ 2147483647 w 10000"/>
                <a:gd name="T5" fmla="*/ 2147483647 h 10017"/>
                <a:gd name="T6" fmla="*/ 2147483647 w 10000"/>
                <a:gd name="T7" fmla="*/ 2147483647 h 10017"/>
                <a:gd name="T8" fmla="*/ 2147483647 w 10000"/>
                <a:gd name="T9" fmla="*/ 2147483647 h 10017"/>
                <a:gd name="T10" fmla="*/ 2147483647 w 10000"/>
                <a:gd name="T11" fmla="*/ 0 h 10017"/>
                <a:gd name="T12" fmla="*/ 2147483647 w 10000"/>
                <a:gd name="T13" fmla="*/ 2147483647 h 10017"/>
                <a:gd name="T14" fmla="*/ 2147483647 w 10000"/>
                <a:gd name="T15" fmla="*/ 2147483647 h 10017"/>
                <a:gd name="T16" fmla="*/ 0 w 10000"/>
                <a:gd name="T17" fmla="*/ 2147483647 h 100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000"/>
                <a:gd name="T28" fmla="*/ 0 h 10017"/>
                <a:gd name="T29" fmla="*/ 10000 w 10000"/>
                <a:gd name="T30" fmla="*/ 10017 h 100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000" h="10017">
                  <a:moveTo>
                    <a:pt x="0" y="6919"/>
                  </a:moveTo>
                  <a:lnTo>
                    <a:pt x="0" y="10000"/>
                  </a:lnTo>
                  <a:cubicBezTo>
                    <a:pt x="1048" y="10180"/>
                    <a:pt x="5020" y="8936"/>
                    <a:pt x="6288" y="7998"/>
                  </a:cubicBezTo>
                  <a:cubicBezTo>
                    <a:pt x="7556" y="7060"/>
                    <a:pt x="7218" y="5479"/>
                    <a:pt x="7607" y="4371"/>
                  </a:cubicBezTo>
                  <a:cubicBezTo>
                    <a:pt x="7996" y="3264"/>
                    <a:pt x="8743" y="1642"/>
                    <a:pt x="10000" y="1660"/>
                  </a:cubicBezTo>
                  <a:cubicBezTo>
                    <a:pt x="9985" y="1035"/>
                    <a:pt x="9969" y="626"/>
                    <a:pt x="9954" y="0"/>
                  </a:cubicBezTo>
                  <a:cubicBezTo>
                    <a:pt x="7822" y="136"/>
                    <a:pt x="6424" y="882"/>
                    <a:pt x="5368" y="1729"/>
                  </a:cubicBezTo>
                  <a:cubicBezTo>
                    <a:pt x="4312" y="2576"/>
                    <a:pt x="4110" y="4206"/>
                    <a:pt x="3620" y="5080"/>
                  </a:cubicBezTo>
                  <a:cubicBezTo>
                    <a:pt x="3032" y="6047"/>
                    <a:pt x="2352" y="6789"/>
                    <a:pt x="0" y="6919"/>
                  </a:cubicBezTo>
                  <a:close/>
                </a:path>
              </a:pathLst>
            </a:custGeom>
            <a:gradFill rotWithShape="1">
              <a:gsLst>
                <a:gs pos="0">
                  <a:srgbClr val="CC99FF"/>
                </a:gs>
                <a:gs pos="100000">
                  <a:srgbClr val="8EB8E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ja-JP" altLang="en-US" sz="16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4" name="テキスト ボックス 47"/>
            <p:cNvSpPr txBox="1">
              <a:spLocks noChangeArrowheads="1"/>
            </p:cNvSpPr>
            <p:nvPr/>
          </p:nvSpPr>
          <p:spPr bwMode="auto">
            <a:xfrm>
              <a:off x="6745429" y="3448775"/>
              <a:ext cx="580075" cy="8350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ja-JP" sz="2000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2000" b="1" i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H</a:t>
              </a:r>
              <a:r>
                <a:rPr lang="en-US" altLang="ja-JP" sz="1600" b="1" i="1" dirty="0">
                  <a:solidFill>
                    <a:schemeClr val="bg1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endParaRPr lang="ja-JP" altLang="en-US" sz="1600" b="1" i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pic>
          <p:nvPicPr>
            <p:cNvPr id="45" name="Picture 2" descr="\\jstoa.local\kbn34\環境エネルギー研究開発推進部\SIP\エネキャリ\4_イベント\151015内閣府主催SIPシンポジウム\新パンフ最終納品物\トリジェネ.png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63308" y="3677046"/>
              <a:ext cx="736224" cy="339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6" name="図 45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83991" y="2306163"/>
              <a:ext cx="1210615" cy="907961"/>
            </a:xfrm>
            <a:prstGeom prst="rect">
              <a:avLst/>
            </a:prstGeom>
          </p:spPr>
        </p:pic>
        <p:pic>
          <p:nvPicPr>
            <p:cNvPr id="47" name="図 46"/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820518" y="2407375"/>
              <a:ext cx="991297" cy="743473"/>
            </a:xfrm>
            <a:prstGeom prst="rect">
              <a:avLst/>
            </a:prstGeom>
          </p:spPr>
        </p:pic>
        <p:pic>
          <p:nvPicPr>
            <p:cNvPr id="48" name="Picture 5" descr="C:\Users\9401571\AppData\Local\Microsoft\Windows\Temporary Internet Files\Content.IE5\3Y2HVW0W\MP900424398[1].jpg"/>
            <p:cNvPicPr>
              <a:picLocks noChangeAspect="1" noChangeArrowheads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2799" y="6051305"/>
              <a:ext cx="923547" cy="617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9" name="テキスト ボックス 57"/>
            <p:cNvSpPr txBox="1">
              <a:spLocks noChangeArrowheads="1"/>
            </p:cNvSpPr>
            <p:nvPr/>
          </p:nvSpPr>
          <p:spPr bwMode="auto">
            <a:xfrm>
              <a:off x="7755797" y="6245252"/>
              <a:ext cx="1670517" cy="544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1200" b="1" dirty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石炭火力</a:t>
              </a:r>
              <a:r>
                <a:rPr lang="ja-JP" altLang="en-US" sz="1200" b="1" dirty="0" smtClean="0">
                  <a:solidFill>
                    <a:srgbClr val="FF000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発電への混焼・専焼</a:t>
              </a:r>
              <a:endParaRPr lang="en-US" altLang="ja-JP" sz="12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4014933" y="3392597"/>
              <a:ext cx="1876136" cy="36306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spcBef>
                  <a:spcPct val="0"/>
                </a:spcBef>
                <a:defRPr/>
              </a:pPr>
              <a:r>
                <a:rPr lang="en-US" altLang="ja-JP" sz="1400" b="1" i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LH</a:t>
              </a:r>
              <a:r>
                <a:rPr lang="en-US" altLang="ja-JP" sz="1100" b="1" i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</a:t>
              </a:r>
              <a:r>
                <a:rPr lang="en-US" altLang="ja-JP" sz="1200" b="1" i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 </a:t>
              </a:r>
              <a:r>
                <a:rPr lang="en-US" altLang="ja-JP" sz="110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10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液化：－</a:t>
              </a:r>
              <a:r>
                <a:rPr lang="en-US" altLang="ja-JP" sz="110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253</a:t>
              </a:r>
              <a:r>
                <a:rPr lang="ja-JP" altLang="en-US" sz="110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℃</a:t>
              </a:r>
              <a:r>
                <a:rPr lang="en-US" altLang="ja-JP" sz="110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endParaRPr lang="ja-JP" altLang="en-US" sz="1100" b="1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51" name="テキスト ボックス 47"/>
            <p:cNvSpPr txBox="1">
              <a:spLocks noChangeArrowheads="1"/>
            </p:cNvSpPr>
            <p:nvPr/>
          </p:nvSpPr>
          <p:spPr bwMode="auto">
            <a:xfrm>
              <a:off x="3745426" y="4382436"/>
              <a:ext cx="2458008" cy="399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en-US" altLang="ja-JP" sz="1600" b="1" i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MCH</a:t>
              </a:r>
              <a:r>
                <a:rPr lang="en-US" altLang="ja-JP" sz="110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10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常温常圧で液体</a:t>
              </a:r>
              <a:r>
                <a:rPr lang="en-US" altLang="ja-JP" sz="110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</a:t>
              </a:r>
              <a:endParaRPr lang="ja-JP" altLang="en-US" sz="1100" b="1" dirty="0">
                <a:solidFill>
                  <a:prstClr val="white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4091540" y="5854369"/>
              <a:ext cx="1928758" cy="49014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spcBef>
                  <a:spcPct val="0"/>
                </a:spcBef>
                <a:defRPr/>
              </a:pPr>
              <a:r>
                <a:rPr lang="en-US" altLang="ja-JP" sz="105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</a:t>
              </a:r>
              <a:r>
                <a:rPr lang="ja-JP" altLang="en-US" sz="105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液化</a:t>
              </a:r>
              <a:r>
                <a:rPr lang="ja-JP" altLang="en-US" sz="1050" b="1" dirty="0" smtClean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：</a:t>
              </a:r>
              <a:r>
                <a:rPr lang="ja-JP" altLang="en-US" sz="1050" dirty="0" smtClean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常圧</a:t>
              </a:r>
              <a:r>
                <a:rPr lang="ja-JP" altLang="en-US" sz="1050" b="1" dirty="0" smtClean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－</a:t>
              </a:r>
              <a:r>
                <a:rPr lang="en-US" altLang="ja-JP" sz="1050" b="1" dirty="0" smtClean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33</a:t>
              </a:r>
              <a:r>
                <a:rPr lang="ja-JP" altLang="en-US" sz="105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℃</a:t>
              </a:r>
              <a:r>
                <a:rPr lang="ja-JP" altLang="en-US" sz="1050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もしく</a:t>
              </a:r>
              <a:r>
                <a:rPr lang="ja-JP" altLang="en-US" sz="1050" dirty="0" smtClean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は</a:t>
              </a:r>
              <a:r>
                <a:rPr lang="en-US" altLang="ja-JP" sz="1050" b="1" dirty="0" smtClean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8.5</a:t>
              </a:r>
              <a:r>
                <a:rPr lang="ja-JP" altLang="en-US" sz="105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気圧</a:t>
              </a:r>
              <a:r>
                <a:rPr lang="en-US" altLang="ja-JP" sz="105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(20</a:t>
              </a:r>
              <a:r>
                <a:rPr lang="ja-JP" altLang="en-US" sz="105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℃</a:t>
              </a:r>
              <a:r>
                <a:rPr lang="en-US" altLang="ja-JP" sz="1050" b="1" dirty="0">
                  <a:solidFill>
                    <a:prstClr val="white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))</a:t>
              </a: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797635" y="4637949"/>
              <a:ext cx="2323864" cy="3630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altLang="ja-JP" sz="1400" b="1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(</a:t>
              </a:r>
              <a:r>
                <a:rPr lang="ja-JP" altLang="en-US" sz="1400" b="1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水素輸送重量</a:t>
              </a:r>
              <a:r>
                <a:rPr lang="en-US" altLang="ja-JP" sz="1400" b="1" dirty="0">
                  <a:solidFill>
                    <a:prstClr val="black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6%)</a:t>
              </a:r>
              <a:endParaRPr lang="ja-JP" altLang="en-US" sz="1100" b="1" baseline="-25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4" name="テキスト ボックス 47">
              <a:extLst>
                <a:ext uri="{FF2B5EF4-FFF2-40B4-BE49-F238E27FC236}">
                  <a16:creationId xmlns:a16="http://schemas.microsoft.com/office/drawing/2014/main" xmlns="" id="{85A38C69-6997-4129-9F20-9D51A5D470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7259" y="2044356"/>
              <a:ext cx="2699307" cy="4356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18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資源豊富な海外：</a:t>
              </a:r>
              <a:r>
                <a:rPr lang="ja-JP" altLang="en-US" sz="1800" b="1" dirty="0">
                  <a:solidFill>
                    <a:srgbClr val="0070C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製造</a:t>
              </a:r>
            </a:p>
          </p:txBody>
        </p:sp>
        <p:grpSp>
          <p:nvGrpSpPr>
            <p:cNvPr id="55" name="グループ化 54"/>
            <p:cNvGrpSpPr/>
            <p:nvPr/>
          </p:nvGrpSpPr>
          <p:grpSpPr>
            <a:xfrm>
              <a:off x="7531318" y="5087774"/>
              <a:ext cx="1952961" cy="1151775"/>
              <a:chOff x="1634874" y="2313417"/>
              <a:chExt cx="2312642" cy="1363900"/>
            </a:xfrm>
          </p:grpSpPr>
          <p:pic>
            <p:nvPicPr>
              <p:cNvPr id="66" name="Picture 2"/>
              <p:cNvPicPr>
                <a:picLocks noChangeAspect="1" noChangeArrowheads="1"/>
              </p:cNvPicPr>
              <p:nvPr/>
            </p:nvPicPr>
            <p:blipFill>
              <a:blip r:embed="rId1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34874" y="2313417"/>
                <a:ext cx="2312642" cy="13639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7" name="テキスト ボックス 66"/>
              <p:cNvSpPr txBox="1"/>
              <p:nvPr/>
            </p:nvSpPr>
            <p:spPr>
              <a:xfrm>
                <a:off x="1654452" y="2899752"/>
                <a:ext cx="562244" cy="24479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9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微粉炭</a:t>
                </a:r>
                <a:endPara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8" name="テキスト ボックス 67"/>
              <p:cNvSpPr txBox="1"/>
              <p:nvPr/>
            </p:nvSpPr>
            <p:spPr>
              <a:xfrm>
                <a:off x="2056636" y="3315318"/>
                <a:ext cx="481805" cy="19122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9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微粉炭</a:t>
                </a:r>
                <a:endParaRPr kumimoji="1" lang="ja-JP" altLang="en-US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9" name="テキスト ボックス 68"/>
              <p:cNvSpPr txBox="1"/>
              <p:nvPr/>
            </p:nvSpPr>
            <p:spPr>
              <a:xfrm>
                <a:off x="3174924" y="2491702"/>
                <a:ext cx="662167" cy="24027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square" lIns="0" tIns="0" rIns="0" bIns="0" rtlCol="0" anchor="ctr" anchorCtr="1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9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Meiryo UI" panose="020B0604030504040204" pitchFamily="50" charset="-128"/>
                    <a:ea typeface="Meiryo UI" panose="020B0604030504040204" pitchFamily="50" charset="-128"/>
                  </a:rPr>
                  <a:t>燃焼空気</a:t>
                </a:r>
                <a:endPara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</p:grpSp>
        <p:sp>
          <p:nvSpPr>
            <p:cNvPr id="56" name="テキスト ボックス 50"/>
            <p:cNvSpPr txBox="1">
              <a:spLocks noChangeArrowheads="1"/>
            </p:cNvSpPr>
            <p:nvPr/>
          </p:nvSpPr>
          <p:spPr bwMode="auto">
            <a:xfrm>
              <a:off x="7742726" y="4542154"/>
              <a:ext cx="1546866" cy="399375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1pPr>
              <a:lvl2pPr marL="742950" indent="-285750">
                <a:spcBef>
                  <a:spcPct val="20000"/>
                </a:spcBef>
                <a:buFont typeface="Arial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charset="-128"/>
                </a:defRPr>
              </a:lvl9pPr>
            </a:lstStyle>
            <a:p>
              <a:pPr algn="ctr">
                <a:spcBef>
                  <a:spcPct val="0"/>
                </a:spcBef>
                <a:buNone/>
                <a:defRPr/>
              </a:pPr>
              <a:r>
                <a:rPr lang="ja-JP" altLang="en-US" sz="16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燃料アンモニア</a:t>
              </a:r>
              <a:endParaRPr lang="en-US" altLang="ja-JP" sz="1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7" name="テキスト ボックス 47"/>
            <p:cNvSpPr txBox="1">
              <a:spLocks noChangeArrowheads="1"/>
            </p:cNvSpPr>
            <p:nvPr/>
          </p:nvSpPr>
          <p:spPr bwMode="auto">
            <a:xfrm>
              <a:off x="3622142" y="5519327"/>
              <a:ext cx="504413" cy="747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eaVert" wrap="squar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800" b="1" i="1" dirty="0" smtClean="0">
                  <a:solidFill>
                    <a:schemeClr val="tx2">
                      <a:lumMod val="75000"/>
                    </a:schemeClr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製造</a:t>
              </a:r>
              <a:endParaRPr lang="en-US" altLang="ja-JP" sz="1800" b="1" i="1" dirty="0">
                <a:solidFill>
                  <a:schemeClr val="tx2">
                    <a:lumMod val="7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  <p:sp>
          <p:nvSpPr>
            <p:cNvPr id="58" name="下矢印 57"/>
            <p:cNvSpPr/>
            <p:nvPr/>
          </p:nvSpPr>
          <p:spPr>
            <a:xfrm>
              <a:off x="3553921" y="4397184"/>
              <a:ext cx="224067" cy="562496"/>
            </a:xfrm>
            <a:prstGeom prst="down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9" name="テキスト ボックス 47"/>
            <p:cNvSpPr txBox="1">
              <a:spLocks noChangeArrowheads="1"/>
            </p:cNvSpPr>
            <p:nvPr/>
          </p:nvSpPr>
          <p:spPr bwMode="auto">
            <a:xfrm>
              <a:off x="2259344" y="2679226"/>
              <a:ext cx="1373473" cy="3993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600" b="1" dirty="0" smtClean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改質</a:t>
              </a:r>
              <a:r>
                <a:rPr lang="en-US" altLang="ja-JP" sz="16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/</a:t>
              </a:r>
              <a:r>
                <a:rPr lang="ja-JP" altLang="en-US" sz="1600" b="1" dirty="0">
                  <a:solidFill>
                    <a:srgbClr val="002060"/>
                  </a:solidFill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ガス化</a:t>
              </a:r>
            </a:p>
          </p:txBody>
        </p:sp>
        <p:sp>
          <p:nvSpPr>
            <p:cNvPr id="60" name="右矢印 59"/>
            <p:cNvSpPr/>
            <p:nvPr/>
          </p:nvSpPr>
          <p:spPr bwMode="auto">
            <a:xfrm>
              <a:off x="2249597" y="3048558"/>
              <a:ext cx="1526759" cy="777875"/>
            </a:xfrm>
            <a:prstGeom prst="rightArrow">
              <a:avLst>
                <a:gd name="adj1" fmla="val 65097"/>
                <a:gd name="adj2" fmla="val 50000"/>
              </a:avLst>
            </a:prstGeom>
            <a:solidFill>
              <a:srgbClr val="6699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ja-JP" altLang="en-US" sz="1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1" name="曲折矢印 60"/>
            <p:cNvSpPr/>
            <p:nvPr/>
          </p:nvSpPr>
          <p:spPr>
            <a:xfrm rot="5400000">
              <a:off x="2325376" y="3100586"/>
              <a:ext cx="831526" cy="979750"/>
            </a:xfrm>
            <a:prstGeom prst="bentArrow">
              <a:avLst>
                <a:gd name="adj1" fmla="val 61453"/>
                <a:gd name="adj2" fmla="val 38205"/>
                <a:gd name="adj3" fmla="val 25000"/>
                <a:gd name="adj4" fmla="val 74991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6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2457855" y="3696543"/>
              <a:ext cx="773159" cy="36118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63" name="曲折矢印 74"/>
            <p:cNvSpPr/>
            <p:nvPr/>
          </p:nvSpPr>
          <p:spPr>
            <a:xfrm rot="10800000" flipH="1">
              <a:off x="2830311" y="3329058"/>
              <a:ext cx="915736" cy="1074688"/>
            </a:xfrm>
            <a:custGeom>
              <a:avLst/>
              <a:gdLst>
                <a:gd name="connsiteX0" fmla="*/ 0 w 823028"/>
                <a:gd name="connsiteY0" fmla="*/ 1074688 h 1074688"/>
                <a:gd name="connsiteX1" fmla="*/ 0 w 823028"/>
                <a:gd name="connsiteY1" fmla="*/ 788720 h 1074688"/>
                <a:gd name="connsiteX2" fmla="*/ 617271 w 823028"/>
                <a:gd name="connsiteY2" fmla="*/ 171449 h 1074688"/>
                <a:gd name="connsiteX3" fmla="*/ 617271 w 823028"/>
                <a:gd name="connsiteY3" fmla="*/ 171449 h 1074688"/>
                <a:gd name="connsiteX4" fmla="*/ 617271 w 823028"/>
                <a:gd name="connsiteY4" fmla="*/ 0 h 1074688"/>
                <a:gd name="connsiteX5" fmla="*/ 823028 w 823028"/>
                <a:gd name="connsiteY5" fmla="*/ 314438 h 1074688"/>
                <a:gd name="connsiteX6" fmla="*/ 617271 w 823028"/>
                <a:gd name="connsiteY6" fmla="*/ 628876 h 1074688"/>
                <a:gd name="connsiteX7" fmla="*/ 617271 w 823028"/>
                <a:gd name="connsiteY7" fmla="*/ 457427 h 1074688"/>
                <a:gd name="connsiteX8" fmla="*/ 617271 w 823028"/>
                <a:gd name="connsiteY8" fmla="*/ 457427 h 1074688"/>
                <a:gd name="connsiteX9" fmla="*/ 285978 w 823028"/>
                <a:gd name="connsiteY9" fmla="*/ 788720 h 1074688"/>
                <a:gd name="connsiteX10" fmla="*/ 285978 w 823028"/>
                <a:gd name="connsiteY10" fmla="*/ 1074688 h 1074688"/>
                <a:gd name="connsiteX11" fmla="*/ 0 w 823028"/>
                <a:gd name="connsiteY11" fmla="*/ 1074688 h 1074688"/>
                <a:gd name="connsiteX0" fmla="*/ 0 w 823028"/>
                <a:gd name="connsiteY0" fmla="*/ 1074688 h 1100814"/>
                <a:gd name="connsiteX1" fmla="*/ 0 w 823028"/>
                <a:gd name="connsiteY1" fmla="*/ 788720 h 1100814"/>
                <a:gd name="connsiteX2" fmla="*/ 617271 w 823028"/>
                <a:gd name="connsiteY2" fmla="*/ 171449 h 1100814"/>
                <a:gd name="connsiteX3" fmla="*/ 617271 w 823028"/>
                <a:gd name="connsiteY3" fmla="*/ 171449 h 1100814"/>
                <a:gd name="connsiteX4" fmla="*/ 617271 w 823028"/>
                <a:gd name="connsiteY4" fmla="*/ 0 h 1100814"/>
                <a:gd name="connsiteX5" fmla="*/ 823028 w 823028"/>
                <a:gd name="connsiteY5" fmla="*/ 314438 h 1100814"/>
                <a:gd name="connsiteX6" fmla="*/ 617271 w 823028"/>
                <a:gd name="connsiteY6" fmla="*/ 628876 h 1100814"/>
                <a:gd name="connsiteX7" fmla="*/ 617271 w 823028"/>
                <a:gd name="connsiteY7" fmla="*/ 457427 h 1100814"/>
                <a:gd name="connsiteX8" fmla="*/ 617271 w 823028"/>
                <a:gd name="connsiteY8" fmla="*/ 457427 h 1100814"/>
                <a:gd name="connsiteX9" fmla="*/ 285978 w 823028"/>
                <a:gd name="connsiteY9" fmla="*/ 788720 h 1100814"/>
                <a:gd name="connsiteX10" fmla="*/ 155350 w 823028"/>
                <a:gd name="connsiteY10" fmla="*/ 1100814 h 1100814"/>
                <a:gd name="connsiteX11" fmla="*/ 0 w 823028"/>
                <a:gd name="connsiteY11" fmla="*/ 1074688 h 1100814"/>
                <a:gd name="connsiteX0" fmla="*/ 0 w 823028"/>
                <a:gd name="connsiteY0" fmla="*/ 1074688 h 1074688"/>
                <a:gd name="connsiteX1" fmla="*/ 0 w 823028"/>
                <a:gd name="connsiteY1" fmla="*/ 788720 h 1074688"/>
                <a:gd name="connsiteX2" fmla="*/ 617271 w 823028"/>
                <a:gd name="connsiteY2" fmla="*/ 171449 h 1074688"/>
                <a:gd name="connsiteX3" fmla="*/ 617271 w 823028"/>
                <a:gd name="connsiteY3" fmla="*/ 171449 h 1074688"/>
                <a:gd name="connsiteX4" fmla="*/ 617271 w 823028"/>
                <a:gd name="connsiteY4" fmla="*/ 0 h 1074688"/>
                <a:gd name="connsiteX5" fmla="*/ 823028 w 823028"/>
                <a:gd name="connsiteY5" fmla="*/ 314438 h 1074688"/>
                <a:gd name="connsiteX6" fmla="*/ 617271 w 823028"/>
                <a:gd name="connsiteY6" fmla="*/ 628876 h 1074688"/>
                <a:gd name="connsiteX7" fmla="*/ 617271 w 823028"/>
                <a:gd name="connsiteY7" fmla="*/ 457427 h 1074688"/>
                <a:gd name="connsiteX8" fmla="*/ 617271 w 823028"/>
                <a:gd name="connsiteY8" fmla="*/ 457427 h 1074688"/>
                <a:gd name="connsiteX9" fmla="*/ 285978 w 823028"/>
                <a:gd name="connsiteY9" fmla="*/ 788720 h 1074688"/>
                <a:gd name="connsiteX10" fmla="*/ 0 w 823028"/>
                <a:gd name="connsiteY10" fmla="*/ 1074688 h 10746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3028" h="1074688">
                  <a:moveTo>
                    <a:pt x="0" y="1074688"/>
                  </a:moveTo>
                  <a:lnTo>
                    <a:pt x="0" y="788720"/>
                  </a:lnTo>
                  <a:cubicBezTo>
                    <a:pt x="0" y="447811"/>
                    <a:pt x="276362" y="171449"/>
                    <a:pt x="617271" y="171449"/>
                  </a:cubicBezTo>
                  <a:lnTo>
                    <a:pt x="617271" y="171449"/>
                  </a:lnTo>
                  <a:lnTo>
                    <a:pt x="617271" y="0"/>
                  </a:lnTo>
                  <a:lnTo>
                    <a:pt x="823028" y="314438"/>
                  </a:lnTo>
                  <a:lnTo>
                    <a:pt x="617271" y="628876"/>
                  </a:lnTo>
                  <a:lnTo>
                    <a:pt x="617271" y="457427"/>
                  </a:lnTo>
                  <a:lnTo>
                    <a:pt x="617271" y="457427"/>
                  </a:lnTo>
                  <a:cubicBezTo>
                    <a:pt x="434303" y="457427"/>
                    <a:pt x="285978" y="605752"/>
                    <a:pt x="285978" y="788720"/>
                  </a:cubicBezTo>
                  <a:lnTo>
                    <a:pt x="0" y="107468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6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4" name="曲折矢印 63"/>
            <p:cNvSpPr/>
            <p:nvPr/>
          </p:nvSpPr>
          <p:spPr>
            <a:xfrm rot="10800000">
              <a:off x="2020933" y="3448469"/>
              <a:ext cx="959691" cy="910765"/>
            </a:xfrm>
            <a:prstGeom prst="bentArrow">
              <a:avLst>
                <a:gd name="adj1" fmla="val 34747"/>
                <a:gd name="adj2" fmla="val 38205"/>
                <a:gd name="adj3" fmla="val 25000"/>
                <a:gd name="adj4" fmla="val 63994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1600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5" name="テキスト ボックス 46"/>
            <p:cNvSpPr txBox="1">
              <a:spLocks noChangeArrowheads="1"/>
            </p:cNvSpPr>
            <p:nvPr/>
          </p:nvSpPr>
          <p:spPr bwMode="auto">
            <a:xfrm>
              <a:off x="2098317" y="3512942"/>
              <a:ext cx="1632686" cy="617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itchFamily="34" charset="0"/>
                <a:buChar char="•"/>
                <a:defRPr kumimoji="1" sz="32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itchFamily="34" charset="0"/>
                <a:buChar char="–"/>
                <a:defRPr kumimoji="1" sz="28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itchFamily="34" charset="0"/>
                <a:buChar char="•"/>
                <a:defRPr kumimoji="1" sz="24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itchFamily="34" charset="0"/>
                <a:buChar char="–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20000"/>
                </a:spcBef>
                <a:spcAft>
                  <a:spcPct val="0"/>
                </a:spcAft>
                <a:buFont typeface="Arial" pitchFamily="34" charset="0"/>
                <a:buChar char="»"/>
                <a:defRPr kumimoji="1" sz="2000">
                  <a:solidFill>
                    <a:schemeClr val="tx1"/>
                  </a:solidFill>
                  <a:latin typeface="Calibri" pitchFamily="34" charset="0"/>
                  <a:ea typeface="ＭＳ Ｐゴシック" pitchFamily="50" charset="-128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ja-JP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CCUS/</a:t>
              </a: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lang="ja-JP" altLang="en-US" sz="1400" b="1" dirty="0" smtClean="0">
                  <a:latin typeface="Meiryo UI" pitchFamily="50" charset="-128"/>
                  <a:ea typeface="Meiryo UI" pitchFamily="50" charset="-128"/>
                  <a:cs typeface="Meiryo UI" pitchFamily="50" charset="-128"/>
                </a:rPr>
                <a:t>カーボンリサイクル</a:t>
              </a:r>
              <a:endParaRPr lang="en-US" altLang="ja-JP" sz="1400" b="1" dirty="0">
                <a:latin typeface="Meiryo UI" pitchFamily="50" charset="-128"/>
                <a:ea typeface="Meiryo UI" pitchFamily="50" charset="-128"/>
                <a:cs typeface="Meiryo UI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607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</TotalTime>
  <Words>114</Words>
  <Application>Microsoft Office PowerPoint</Application>
  <PresentationFormat>A4 210 x 297 mm</PresentationFormat>
  <Paragraphs>42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39</cp:revision>
  <dcterms:created xsi:type="dcterms:W3CDTF">2021-06-08T00:00:33Z</dcterms:created>
  <dcterms:modified xsi:type="dcterms:W3CDTF">2021-06-08T00:51:45Z</dcterms:modified>
</cp:coreProperties>
</file>