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94" r:id="rId2"/>
  </p:sldIdLst>
  <p:sldSz cx="9906000" cy="6858000" type="A4"/>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118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11EF0F9-6F9F-43E2-B6A4-6D31B92DA69C}" type="datetimeFigureOut">
              <a:rPr kumimoji="1" lang="ja-JP" altLang="en-US" smtClean="0"/>
              <a:t>2021/6/8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852387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11EF0F9-6F9F-43E2-B6A4-6D31B92DA69C}" type="datetimeFigureOut">
              <a:rPr kumimoji="1" lang="ja-JP" altLang="en-US" smtClean="0"/>
              <a:t>2021/6/8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4216686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11EF0F9-6F9F-43E2-B6A4-6D31B92DA69C}" type="datetimeFigureOut">
              <a:rPr kumimoji="1" lang="ja-JP" altLang="en-US" smtClean="0"/>
              <a:t>2021/6/8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155832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2021/6/8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smtClean="0"/>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（資料）●●</a:t>
            </a:r>
            <a:endParaRPr kumimoji="1" lang="ja-JP" altLang="en-US" dirty="0"/>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20pt</a:t>
            </a:r>
            <a:r>
              <a:rPr kumimoji="1" lang="ja-JP" altLang="en-US" dirty="0" smtClean="0"/>
              <a:t>）</a:t>
            </a:r>
            <a:endParaRPr kumimoji="1" lang="ja-JP" altLang="en-US" dirty="0"/>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14pt</a:t>
            </a:r>
            <a:r>
              <a:rPr kumimoji="1" lang="ja-JP" altLang="en-US" dirty="0" smtClean="0"/>
              <a:t>）</a:t>
            </a:r>
            <a:endParaRPr kumimoji="1" lang="ja-JP" altLang="en-US" dirty="0"/>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10.5pt</a:t>
            </a:r>
            <a:r>
              <a:rPr kumimoji="1" lang="ja-JP" altLang="en-US" dirty="0" smtClean="0"/>
              <a:t>）</a:t>
            </a:r>
            <a:endParaRPr kumimoji="1" lang="ja-JP" altLang="en-US" dirty="0"/>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smtClean="0"/>
              <a:t>マスター テキストの書式設定</a:t>
            </a:r>
          </a:p>
        </p:txBody>
      </p:sp>
    </p:spTree>
    <p:extLst>
      <p:ext uri="{BB962C8B-B14F-4D97-AF65-F5344CB8AC3E}">
        <p14:creationId xmlns:p14="http://schemas.microsoft.com/office/powerpoint/2010/main" val="349769465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11EF0F9-6F9F-43E2-B6A4-6D31B92DA69C}" type="datetimeFigureOut">
              <a:rPr kumimoji="1" lang="ja-JP" altLang="en-US" smtClean="0"/>
              <a:t>2021/6/8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2581880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11EF0F9-6F9F-43E2-B6A4-6D31B92DA69C}" type="datetimeFigureOut">
              <a:rPr kumimoji="1" lang="ja-JP" altLang="en-US" smtClean="0"/>
              <a:t>2021/6/8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1025791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11EF0F9-6F9F-43E2-B6A4-6D31B92DA69C}" type="datetimeFigureOut">
              <a:rPr kumimoji="1" lang="ja-JP" altLang="en-US" smtClean="0"/>
              <a:t>2021/6/8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2992593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11EF0F9-6F9F-43E2-B6A4-6D31B92DA69C}" type="datetimeFigureOut">
              <a:rPr kumimoji="1" lang="ja-JP" altLang="en-US" smtClean="0"/>
              <a:t>2021/6/8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1916722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11EF0F9-6F9F-43E2-B6A4-6D31B92DA69C}" type="datetimeFigureOut">
              <a:rPr kumimoji="1" lang="ja-JP" altLang="en-US" smtClean="0"/>
              <a:t>2021/6/8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2314386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1EF0F9-6F9F-43E2-B6A4-6D31B92DA69C}" type="datetimeFigureOut">
              <a:rPr kumimoji="1" lang="ja-JP" altLang="en-US" smtClean="0"/>
              <a:t>2021/6/8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2598411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11EF0F9-6F9F-43E2-B6A4-6D31B92DA69C}" type="datetimeFigureOut">
              <a:rPr kumimoji="1" lang="ja-JP" altLang="en-US" smtClean="0"/>
              <a:t>2021/6/8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3880378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11EF0F9-6F9F-43E2-B6A4-6D31B92DA69C}" type="datetimeFigureOut">
              <a:rPr kumimoji="1" lang="ja-JP" altLang="en-US" smtClean="0"/>
              <a:t>2021/6/8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3316727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1EF0F9-6F9F-43E2-B6A4-6D31B92DA69C}" type="datetimeFigureOut">
              <a:rPr kumimoji="1" lang="ja-JP" altLang="en-US" smtClean="0"/>
              <a:t>2021/6/8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62C444-77DC-4379-98F4-C354A94E4820}" type="slidenum">
              <a:rPr kumimoji="1" lang="ja-JP" altLang="en-US" smtClean="0"/>
              <a:t>‹#›</a:t>
            </a:fld>
            <a:endParaRPr kumimoji="1" lang="ja-JP" altLang="en-US"/>
          </a:p>
        </p:txBody>
      </p:sp>
    </p:spTree>
    <p:extLst>
      <p:ext uri="{BB962C8B-B14F-4D97-AF65-F5344CB8AC3E}">
        <p14:creationId xmlns:p14="http://schemas.microsoft.com/office/powerpoint/2010/main" val="18930396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xmlns="" id="{792FCD66-0C19-4557-B862-ECF917B8947E}"/>
              </a:ext>
            </a:extLst>
          </p:cNvPr>
          <p:cNvSpPr/>
          <p:nvPr/>
        </p:nvSpPr>
        <p:spPr bwMode="auto">
          <a:xfrm>
            <a:off x="326024" y="1247965"/>
            <a:ext cx="504503" cy="3830230"/>
          </a:xfrm>
          <a:prstGeom prst="rect">
            <a:avLst/>
          </a:prstGeom>
          <a:solidFill>
            <a:srgbClr val="215968"/>
          </a:solidFill>
          <a:ln w="25400">
            <a:noFill/>
            <a:miter lim="800000"/>
            <a:headEnd/>
            <a:tailEnd/>
          </a:ln>
          <a:effectLst/>
        </p:spPr>
        <p:txBody>
          <a:bodyPr vert="eaVert" wrap="none" rtlCol="0" anchor="ctr"/>
          <a:lstStyle/>
          <a:p>
            <a:pPr algn="ctr"/>
            <a:r>
              <a:rPr kumimoji="0" lang="ja-JP" altLang="en-US" sz="1400" b="1" dirty="0">
                <a:solidFill>
                  <a:schemeClr val="bg1"/>
                </a:solidFill>
                <a:latin typeface="Meiryo UI" panose="020B0604030504040204" pitchFamily="50" charset="-128"/>
                <a:ea typeface="Meiryo UI" panose="020B0604030504040204" pitchFamily="50" charset="-128"/>
              </a:rPr>
              <a:t>電力分野の主要セキュリティインシデント</a:t>
            </a:r>
          </a:p>
        </p:txBody>
      </p:sp>
      <p:sp>
        <p:nvSpPr>
          <p:cNvPr id="7" name="正方形/長方形 6">
            <a:extLst>
              <a:ext uri="{FF2B5EF4-FFF2-40B4-BE49-F238E27FC236}">
                <a16:creationId xmlns:a16="http://schemas.microsoft.com/office/drawing/2014/main" xmlns="" id="{2F8DBA87-B306-404F-A40A-927CD14B9C16}"/>
              </a:ext>
            </a:extLst>
          </p:cNvPr>
          <p:cNvSpPr/>
          <p:nvPr/>
        </p:nvSpPr>
        <p:spPr bwMode="auto">
          <a:xfrm>
            <a:off x="1100571" y="4030121"/>
            <a:ext cx="3243958" cy="294309"/>
          </a:xfrm>
          <a:prstGeom prst="rect">
            <a:avLst/>
          </a:prstGeom>
          <a:solidFill>
            <a:srgbClr val="953735"/>
          </a:solidFill>
          <a:ln w="25400">
            <a:noFill/>
            <a:miter lim="800000"/>
            <a:headEnd/>
            <a:tailEnd/>
          </a:ln>
          <a:effectLst/>
        </p:spPr>
        <p:txBody>
          <a:bodyPr wrap="none" rtlCol="0" anchor="ctr"/>
          <a:lstStyle/>
          <a:p>
            <a:r>
              <a:rPr kumimoji="0" lang="ja-JP" altLang="en-US" sz="1200" b="1" dirty="0">
                <a:solidFill>
                  <a:schemeClr val="bg1"/>
                </a:solidFill>
                <a:latin typeface="Meiryo UI" panose="020B0604030504040204" pitchFamily="50" charset="-128"/>
                <a:ea typeface="Meiryo UI" panose="020B0604030504040204" pitchFamily="50" charset="-128"/>
              </a:rPr>
              <a:t>変電所へ標的型マルウェア攻撃（ウクライナ、’</a:t>
            </a:r>
            <a:r>
              <a:rPr kumimoji="0" lang="en-US" altLang="ja-JP" sz="1200" b="1" dirty="0">
                <a:solidFill>
                  <a:schemeClr val="bg1"/>
                </a:solidFill>
                <a:latin typeface="Meiryo UI" panose="020B0604030504040204" pitchFamily="50" charset="-128"/>
                <a:ea typeface="Meiryo UI" panose="020B0604030504040204" pitchFamily="50" charset="-128"/>
              </a:rPr>
              <a:t>16</a:t>
            </a:r>
            <a:r>
              <a:rPr kumimoji="0" lang="ja-JP" altLang="en-US" sz="1200" b="1" dirty="0">
                <a:solidFill>
                  <a:schemeClr val="bg1"/>
                </a:solidFill>
                <a:latin typeface="Meiryo UI" panose="020B0604030504040204" pitchFamily="50" charset="-128"/>
                <a:ea typeface="Meiryo UI" panose="020B0604030504040204" pitchFamily="50" charset="-128"/>
              </a:rPr>
              <a:t>）</a:t>
            </a:r>
          </a:p>
        </p:txBody>
      </p:sp>
      <p:sp>
        <p:nvSpPr>
          <p:cNvPr id="9" name="テキスト ボックス 8">
            <a:extLst>
              <a:ext uri="{FF2B5EF4-FFF2-40B4-BE49-F238E27FC236}">
                <a16:creationId xmlns:a16="http://schemas.microsoft.com/office/drawing/2014/main" xmlns="" id="{F3DF01B0-9161-4D8E-A0EE-3B0318A7256C}"/>
              </a:ext>
            </a:extLst>
          </p:cNvPr>
          <p:cNvSpPr txBox="1"/>
          <p:nvPr/>
        </p:nvSpPr>
        <p:spPr>
          <a:xfrm>
            <a:off x="1064567" y="4413578"/>
            <a:ext cx="3243958" cy="938719"/>
          </a:xfrm>
          <a:prstGeom prst="rect">
            <a:avLst/>
          </a:prstGeom>
          <a:noFill/>
        </p:spPr>
        <p:txBody>
          <a:bodyPr wrap="square" rtlCol="0">
            <a:spAutoFit/>
          </a:bodyPr>
          <a:lstStyle/>
          <a:p>
            <a:pPr>
              <a:spcBef>
                <a:spcPts val="600"/>
              </a:spcBef>
            </a:pPr>
            <a:r>
              <a:rPr kumimoji="0" lang="ja-JP" altLang="en-US" sz="1100" dirty="0">
                <a:solidFill>
                  <a:schemeClr val="tx1">
                    <a:lumMod val="85000"/>
                    <a:lumOff val="15000"/>
                  </a:schemeClr>
                </a:solidFill>
                <a:latin typeface="Meiryo UI" panose="020B0604030504040204" pitchFamily="50" charset="-128"/>
                <a:ea typeface="Meiryo UI" panose="020B0604030504040204" pitchFamily="50" charset="-128"/>
              </a:rPr>
              <a:t>事務系システムから侵入したマルウェア</a:t>
            </a:r>
            <a:r>
              <a:rPr kumimoji="0" lang="en-US" altLang="ja-JP" sz="1100" dirty="0" err="1">
                <a:solidFill>
                  <a:schemeClr val="tx1">
                    <a:lumMod val="85000"/>
                    <a:lumOff val="15000"/>
                  </a:schemeClr>
                </a:solidFill>
                <a:latin typeface="Meiryo UI" panose="020B0604030504040204" pitchFamily="50" charset="-128"/>
                <a:ea typeface="Meiryo UI" panose="020B0604030504040204" pitchFamily="50" charset="-128"/>
              </a:rPr>
              <a:t>CrashOverride</a:t>
            </a:r>
            <a:r>
              <a:rPr kumimoji="0" lang="ja-JP" altLang="en-US" sz="1100" dirty="0">
                <a:solidFill>
                  <a:schemeClr val="tx1">
                    <a:lumMod val="85000"/>
                    <a:lumOff val="15000"/>
                  </a:schemeClr>
                </a:solidFill>
                <a:latin typeface="Meiryo UI" panose="020B0604030504040204" pitchFamily="50" charset="-128"/>
                <a:ea typeface="Meiryo UI" panose="020B0604030504040204" pitchFamily="50" charset="-128"/>
              </a:rPr>
              <a:t>によって、変電所のブレーカーが不正に遮断、停電が発生した。マルウェアには電力分野で広く用いられる産業用制御プロトコルに対応した様々な機能が実装されていた。</a:t>
            </a:r>
          </a:p>
        </p:txBody>
      </p:sp>
      <p:sp>
        <p:nvSpPr>
          <p:cNvPr id="10" name="正方形/長方形 9">
            <a:extLst>
              <a:ext uri="{FF2B5EF4-FFF2-40B4-BE49-F238E27FC236}">
                <a16:creationId xmlns:a16="http://schemas.microsoft.com/office/drawing/2014/main" xmlns="" id="{00B7EAF9-4112-472B-959A-E3E77370403F}"/>
              </a:ext>
            </a:extLst>
          </p:cNvPr>
          <p:cNvSpPr/>
          <p:nvPr/>
        </p:nvSpPr>
        <p:spPr bwMode="auto">
          <a:xfrm>
            <a:off x="4624395" y="4030121"/>
            <a:ext cx="3277464" cy="313089"/>
          </a:xfrm>
          <a:prstGeom prst="rect">
            <a:avLst/>
          </a:prstGeom>
          <a:solidFill>
            <a:srgbClr val="953735"/>
          </a:solidFill>
          <a:ln w="25400">
            <a:noFill/>
            <a:miter lim="800000"/>
            <a:headEnd/>
            <a:tailEnd/>
          </a:ln>
          <a:effectLst/>
        </p:spPr>
        <p:txBody>
          <a:bodyPr wrap="none" rtlCol="0" anchor="ctr"/>
          <a:lstStyle/>
          <a:p>
            <a:pPr algn="l"/>
            <a:r>
              <a:rPr kumimoji="0" lang="ja-JP" altLang="en-US" sz="1200" b="1" dirty="0">
                <a:solidFill>
                  <a:schemeClr val="bg1"/>
                </a:solidFill>
                <a:latin typeface="Meiryo UI" panose="020B0604030504040204" pitchFamily="50" charset="-128"/>
                <a:ea typeface="Meiryo UI" panose="020B0604030504040204" pitchFamily="50" charset="-128"/>
              </a:rPr>
              <a:t>太陽光発電インバータに複数の脆弱性（独、</a:t>
            </a:r>
            <a:r>
              <a:rPr kumimoji="0" lang="en-US" altLang="ja-JP" sz="1200" b="1" dirty="0">
                <a:solidFill>
                  <a:schemeClr val="bg1"/>
                </a:solidFill>
                <a:latin typeface="Meiryo UI" panose="020B0604030504040204" pitchFamily="50" charset="-128"/>
                <a:ea typeface="Meiryo UI" panose="020B0604030504040204" pitchFamily="50" charset="-128"/>
              </a:rPr>
              <a:t>’17</a:t>
            </a:r>
            <a:r>
              <a:rPr kumimoji="0" lang="ja-JP" altLang="en-US" sz="1200" b="1" dirty="0">
                <a:solidFill>
                  <a:schemeClr val="bg1"/>
                </a:solidFill>
                <a:latin typeface="Meiryo UI" panose="020B0604030504040204" pitchFamily="50" charset="-128"/>
                <a:ea typeface="Meiryo UI" panose="020B0604030504040204" pitchFamily="50" charset="-128"/>
              </a:rPr>
              <a:t>）</a:t>
            </a:r>
          </a:p>
        </p:txBody>
      </p:sp>
      <p:sp>
        <p:nvSpPr>
          <p:cNvPr id="11" name="テキスト ボックス 10">
            <a:extLst>
              <a:ext uri="{FF2B5EF4-FFF2-40B4-BE49-F238E27FC236}">
                <a16:creationId xmlns:a16="http://schemas.microsoft.com/office/drawing/2014/main" xmlns="" id="{56151E25-F0C0-45FB-9FC5-EF812B2701E0}"/>
              </a:ext>
            </a:extLst>
          </p:cNvPr>
          <p:cNvSpPr txBox="1"/>
          <p:nvPr/>
        </p:nvSpPr>
        <p:spPr>
          <a:xfrm>
            <a:off x="4574750" y="4413578"/>
            <a:ext cx="3179621" cy="769441"/>
          </a:xfrm>
          <a:prstGeom prst="rect">
            <a:avLst/>
          </a:prstGeom>
          <a:noFill/>
        </p:spPr>
        <p:txBody>
          <a:bodyPr wrap="square" rtlCol="0">
            <a:spAutoFit/>
          </a:bodyPr>
          <a:lstStyle/>
          <a:p>
            <a:pPr>
              <a:spcBef>
                <a:spcPts val="600"/>
              </a:spcBef>
            </a:pPr>
            <a:r>
              <a:rPr kumimoji="0" lang="ja-JP" altLang="en-US" sz="1100" dirty="0">
                <a:solidFill>
                  <a:schemeClr val="tx1">
                    <a:lumMod val="85000"/>
                    <a:lumOff val="15000"/>
                  </a:schemeClr>
                </a:solidFill>
                <a:latin typeface="Meiryo UI" panose="020B0604030504040204" pitchFamily="50" charset="-128"/>
                <a:ea typeface="Meiryo UI" panose="020B0604030504040204" pitchFamily="50" charset="-128"/>
              </a:rPr>
              <a:t>独</a:t>
            </a:r>
            <a:r>
              <a:rPr kumimoji="0" lang="en-US" altLang="ja-JP" sz="1100" dirty="0">
                <a:solidFill>
                  <a:schemeClr val="tx1">
                    <a:lumMod val="85000"/>
                    <a:lumOff val="15000"/>
                  </a:schemeClr>
                </a:solidFill>
                <a:latin typeface="Meiryo UI" panose="020B0604030504040204" pitchFamily="50" charset="-128"/>
                <a:ea typeface="Meiryo UI" panose="020B0604030504040204" pitchFamily="50" charset="-128"/>
              </a:rPr>
              <a:t>SMA</a:t>
            </a:r>
            <a:r>
              <a:rPr kumimoji="0" lang="ja-JP" altLang="en-US" sz="1100" dirty="0">
                <a:solidFill>
                  <a:schemeClr val="tx1">
                    <a:lumMod val="85000"/>
                    <a:lumOff val="15000"/>
                  </a:schemeClr>
                </a:solidFill>
                <a:latin typeface="Meiryo UI" panose="020B0604030504040204" pitchFamily="50" charset="-128"/>
                <a:ea typeface="Meiryo UI" panose="020B0604030504040204" pitchFamily="50" charset="-128"/>
              </a:rPr>
              <a:t>社の</a:t>
            </a:r>
            <a:r>
              <a:rPr kumimoji="0" lang="en-US" altLang="ja-JP" sz="1100" dirty="0">
                <a:solidFill>
                  <a:schemeClr val="tx1">
                    <a:lumMod val="85000"/>
                    <a:lumOff val="15000"/>
                  </a:schemeClr>
                </a:solidFill>
                <a:latin typeface="Meiryo UI" panose="020B0604030504040204" pitchFamily="50" charset="-128"/>
                <a:ea typeface="Meiryo UI" panose="020B0604030504040204" pitchFamily="50" charset="-128"/>
              </a:rPr>
              <a:t>PV</a:t>
            </a:r>
            <a:r>
              <a:rPr kumimoji="0" lang="ja-JP" altLang="en-US" sz="1100" dirty="0">
                <a:solidFill>
                  <a:schemeClr val="tx1">
                    <a:lumMod val="85000"/>
                    <a:lumOff val="15000"/>
                  </a:schemeClr>
                </a:solidFill>
                <a:latin typeface="Meiryo UI" panose="020B0604030504040204" pitchFamily="50" charset="-128"/>
                <a:ea typeface="Meiryo UI" panose="020B0604030504040204" pitchFamily="50" charset="-128"/>
              </a:rPr>
              <a:t>インバータに関連した</a:t>
            </a:r>
            <a:r>
              <a:rPr kumimoji="0" lang="en-US" altLang="ja-JP" sz="1100" dirty="0">
                <a:solidFill>
                  <a:schemeClr val="tx1">
                    <a:lumMod val="85000"/>
                    <a:lumOff val="15000"/>
                  </a:schemeClr>
                </a:solidFill>
                <a:latin typeface="Meiryo UI" panose="020B0604030504040204" pitchFamily="50" charset="-128"/>
                <a:ea typeface="Meiryo UI" panose="020B0604030504040204" pitchFamily="50" charset="-128"/>
              </a:rPr>
              <a:t>14</a:t>
            </a:r>
            <a:r>
              <a:rPr kumimoji="0" lang="ja-JP" altLang="en-US" sz="1100" dirty="0">
                <a:solidFill>
                  <a:schemeClr val="tx1">
                    <a:lumMod val="85000"/>
                    <a:lumOff val="15000"/>
                  </a:schemeClr>
                </a:solidFill>
                <a:latin typeface="Meiryo UI" panose="020B0604030504040204" pitchFamily="50" charset="-128"/>
                <a:ea typeface="Meiryo UI" panose="020B0604030504040204" pitchFamily="50" charset="-128"/>
              </a:rPr>
              <a:t>件の脆弱性が報告された。機器乗っ取りを可能とする脆弱性が含まれ、電源大量離脱の可能性が指摘された。</a:t>
            </a:r>
            <a:r>
              <a:rPr kumimoji="0" lang="en-US" altLang="ja-JP" sz="1100" dirty="0">
                <a:solidFill>
                  <a:schemeClr val="tx1">
                    <a:lumMod val="85000"/>
                    <a:lumOff val="15000"/>
                  </a:schemeClr>
                </a:solidFill>
                <a:latin typeface="Meiryo UI" panose="020B0604030504040204" pitchFamily="50" charset="-128"/>
                <a:ea typeface="Meiryo UI" panose="020B0604030504040204" pitchFamily="50" charset="-128"/>
              </a:rPr>
              <a:t>SMA</a:t>
            </a:r>
            <a:r>
              <a:rPr kumimoji="0" lang="ja-JP" altLang="en-US" sz="1100" dirty="0">
                <a:solidFill>
                  <a:schemeClr val="tx1">
                    <a:lumMod val="85000"/>
                    <a:lumOff val="15000"/>
                  </a:schemeClr>
                </a:solidFill>
                <a:latin typeface="Meiryo UI" panose="020B0604030504040204" pitchFamily="50" charset="-128"/>
                <a:ea typeface="Meiryo UI" panose="020B0604030504040204" pitchFamily="50" charset="-128"/>
              </a:rPr>
              <a:t>社は一部に反論しつつ、深刻な脆弱性の修正を実施した。</a:t>
            </a:r>
          </a:p>
        </p:txBody>
      </p:sp>
      <p:pic>
        <p:nvPicPr>
          <p:cNvPr id="12" name="図 11">
            <a:extLst>
              <a:ext uri="{FF2B5EF4-FFF2-40B4-BE49-F238E27FC236}">
                <a16:creationId xmlns:a16="http://schemas.microsoft.com/office/drawing/2014/main" xmlns="" id="{DC17419F-0A13-4D33-A58B-686A6F3F7759}"/>
              </a:ext>
            </a:extLst>
          </p:cNvPr>
          <p:cNvPicPr>
            <a:picLocks noChangeAspect="1"/>
          </p:cNvPicPr>
          <p:nvPr/>
        </p:nvPicPr>
        <p:blipFill>
          <a:blip r:embed="rId2"/>
          <a:stretch>
            <a:fillRect/>
          </a:stretch>
        </p:blipFill>
        <p:spPr>
          <a:xfrm>
            <a:off x="8103204" y="4094704"/>
            <a:ext cx="1400752" cy="868985"/>
          </a:xfrm>
          <a:prstGeom prst="rect">
            <a:avLst/>
          </a:prstGeom>
        </p:spPr>
      </p:pic>
      <p:pic>
        <p:nvPicPr>
          <p:cNvPr id="13" name="図 12">
            <a:extLst>
              <a:ext uri="{FF2B5EF4-FFF2-40B4-BE49-F238E27FC236}">
                <a16:creationId xmlns:a16="http://schemas.microsoft.com/office/drawing/2014/main" xmlns="" id="{2BF0F0B3-B159-43EF-8E67-639569827EA9}"/>
              </a:ext>
            </a:extLst>
          </p:cNvPr>
          <p:cNvPicPr>
            <a:picLocks noChangeAspect="1"/>
          </p:cNvPicPr>
          <p:nvPr/>
        </p:nvPicPr>
        <p:blipFill>
          <a:blip r:embed="rId3"/>
          <a:stretch>
            <a:fillRect/>
          </a:stretch>
        </p:blipFill>
        <p:spPr>
          <a:xfrm>
            <a:off x="8158529" y="2683058"/>
            <a:ext cx="1141748" cy="925417"/>
          </a:xfrm>
          <a:prstGeom prst="rect">
            <a:avLst/>
          </a:prstGeom>
        </p:spPr>
      </p:pic>
      <p:sp>
        <p:nvSpPr>
          <p:cNvPr id="14" name="正方形/長方形 13">
            <a:extLst>
              <a:ext uri="{FF2B5EF4-FFF2-40B4-BE49-F238E27FC236}">
                <a16:creationId xmlns:a16="http://schemas.microsoft.com/office/drawing/2014/main" xmlns="" id="{509D3450-C54A-46F0-AFBA-D80CB737B651}"/>
              </a:ext>
            </a:extLst>
          </p:cNvPr>
          <p:cNvSpPr/>
          <p:nvPr/>
        </p:nvSpPr>
        <p:spPr bwMode="auto">
          <a:xfrm>
            <a:off x="1071499" y="1522686"/>
            <a:ext cx="3275828" cy="255425"/>
          </a:xfrm>
          <a:prstGeom prst="rect">
            <a:avLst/>
          </a:prstGeom>
          <a:solidFill>
            <a:srgbClr val="77933C"/>
          </a:solidFill>
          <a:ln w="25400">
            <a:noFill/>
            <a:miter lim="800000"/>
            <a:headEnd/>
            <a:tailEnd/>
          </a:ln>
          <a:effectLst/>
        </p:spPr>
        <p:txBody>
          <a:bodyPr wrap="none" rtlCol="0" anchor="ctr"/>
          <a:lstStyle/>
          <a:p>
            <a:r>
              <a:rPr kumimoji="0" lang="ja-JP" altLang="en-US" sz="1200" b="1" dirty="0">
                <a:solidFill>
                  <a:schemeClr val="bg1"/>
                </a:solidFill>
                <a:latin typeface="Meiryo UI" panose="020B0604030504040204" pitchFamily="50" charset="-128"/>
                <a:ea typeface="Meiryo UI" panose="020B0604030504040204" pitchFamily="50" charset="-128"/>
              </a:rPr>
              <a:t>風力タービンの技術流出（アゼルバイジャン、</a:t>
            </a:r>
            <a:r>
              <a:rPr kumimoji="0" lang="en-US" altLang="ja-JP" sz="1200" b="1" dirty="0">
                <a:solidFill>
                  <a:schemeClr val="bg1"/>
                </a:solidFill>
                <a:latin typeface="Meiryo UI" panose="020B0604030504040204" pitchFamily="50" charset="-128"/>
                <a:ea typeface="Meiryo UI" panose="020B0604030504040204" pitchFamily="50" charset="-128"/>
              </a:rPr>
              <a:t>’20</a:t>
            </a:r>
            <a:r>
              <a:rPr kumimoji="0" lang="ja-JP" altLang="en-US" sz="1200" b="1" dirty="0">
                <a:solidFill>
                  <a:schemeClr val="bg1"/>
                </a:solidFill>
                <a:latin typeface="Meiryo UI" panose="020B0604030504040204" pitchFamily="50" charset="-128"/>
                <a:ea typeface="Meiryo UI" panose="020B0604030504040204" pitchFamily="50" charset="-128"/>
              </a:rPr>
              <a:t>）</a:t>
            </a:r>
          </a:p>
        </p:txBody>
      </p:sp>
      <p:sp>
        <p:nvSpPr>
          <p:cNvPr id="15" name="テキスト ボックス 14">
            <a:extLst>
              <a:ext uri="{FF2B5EF4-FFF2-40B4-BE49-F238E27FC236}">
                <a16:creationId xmlns:a16="http://schemas.microsoft.com/office/drawing/2014/main" xmlns="" id="{5C034A35-93EF-44DC-B25D-0A06565E527B}"/>
              </a:ext>
            </a:extLst>
          </p:cNvPr>
          <p:cNvSpPr txBox="1"/>
          <p:nvPr/>
        </p:nvSpPr>
        <p:spPr>
          <a:xfrm>
            <a:off x="1035494" y="1871937"/>
            <a:ext cx="3289294" cy="600164"/>
          </a:xfrm>
          <a:prstGeom prst="rect">
            <a:avLst/>
          </a:prstGeom>
          <a:noFill/>
        </p:spPr>
        <p:txBody>
          <a:bodyPr wrap="square" rtlCol="0">
            <a:spAutoFit/>
          </a:bodyPr>
          <a:lstStyle/>
          <a:p>
            <a:pPr>
              <a:spcBef>
                <a:spcPts val="600"/>
              </a:spcBef>
            </a:pPr>
            <a:r>
              <a:rPr kumimoji="0" lang="ja-JP" altLang="en-US" sz="1100" dirty="0">
                <a:solidFill>
                  <a:schemeClr val="tx1">
                    <a:lumMod val="85000"/>
                    <a:lumOff val="15000"/>
                  </a:schemeClr>
                </a:solidFill>
                <a:latin typeface="Meiryo UI" panose="020B0604030504040204" pitchFamily="50" charset="-128"/>
                <a:ea typeface="Meiryo UI" panose="020B0604030504040204" pitchFamily="50" charset="-128"/>
              </a:rPr>
              <a:t>風力タービンの集中監視・制御システムの取得を目的としたトロイの木馬 </a:t>
            </a:r>
            <a:r>
              <a:rPr kumimoji="0" lang="en-US" altLang="ja-JP" sz="1100" dirty="0">
                <a:solidFill>
                  <a:schemeClr val="tx1">
                    <a:lumMod val="85000"/>
                    <a:lumOff val="15000"/>
                  </a:schemeClr>
                </a:solidFill>
                <a:latin typeface="Meiryo UI" panose="020B0604030504040204" pitchFamily="50" charset="-128"/>
                <a:ea typeface="Meiryo UI" panose="020B0604030504040204" pitchFamily="50" charset="-128"/>
              </a:rPr>
              <a:t>(RAT)</a:t>
            </a:r>
            <a:r>
              <a:rPr kumimoji="0" lang="ja-JP" altLang="en-US" sz="1100" dirty="0">
                <a:solidFill>
                  <a:schemeClr val="tx1">
                    <a:lumMod val="85000"/>
                    <a:lumOff val="15000"/>
                  </a:schemeClr>
                </a:solidFill>
                <a:latin typeface="Meiryo UI" panose="020B0604030504040204" pitchFamily="50" charset="-128"/>
                <a:ea typeface="Meiryo UI" panose="020B0604030504040204" pitchFamily="50" charset="-128"/>
              </a:rPr>
              <a:t>によるサイバーアタックが、アゼルバイジャンの公共部門・民間企業に対して実行された。</a:t>
            </a:r>
          </a:p>
        </p:txBody>
      </p:sp>
      <p:sp>
        <p:nvSpPr>
          <p:cNvPr id="16" name="正方形/長方形 15">
            <a:extLst>
              <a:ext uri="{FF2B5EF4-FFF2-40B4-BE49-F238E27FC236}">
                <a16:creationId xmlns:a16="http://schemas.microsoft.com/office/drawing/2014/main" xmlns="" id="{6382F0E2-09C1-487F-B6E6-C6412D6DD2DE}"/>
              </a:ext>
            </a:extLst>
          </p:cNvPr>
          <p:cNvSpPr/>
          <p:nvPr/>
        </p:nvSpPr>
        <p:spPr bwMode="auto">
          <a:xfrm>
            <a:off x="4566524" y="1522686"/>
            <a:ext cx="3303744" cy="271724"/>
          </a:xfrm>
          <a:prstGeom prst="rect">
            <a:avLst/>
          </a:prstGeom>
          <a:solidFill>
            <a:srgbClr val="77933C"/>
          </a:solidFill>
          <a:ln w="25400">
            <a:noFill/>
            <a:miter lim="800000"/>
            <a:headEnd/>
            <a:tailEnd/>
          </a:ln>
          <a:effectLst/>
        </p:spPr>
        <p:txBody>
          <a:bodyPr wrap="none" rtlCol="0" anchor="ctr"/>
          <a:lstStyle/>
          <a:p>
            <a:r>
              <a:rPr kumimoji="0" lang="ja-JP" altLang="en-US" sz="1200" b="1" dirty="0">
                <a:solidFill>
                  <a:schemeClr val="bg1"/>
                </a:solidFill>
                <a:latin typeface="Meiryo UI" panose="020B0604030504040204" pitchFamily="50" charset="-128"/>
                <a:ea typeface="Meiryo UI" panose="020B0604030504040204" pitchFamily="50" charset="-128"/>
              </a:rPr>
              <a:t>原子力委員会への不正アクセス（パキスタン、’</a:t>
            </a:r>
            <a:r>
              <a:rPr kumimoji="0" lang="en-US" altLang="ja-JP" sz="1200" b="1" dirty="0">
                <a:solidFill>
                  <a:schemeClr val="bg1"/>
                </a:solidFill>
                <a:latin typeface="Meiryo UI" panose="020B0604030504040204" pitchFamily="50" charset="-128"/>
                <a:ea typeface="Meiryo UI" panose="020B0604030504040204" pitchFamily="50" charset="-128"/>
              </a:rPr>
              <a:t>21</a:t>
            </a:r>
            <a:r>
              <a:rPr kumimoji="0" lang="ja-JP" altLang="en-US" sz="1200" b="1" dirty="0">
                <a:solidFill>
                  <a:schemeClr val="bg1"/>
                </a:solidFill>
                <a:latin typeface="Meiryo UI" panose="020B0604030504040204" pitchFamily="50" charset="-128"/>
                <a:ea typeface="Meiryo UI" panose="020B0604030504040204" pitchFamily="50" charset="-128"/>
              </a:rPr>
              <a:t>）</a:t>
            </a:r>
          </a:p>
        </p:txBody>
      </p:sp>
      <p:sp>
        <p:nvSpPr>
          <p:cNvPr id="17" name="テキスト ボックス 16">
            <a:extLst>
              <a:ext uri="{FF2B5EF4-FFF2-40B4-BE49-F238E27FC236}">
                <a16:creationId xmlns:a16="http://schemas.microsoft.com/office/drawing/2014/main" xmlns="" id="{F357A497-BBF0-41E6-8774-B23D2648EDC5}"/>
              </a:ext>
            </a:extLst>
          </p:cNvPr>
          <p:cNvSpPr txBox="1"/>
          <p:nvPr/>
        </p:nvSpPr>
        <p:spPr>
          <a:xfrm>
            <a:off x="4511993" y="1871938"/>
            <a:ext cx="3289295" cy="600164"/>
          </a:xfrm>
          <a:prstGeom prst="rect">
            <a:avLst/>
          </a:prstGeom>
          <a:noFill/>
        </p:spPr>
        <p:txBody>
          <a:bodyPr wrap="square" rtlCol="0">
            <a:spAutoFit/>
          </a:bodyPr>
          <a:lstStyle/>
          <a:p>
            <a:pPr>
              <a:spcBef>
                <a:spcPts val="600"/>
              </a:spcBef>
            </a:pPr>
            <a:r>
              <a:rPr kumimoji="0" lang="ja-JP" altLang="en-US" sz="1100" dirty="0">
                <a:solidFill>
                  <a:schemeClr val="tx1">
                    <a:lumMod val="85000"/>
                    <a:lumOff val="15000"/>
                  </a:schemeClr>
                </a:solidFill>
                <a:latin typeface="Meiryo UI" panose="020B0604030504040204" pitchFamily="50" charset="-128"/>
                <a:ea typeface="Meiryo UI" panose="020B0604030504040204" pitchFamily="50" charset="-128"/>
              </a:rPr>
              <a:t>インドのハッカーによるパキスタン原子力委員会メンバーに対する、モバイルマルウェアを使用した不正情報アクセスが行われた。</a:t>
            </a:r>
          </a:p>
        </p:txBody>
      </p:sp>
      <p:sp>
        <p:nvSpPr>
          <p:cNvPr id="18" name="正方形/長方形 17">
            <a:extLst>
              <a:ext uri="{FF2B5EF4-FFF2-40B4-BE49-F238E27FC236}">
                <a16:creationId xmlns:a16="http://schemas.microsoft.com/office/drawing/2014/main" xmlns="" id="{8B21D7F5-8C93-45DD-BD85-AEE3691C67CF}"/>
              </a:ext>
            </a:extLst>
          </p:cNvPr>
          <p:cNvSpPr/>
          <p:nvPr/>
        </p:nvSpPr>
        <p:spPr bwMode="auto">
          <a:xfrm>
            <a:off x="4566524" y="2671722"/>
            <a:ext cx="3303744" cy="271724"/>
          </a:xfrm>
          <a:prstGeom prst="rect">
            <a:avLst/>
          </a:prstGeom>
          <a:solidFill>
            <a:srgbClr val="77933C"/>
          </a:solidFill>
          <a:ln w="25400">
            <a:noFill/>
            <a:miter lim="800000"/>
            <a:headEnd/>
            <a:tailEnd/>
          </a:ln>
          <a:effectLst/>
        </p:spPr>
        <p:txBody>
          <a:bodyPr wrap="none" rtlCol="0" anchor="ctr"/>
          <a:lstStyle/>
          <a:p>
            <a:pPr algn="l"/>
            <a:r>
              <a:rPr kumimoji="0" lang="ja-JP" altLang="en-US" sz="1200" b="1" dirty="0">
                <a:solidFill>
                  <a:schemeClr val="bg1"/>
                </a:solidFill>
                <a:latin typeface="Meiryo UI" panose="020B0604030504040204" pitchFamily="50" charset="-128"/>
                <a:ea typeface="Meiryo UI" panose="020B0604030504040204" pitchFamily="50" charset="-128"/>
              </a:rPr>
              <a:t>インフラ事業者へのハッキング（ドイツ、</a:t>
            </a:r>
            <a:r>
              <a:rPr kumimoji="0" lang="en-US" altLang="ja-JP" sz="1200" b="1" dirty="0">
                <a:solidFill>
                  <a:schemeClr val="bg1"/>
                </a:solidFill>
                <a:latin typeface="Meiryo UI" panose="020B0604030504040204" pitchFamily="50" charset="-128"/>
                <a:ea typeface="Meiryo UI" panose="020B0604030504040204" pitchFamily="50" charset="-128"/>
              </a:rPr>
              <a:t>’20</a:t>
            </a:r>
            <a:r>
              <a:rPr kumimoji="0" lang="ja-JP" altLang="en-US" sz="1200" b="1" dirty="0">
                <a:solidFill>
                  <a:schemeClr val="bg1"/>
                </a:solidFill>
                <a:latin typeface="Meiryo UI" panose="020B0604030504040204" pitchFamily="50" charset="-128"/>
                <a:ea typeface="Meiryo UI" panose="020B0604030504040204" pitchFamily="50" charset="-128"/>
              </a:rPr>
              <a:t>）</a:t>
            </a:r>
          </a:p>
        </p:txBody>
      </p:sp>
      <p:sp>
        <p:nvSpPr>
          <p:cNvPr id="19" name="テキスト ボックス 18">
            <a:extLst>
              <a:ext uri="{FF2B5EF4-FFF2-40B4-BE49-F238E27FC236}">
                <a16:creationId xmlns:a16="http://schemas.microsoft.com/office/drawing/2014/main" xmlns="" id="{13DAA977-E271-4C85-B556-E989F050D91D}"/>
              </a:ext>
            </a:extLst>
          </p:cNvPr>
          <p:cNvSpPr txBox="1"/>
          <p:nvPr/>
        </p:nvSpPr>
        <p:spPr>
          <a:xfrm>
            <a:off x="4555071" y="3011743"/>
            <a:ext cx="3289295" cy="600164"/>
          </a:xfrm>
          <a:prstGeom prst="rect">
            <a:avLst/>
          </a:prstGeom>
          <a:noFill/>
        </p:spPr>
        <p:txBody>
          <a:bodyPr wrap="square" rtlCol="0">
            <a:spAutoFit/>
          </a:bodyPr>
          <a:lstStyle/>
          <a:p>
            <a:pPr>
              <a:spcBef>
                <a:spcPts val="600"/>
              </a:spcBef>
            </a:pPr>
            <a:r>
              <a:rPr kumimoji="0" lang="ja-JP" altLang="en-US" sz="1100" dirty="0">
                <a:solidFill>
                  <a:schemeClr val="tx1">
                    <a:lumMod val="85000"/>
                    <a:lumOff val="15000"/>
                  </a:schemeClr>
                </a:solidFill>
                <a:latin typeface="Meiryo UI" panose="020B0604030504040204" pitchFamily="50" charset="-128"/>
                <a:ea typeface="Meiryo UI" panose="020B0604030504040204" pitchFamily="50" charset="-128"/>
              </a:rPr>
              <a:t>ロシアのハッキンググループがドイツの電力会社のネットワークを攻撃、サイバーセキュリティ上危険な状態になっていたことが確認された。</a:t>
            </a:r>
          </a:p>
        </p:txBody>
      </p:sp>
      <p:pic>
        <p:nvPicPr>
          <p:cNvPr id="20" name="図 19">
            <a:extLst>
              <a:ext uri="{FF2B5EF4-FFF2-40B4-BE49-F238E27FC236}">
                <a16:creationId xmlns:a16="http://schemas.microsoft.com/office/drawing/2014/main" xmlns="" id="{237D89B6-5ECF-45A2-A902-48F3DE8F6818}"/>
              </a:ext>
            </a:extLst>
          </p:cNvPr>
          <p:cNvPicPr>
            <a:picLocks noChangeAspect="1"/>
          </p:cNvPicPr>
          <p:nvPr/>
        </p:nvPicPr>
        <p:blipFill>
          <a:blip r:embed="rId4"/>
          <a:stretch>
            <a:fillRect/>
          </a:stretch>
        </p:blipFill>
        <p:spPr>
          <a:xfrm>
            <a:off x="8119503" y="1531087"/>
            <a:ext cx="1219801" cy="918438"/>
          </a:xfrm>
          <a:prstGeom prst="rect">
            <a:avLst/>
          </a:prstGeom>
        </p:spPr>
      </p:pic>
      <p:sp>
        <p:nvSpPr>
          <p:cNvPr id="21" name="正方形/長方形 20">
            <a:extLst>
              <a:ext uri="{FF2B5EF4-FFF2-40B4-BE49-F238E27FC236}">
                <a16:creationId xmlns:a16="http://schemas.microsoft.com/office/drawing/2014/main" xmlns="" id="{2DE581CE-AE2B-4568-957D-528A814CE377}"/>
              </a:ext>
            </a:extLst>
          </p:cNvPr>
          <p:cNvSpPr/>
          <p:nvPr/>
        </p:nvSpPr>
        <p:spPr bwMode="auto">
          <a:xfrm>
            <a:off x="1046032" y="2674625"/>
            <a:ext cx="3303744" cy="255425"/>
          </a:xfrm>
          <a:prstGeom prst="rect">
            <a:avLst/>
          </a:prstGeom>
          <a:solidFill>
            <a:srgbClr val="77933C"/>
          </a:solidFill>
          <a:ln w="25400">
            <a:noFill/>
            <a:miter lim="800000"/>
            <a:headEnd/>
            <a:tailEnd/>
          </a:ln>
          <a:effectLst/>
        </p:spPr>
        <p:txBody>
          <a:bodyPr wrap="none" rtlCol="0" anchor="ctr"/>
          <a:lstStyle/>
          <a:p>
            <a:r>
              <a:rPr kumimoji="0" lang="ja-JP" altLang="en-US" sz="1200" b="1" dirty="0">
                <a:solidFill>
                  <a:schemeClr val="bg1"/>
                </a:solidFill>
                <a:latin typeface="Meiryo UI" panose="020B0604030504040204" pitchFamily="50" charset="-128"/>
                <a:ea typeface="Meiryo UI" panose="020B0604030504040204" pitchFamily="50" charset="-128"/>
              </a:rPr>
              <a:t>電力ネットワーク設備への妨害攻撃（米、’</a:t>
            </a:r>
            <a:r>
              <a:rPr kumimoji="0" lang="en-US" altLang="ja-JP" sz="1200" b="1" dirty="0">
                <a:solidFill>
                  <a:schemeClr val="bg1"/>
                </a:solidFill>
                <a:latin typeface="Meiryo UI" panose="020B0604030504040204" pitchFamily="50" charset="-128"/>
                <a:ea typeface="Meiryo UI" panose="020B0604030504040204" pitchFamily="50" charset="-128"/>
              </a:rPr>
              <a:t>19</a:t>
            </a:r>
            <a:r>
              <a:rPr kumimoji="0" lang="ja-JP" altLang="en-US" sz="1200" b="1" dirty="0">
                <a:solidFill>
                  <a:schemeClr val="bg1"/>
                </a:solidFill>
                <a:latin typeface="Meiryo UI" panose="020B0604030504040204" pitchFamily="50" charset="-128"/>
                <a:ea typeface="Meiryo UI" panose="020B0604030504040204" pitchFamily="50" charset="-128"/>
              </a:rPr>
              <a:t>）</a:t>
            </a:r>
          </a:p>
        </p:txBody>
      </p:sp>
      <p:sp>
        <p:nvSpPr>
          <p:cNvPr id="22" name="テキスト ボックス 21">
            <a:extLst>
              <a:ext uri="{FF2B5EF4-FFF2-40B4-BE49-F238E27FC236}">
                <a16:creationId xmlns:a16="http://schemas.microsoft.com/office/drawing/2014/main" xmlns="" id="{CEDF3E04-A7D4-44F5-BD07-74B9FA3BE3E0}"/>
              </a:ext>
            </a:extLst>
          </p:cNvPr>
          <p:cNvSpPr txBox="1"/>
          <p:nvPr/>
        </p:nvSpPr>
        <p:spPr>
          <a:xfrm>
            <a:off x="1058032" y="3014645"/>
            <a:ext cx="3303744" cy="600164"/>
          </a:xfrm>
          <a:prstGeom prst="rect">
            <a:avLst/>
          </a:prstGeom>
          <a:noFill/>
        </p:spPr>
        <p:txBody>
          <a:bodyPr wrap="square" rtlCol="0">
            <a:spAutoFit/>
          </a:bodyPr>
          <a:lstStyle/>
          <a:p>
            <a:pPr>
              <a:spcBef>
                <a:spcPts val="600"/>
              </a:spcBef>
            </a:pPr>
            <a:r>
              <a:rPr kumimoji="0" lang="ja-JP" altLang="en-US" sz="1100" dirty="0">
                <a:solidFill>
                  <a:schemeClr val="tx1">
                    <a:lumMod val="85000"/>
                    <a:lumOff val="15000"/>
                  </a:schemeClr>
                </a:solidFill>
                <a:latin typeface="Meiryo UI" panose="020B0604030504040204" pitchFamily="50" charset="-128"/>
                <a:ea typeface="Meiryo UI" panose="020B0604030504040204" pitchFamily="50" charset="-128"/>
              </a:rPr>
              <a:t>電力ネットワーク管理システムの脆弱性をついた攻撃により、発電所等に設置されたネットワーク機器が強制再起動を繰り返し、通信障害が発生した。</a:t>
            </a:r>
          </a:p>
        </p:txBody>
      </p:sp>
    </p:spTree>
    <p:extLst>
      <p:ext uri="{BB962C8B-B14F-4D97-AF65-F5344CB8AC3E}">
        <p14:creationId xmlns:p14="http://schemas.microsoft.com/office/powerpoint/2010/main" val="38162461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49</TotalTime>
  <Words>284</Words>
  <Application>Microsoft Office PowerPoint</Application>
  <PresentationFormat>A4 210 x 297 mm</PresentationFormat>
  <Paragraphs>13</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Ｐゴシック</vt:lpstr>
      <vt:lpstr>Arial</vt:lpstr>
      <vt:lpstr>Calibri</vt:lpstr>
      <vt:lpstr>Calibri Light</vt:lpstr>
      <vt:lpstr>Wingdings</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media05</dc:creator>
  <cp:lastModifiedBy>media05</cp:lastModifiedBy>
  <cp:revision>37</cp:revision>
  <dcterms:created xsi:type="dcterms:W3CDTF">2021-06-08T00:00:33Z</dcterms:created>
  <dcterms:modified xsi:type="dcterms:W3CDTF">2021-06-08T00:50:05Z</dcterms:modified>
</cp:coreProperties>
</file>