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xmlns="" id="{60FBFCAF-5776-472D-B472-637D323302A3}"/>
              </a:ext>
            </a:extLst>
          </p:cNvPr>
          <p:cNvSpPr/>
          <p:nvPr/>
        </p:nvSpPr>
        <p:spPr bwMode="auto">
          <a:xfrm rot="5400000">
            <a:off x="671998" y="1380122"/>
            <a:ext cx="4104000" cy="4310543"/>
          </a:xfrm>
          <a:prstGeom prst="rect">
            <a:avLst/>
          </a:prstGeom>
          <a:gradFill>
            <a:gsLst>
              <a:gs pos="42000">
                <a:schemeClr val="accent3">
                  <a:lumMod val="60000"/>
                  <a:lumOff val="40000"/>
                </a:schemeClr>
              </a:gs>
              <a:gs pos="29000">
                <a:schemeClr val="accent2">
                  <a:lumMod val="60000"/>
                  <a:lumOff val="40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1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60000"/>
                  <a:lumOff val="40000"/>
                </a:schemeClr>
              </a:gs>
              <a:gs pos="54000">
                <a:schemeClr val="accent3">
                  <a:lumMod val="60000"/>
                  <a:lumOff val="40000"/>
                </a:schemeClr>
              </a:gs>
              <a:gs pos="78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0" name="直線矢印コネクタ 89"/>
          <p:cNvCxnSpPr/>
          <p:nvPr/>
        </p:nvCxnSpPr>
        <p:spPr>
          <a:xfrm>
            <a:off x="555655" y="1483392"/>
            <a:ext cx="0" cy="410400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 flipH="1">
            <a:off x="-41841" y="1421945"/>
            <a:ext cx="566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1973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 flipH="1">
            <a:off x="-41841" y="5373827"/>
            <a:ext cx="566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t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ime</a:t>
            </a:r>
          </a:p>
        </p:txBody>
      </p:sp>
      <p:grpSp>
        <p:nvGrpSpPr>
          <p:cNvPr id="93" name="グループ化 92"/>
          <p:cNvGrpSpPr/>
          <p:nvPr/>
        </p:nvGrpSpPr>
        <p:grpSpPr>
          <a:xfrm>
            <a:off x="442457" y="1824966"/>
            <a:ext cx="226394" cy="108012"/>
            <a:chOff x="1349829" y="2708366"/>
            <a:chExt cx="2159725" cy="1570390"/>
          </a:xfrm>
        </p:grpSpPr>
        <p:sp>
          <p:nvSpPr>
            <p:cNvPr id="94" name="フリーフォーム 93"/>
            <p:cNvSpPr/>
            <p:nvPr/>
          </p:nvSpPr>
          <p:spPr bwMode="auto">
            <a:xfrm>
              <a:off x="1349829" y="2708366"/>
              <a:ext cx="2159725" cy="722811"/>
            </a:xfrm>
            <a:custGeom>
              <a:avLst/>
              <a:gdLst>
                <a:gd name="connsiteX0" fmla="*/ 0 w 2159725"/>
                <a:gd name="connsiteY0" fmla="*/ 722811 h 722811"/>
                <a:gd name="connsiteX1" fmla="*/ 722811 w 2159725"/>
                <a:gd name="connsiteY1" fmla="*/ 0 h 722811"/>
                <a:gd name="connsiteX2" fmla="*/ 1445622 w 2159725"/>
                <a:gd name="connsiteY2" fmla="*/ 722811 h 722811"/>
                <a:gd name="connsiteX3" fmla="*/ 2159725 w 2159725"/>
                <a:gd name="connsiteY3" fmla="*/ 0 h 722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9725" h="722811">
                  <a:moveTo>
                    <a:pt x="0" y="722811"/>
                  </a:moveTo>
                  <a:cubicBezTo>
                    <a:pt x="240937" y="361405"/>
                    <a:pt x="481874" y="0"/>
                    <a:pt x="722811" y="0"/>
                  </a:cubicBezTo>
                  <a:cubicBezTo>
                    <a:pt x="963748" y="0"/>
                    <a:pt x="1206136" y="722811"/>
                    <a:pt x="1445622" y="722811"/>
                  </a:cubicBezTo>
                  <a:cubicBezTo>
                    <a:pt x="1685108" y="722811"/>
                    <a:pt x="1922416" y="361405"/>
                    <a:pt x="2159725" y="0"/>
                  </a:cubicBezTo>
                </a:path>
              </a:pathLst>
            </a:cu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5" name="フリーフォーム 94"/>
            <p:cNvSpPr/>
            <p:nvPr/>
          </p:nvSpPr>
          <p:spPr bwMode="auto">
            <a:xfrm>
              <a:off x="1349829" y="3555946"/>
              <a:ext cx="2159725" cy="722810"/>
            </a:xfrm>
            <a:custGeom>
              <a:avLst/>
              <a:gdLst>
                <a:gd name="connsiteX0" fmla="*/ 0 w 2159725"/>
                <a:gd name="connsiteY0" fmla="*/ 722811 h 722811"/>
                <a:gd name="connsiteX1" fmla="*/ 722811 w 2159725"/>
                <a:gd name="connsiteY1" fmla="*/ 0 h 722811"/>
                <a:gd name="connsiteX2" fmla="*/ 1445622 w 2159725"/>
                <a:gd name="connsiteY2" fmla="*/ 722811 h 722811"/>
                <a:gd name="connsiteX3" fmla="*/ 2159725 w 2159725"/>
                <a:gd name="connsiteY3" fmla="*/ 0 h 722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9725" h="722811">
                  <a:moveTo>
                    <a:pt x="0" y="722811"/>
                  </a:moveTo>
                  <a:cubicBezTo>
                    <a:pt x="240937" y="361405"/>
                    <a:pt x="481874" y="0"/>
                    <a:pt x="722811" y="0"/>
                  </a:cubicBezTo>
                  <a:cubicBezTo>
                    <a:pt x="963748" y="0"/>
                    <a:pt x="1206136" y="722811"/>
                    <a:pt x="1445622" y="722811"/>
                  </a:cubicBezTo>
                  <a:cubicBezTo>
                    <a:pt x="1685108" y="722811"/>
                    <a:pt x="1922416" y="361405"/>
                    <a:pt x="2159725" y="0"/>
                  </a:cubicBezTo>
                </a:path>
              </a:pathLst>
            </a:custGeom>
            <a:noFill/>
            <a:ln w="9525">
              <a:solidFill>
                <a:schemeClr val="tx1">
                  <a:lumMod val="85000"/>
                  <a:lumOff val="1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96" name="直線コネクタ 95"/>
          <p:cNvCxnSpPr/>
          <p:nvPr/>
        </p:nvCxnSpPr>
        <p:spPr>
          <a:xfrm>
            <a:off x="483663" y="1565961"/>
            <a:ext cx="14400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>
            <a:off x="470264" y="2206278"/>
            <a:ext cx="14400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 flipH="1">
            <a:off x="-55240" y="2064791"/>
            <a:ext cx="566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2005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99" name="直線コネクタ 98"/>
          <p:cNvCxnSpPr/>
          <p:nvPr/>
        </p:nvCxnSpPr>
        <p:spPr>
          <a:xfrm>
            <a:off x="483663" y="3103100"/>
            <a:ext cx="130601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テキスト ボックス 99"/>
          <p:cNvSpPr txBox="1"/>
          <p:nvPr/>
        </p:nvSpPr>
        <p:spPr>
          <a:xfrm flipH="1">
            <a:off x="-41841" y="2962955"/>
            <a:ext cx="566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2010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01" name="直線コネクタ 100"/>
          <p:cNvCxnSpPr/>
          <p:nvPr/>
        </p:nvCxnSpPr>
        <p:spPr>
          <a:xfrm>
            <a:off x="483663" y="4003200"/>
            <a:ext cx="14400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テキスト ボックス 101"/>
          <p:cNvSpPr txBox="1"/>
          <p:nvPr/>
        </p:nvSpPr>
        <p:spPr>
          <a:xfrm flipH="1">
            <a:off x="-41841" y="3861119"/>
            <a:ext cx="566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2015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03" name="直線コネクタ 102"/>
          <p:cNvCxnSpPr/>
          <p:nvPr/>
        </p:nvCxnSpPr>
        <p:spPr>
          <a:xfrm>
            <a:off x="483663" y="4897784"/>
            <a:ext cx="14400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テキスト ボックス 103"/>
          <p:cNvSpPr txBox="1"/>
          <p:nvPr/>
        </p:nvSpPr>
        <p:spPr>
          <a:xfrm flipH="1">
            <a:off x="-41841" y="4759284"/>
            <a:ext cx="566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2020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3260812" y="1635675"/>
            <a:ext cx="1149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IEA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発足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‘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74)</a:t>
            </a:r>
            <a:endParaRPr kumimoji="1" lang="ja-JP" altLang="en-US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260812" y="1446916"/>
            <a:ext cx="1098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●ｵｲﾙｼｮｯｸ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‘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73)</a:t>
            </a:r>
            <a:endParaRPr kumimoji="1" lang="ja-JP" altLang="en-US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260812" y="1848767"/>
            <a:ext cx="12907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●京都議定書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‘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97)</a:t>
            </a:r>
            <a:endParaRPr kumimoji="1" lang="ja-JP" altLang="en-US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260812" y="2527036"/>
            <a:ext cx="11624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●ﾘｰﾏﾝｼｮｯｸ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‘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08)</a:t>
            </a:r>
            <a:endParaRPr kumimoji="1" lang="ja-JP" altLang="en-US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3260812" y="2779064"/>
            <a:ext cx="15007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●ｺﾍﾟﾝﾊｰｹﾞﾝ合意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‘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09)</a:t>
            </a:r>
            <a:endParaRPr kumimoji="1" lang="ja-JP" altLang="en-US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260812" y="3211112"/>
            <a:ext cx="14189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●東日本大震災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‘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11)</a:t>
            </a:r>
            <a:endParaRPr kumimoji="1" lang="ja-JP" altLang="en-US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3260812" y="3895188"/>
            <a:ext cx="11112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●パリ協定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‘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15)</a:t>
            </a:r>
            <a:endParaRPr kumimoji="1" lang="ja-JP" altLang="en-US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3260812" y="4615268"/>
            <a:ext cx="17091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Covid19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感染拡大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‘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19)</a:t>
            </a:r>
            <a:endParaRPr kumimoji="1" lang="ja-JP" altLang="en-US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260812" y="4981115"/>
            <a:ext cx="14093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COP26(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’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21: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予定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" name="正方形/長方形 113"/>
          <p:cNvSpPr/>
          <p:nvPr/>
        </p:nvSpPr>
        <p:spPr bwMode="auto">
          <a:xfrm>
            <a:off x="555656" y="1095341"/>
            <a:ext cx="2667430" cy="2885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 anchorCtr="1"/>
          <a:lstStyle/>
          <a:p>
            <a:pPr algn="ct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エネルギーセキュリティの重点</a:t>
            </a:r>
            <a:endParaRPr kumimoji="0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 bwMode="auto">
          <a:xfrm>
            <a:off x="3315820" y="1086858"/>
            <a:ext cx="1563449" cy="31549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 anchorCtr="1"/>
          <a:lstStyle/>
          <a:p>
            <a:pPr algn="ct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世界の出来事</a:t>
            </a:r>
            <a:endParaRPr kumimoji="0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3260812" y="2064791"/>
            <a:ext cx="15648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●北アメリカ大停電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‘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03)</a:t>
            </a:r>
            <a:endParaRPr kumimoji="1" lang="ja-JP" altLang="en-US" sz="1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正方形/長方形 116"/>
          <p:cNvSpPr/>
          <p:nvPr/>
        </p:nvSpPr>
        <p:spPr bwMode="auto">
          <a:xfrm>
            <a:off x="1328597" y="2599208"/>
            <a:ext cx="377097" cy="14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eaVert" wrap="none" rtlCol="0" anchor="ctr"/>
          <a:lstStyle/>
          <a:p>
            <a:pPr algn="ctr"/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気候変動対策と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レジリエンス</a:t>
            </a:r>
            <a:endParaRPr kumimoji="0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正方形/長方形 117"/>
          <p:cNvSpPr/>
          <p:nvPr/>
        </p:nvSpPr>
        <p:spPr bwMode="auto">
          <a:xfrm>
            <a:off x="1856656" y="3634602"/>
            <a:ext cx="377097" cy="15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eaVert" wrap="none" rtlCol="0" anchor="ctr"/>
          <a:lstStyle/>
          <a:p>
            <a:pPr algn="ct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②再エネ大量導入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とデジタル化</a:t>
            </a:r>
            <a:endParaRPr kumimoji="0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 bwMode="auto">
          <a:xfrm>
            <a:off x="2315162" y="4202152"/>
            <a:ext cx="729626" cy="16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eaVert" wrap="none" rtlCol="0" anchor="ctr"/>
          <a:lstStyle/>
          <a:p>
            <a:pPr algn="ct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③脱炭素燃料</a:t>
            </a:r>
            <a:endParaRPr kumimoji="0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400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転換</a:t>
            </a:r>
            <a:endParaRPr kumimoji="0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0" name="直線コネクタ 119"/>
          <p:cNvCxnSpPr/>
          <p:nvPr/>
        </p:nvCxnSpPr>
        <p:spPr>
          <a:xfrm>
            <a:off x="3253885" y="1565961"/>
            <a:ext cx="0" cy="39600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正方形/長方形 120"/>
          <p:cNvSpPr/>
          <p:nvPr/>
        </p:nvSpPr>
        <p:spPr bwMode="auto">
          <a:xfrm>
            <a:off x="4954137" y="1074358"/>
            <a:ext cx="4875839" cy="32799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 anchorCtr="1"/>
          <a:lstStyle/>
          <a:p>
            <a:pPr algn="ctr"/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World Energy Outlook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WEO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）等における論調</a:t>
            </a:r>
            <a:endParaRPr kumimoji="0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正方形/長方形 121"/>
          <p:cNvSpPr/>
          <p:nvPr/>
        </p:nvSpPr>
        <p:spPr bwMode="auto">
          <a:xfrm>
            <a:off x="4969934" y="2446502"/>
            <a:ext cx="4860042" cy="288000"/>
          </a:xfrm>
          <a:prstGeom prst="rect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noAutofit/>
          </a:bodyPr>
          <a:lstStyle/>
          <a:p>
            <a:pPr marL="1066800" indent="-1066800" algn="l"/>
            <a:r>
              <a:rPr kumimoji="0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【WEO2008】</a:t>
            </a: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気候変動対策の必要性を強く主張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正方形/長方形 122"/>
          <p:cNvSpPr/>
          <p:nvPr/>
        </p:nvSpPr>
        <p:spPr bwMode="auto">
          <a:xfrm>
            <a:off x="4969934" y="2770538"/>
            <a:ext cx="4860042" cy="288000"/>
          </a:xfrm>
          <a:prstGeom prst="rect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noAutofit/>
          </a:bodyPr>
          <a:lstStyle/>
          <a:p>
            <a:pPr marL="1066800" indent="-1066800" algn="l"/>
            <a:r>
              <a:rPr kumimoji="0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【WEO2010】</a:t>
            </a: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天然ガスと電力</a:t>
            </a:r>
            <a:r>
              <a:rPr kumimoji="0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特に再エネ</a:t>
            </a:r>
            <a:r>
              <a:rPr kumimoji="0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の重要性を強調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正方形/長方形 123"/>
          <p:cNvSpPr/>
          <p:nvPr/>
        </p:nvSpPr>
        <p:spPr bwMode="auto">
          <a:xfrm>
            <a:off x="4969934" y="3958686"/>
            <a:ext cx="4860042" cy="432000"/>
          </a:xfrm>
          <a:prstGeom prst="rect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noAutofit/>
          </a:bodyPr>
          <a:lstStyle/>
          <a:p>
            <a:pPr marL="1066800" indent="-1066800"/>
            <a:r>
              <a:rPr kumimoji="0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【WEO2017】2016</a:t>
            </a: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年に電力への投資額が</a:t>
            </a: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石油</a:t>
            </a:r>
            <a:r>
              <a:rPr kumimoji="0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ガスを超え電力ｾｷｭﾘﾃｨの</a:t>
            </a: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重要性が高まっていると紹介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 bwMode="auto">
          <a:xfrm>
            <a:off x="4969934" y="3454630"/>
            <a:ext cx="4860042" cy="432000"/>
          </a:xfrm>
          <a:prstGeom prst="rect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noAutofit/>
          </a:bodyPr>
          <a:lstStyle/>
          <a:p>
            <a:pPr marL="1066800" indent="-1066800"/>
            <a:r>
              <a:rPr kumimoji="0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WEO2016】</a:t>
            </a: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再エネ拡大に伴う系統増強・系統負荷の低い</a:t>
            </a:r>
            <a:r>
              <a:rPr kumimoji="0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PV</a:t>
            </a: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・風力開発、バックアップの</a:t>
            </a: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必要性を指摘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正方形/長方形 125"/>
          <p:cNvSpPr/>
          <p:nvPr/>
        </p:nvSpPr>
        <p:spPr bwMode="auto">
          <a:xfrm>
            <a:off x="4969934" y="4786778"/>
            <a:ext cx="4860042" cy="432000"/>
          </a:xfrm>
          <a:prstGeom prst="rect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noAutofit/>
          </a:bodyPr>
          <a:lstStyle/>
          <a:p>
            <a:pPr marL="1066800" indent="-1066800"/>
            <a:r>
              <a:rPr kumimoji="0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WEO2018】</a:t>
            </a:r>
            <a:r>
              <a:rPr kumimoji="0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電力部門への新たな課題として</a:t>
            </a: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、電力ｼｽﾃﾑのﾌﾚｷｼﾋﾞﾘﾃｨとｻｲﾊﾞｰｾｷｭﾘﾃｨを提起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" name="正方形/長方形 126"/>
          <p:cNvSpPr/>
          <p:nvPr/>
        </p:nvSpPr>
        <p:spPr bwMode="auto">
          <a:xfrm>
            <a:off x="4969934" y="5290818"/>
            <a:ext cx="4860042" cy="288000"/>
          </a:xfrm>
          <a:prstGeom prst="rect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noAutofit/>
          </a:bodyPr>
          <a:lstStyle/>
          <a:p>
            <a:pPr marL="1066800" indent="-1066800"/>
            <a:r>
              <a:rPr kumimoji="0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WEO2020】</a:t>
            </a: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石油の時代は</a:t>
            </a:r>
            <a:r>
              <a:rPr kumimoji="0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年以内に終焉すると述べる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8" name="正方形/長方形 127"/>
          <p:cNvSpPr/>
          <p:nvPr/>
        </p:nvSpPr>
        <p:spPr bwMode="auto">
          <a:xfrm>
            <a:off x="4969934" y="1942466"/>
            <a:ext cx="4860042" cy="468000"/>
          </a:xfrm>
          <a:prstGeom prst="rect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noAutofit/>
          </a:bodyPr>
          <a:lstStyle/>
          <a:p>
            <a:pPr marL="1066800" indent="-1066800" algn="l"/>
            <a:r>
              <a:rPr kumimoji="0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【WEO2003】</a:t>
            </a:r>
            <a:r>
              <a:rPr kumimoji="0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欧州・米国における停電と再ｴﾈ拡大の観点　から系統投資の重要性を指摘</a:t>
            </a:r>
            <a:endParaRPr kumimoji="0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9" name="正方形/長方形 128"/>
          <p:cNvSpPr/>
          <p:nvPr/>
        </p:nvSpPr>
        <p:spPr bwMode="auto">
          <a:xfrm>
            <a:off x="4969934" y="1485354"/>
            <a:ext cx="4860042" cy="288000"/>
          </a:xfrm>
          <a:prstGeom prst="rect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noAutofit/>
          </a:bodyPr>
          <a:lstStyle/>
          <a:p>
            <a:pPr marL="1066800" indent="-1066800" algn="ctr"/>
            <a:r>
              <a:rPr kumimoji="0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0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1973</a:t>
            </a:r>
            <a:r>
              <a:rPr kumimoji="0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年のｵｲﾙｼｮｯｸをきっかけに</a:t>
            </a:r>
            <a:r>
              <a:rPr kumimoji="0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1974</a:t>
            </a:r>
            <a:r>
              <a:rPr kumimoji="0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年に</a:t>
            </a:r>
            <a:r>
              <a:rPr kumimoji="0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IEA</a:t>
            </a:r>
            <a:r>
              <a:rPr kumimoji="0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が発足～</a:t>
            </a:r>
            <a:endParaRPr kumimoji="0"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0" name="正方形/長方形 129"/>
          <p:cNvSpPr/>
          <p:nvPr/>
        </p:nvSpPr>
        <p:spPr bwMode="auto">
          <a:xfrm>
            <a:off x="4969934" y="4435248"/>
            <a:ext cx="4860042" cy="288000"/>
          </a:xfrm>
          <a:prstGeom prst="rect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square" rtlCol="0" anchor="ctr">
            <a:noAutofit/>
          </a:bodyPr>
          <a:lstStyle/>
          <a:p>
            <a:pPr marL="1066800" indent="-1066800" algn="ctr"/>
            <a:r>
              <a:rPr kumimoji="0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～特設ﾍﾟｰｼﾞにて「ﾃﾞｼﾞﾀﾙ化の影響」に焦点を当てると明記～</a:t>
            </a:r>
            <a:endParaRPr kumimoji="0"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1" name="正方形/長方形 130"/>
          <p:cNvSpPr/>
          <p:nvPr/>
        </p:nvSpPr>
        <p:spPr bwMode="auto">
          <a:xfrm>
            <a:off x="812540" y="1510514"/>
            <a:ext cx="377097" cy="108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eaVert" wrap="none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化石燃料の</a:t>
            </a:r>
            <a:endParaRPr kumimoji="0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安定確保</a:t>
            </a:r>
            <a:endParaRPr kumimoji="0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58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267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29</cp:revision>
  <dcterms:created xsi:type="dcterms:W3CDTF">2021-06-08T00:00:33Z</dcterms:created>
  <dcterms:modified xsi:type="dcterms:W3CDTF">2021-06-08T00:44:51Z</dcterms:modified>
</cp:coreProperties>
</file>