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7243F-07ED-433B-97CB-5750F6A81EA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0B22648-E52E-4CFD-9130-183329E1049F}">
      <dgm:prSet phldrT="[テキスト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kumimoji="1" lang="ja-JP" altLang="en-US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3629D7C8-B696-4763-A332-D0BBDC3574F5}" type="parTrans" cxnId="{BE02EE5E-602C-4BAC-84E9-6AA34A8A879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34196EF-BD54-4229-AA01-8B2D335E2444}" type="sibTrans" cxnId="{BE02EE5E-602C-4BAC-84E9-6AA34A8A879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5D7374A-E73D-4006-B1B7-6FBC972D66ED}">
      <dgm:prSet phldrT="[テキスト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kumimoji="1" lang="ja-JP" altLang="en-US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BE6CA73A-9E9E-420A-9582-A2222EF53FD9}" type="parTrans" cxnId="{0B2D72F2-B087-451E-97C4-D5F938E1A34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8C61E60-57C0-4BEF-948D-0BC108CB5C36}" type="sibTrans" cxnId="{0B2D72F2-B087-451E-97C4-D5F938E1A341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D790F2C-A372-486D-996A-98618A911F81}">
      <dgm:prSet phldrT="[テキスト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kumimoji="1" lang="ja-JP" altLang="en-US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3B47210-5979-4ED4-B1FC-B5B25891B75A}" type="parTrans" cxnId="{4B2E143B-7725-421F-ADE2-6A8EFD98D1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2084235-957E-4E75-B74D-A5B648488775}" type="sibTrans" cxnId="{4B2E143B-7725-421F-ADE2-6A8EFD98D19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B6BD3EC-3A35-4614-8691-0EAC2F6C4A02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kumimoji="1" lang="ja-JP" altLang="en-US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051E099-7809-4E24-BF1A-50B7596263C3}" type="parTrans" cxnId="{68ED630C-70A1-44FE-AE01-4FFCBAFC50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BC95A7E-8719-4251-A5F4-9B470F2C5813}" type="sibTrans" cxnId="{68ED630C-70A1-44FE-AE01-4FFCBAFC505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53D70C-7859-40BB-A215-722B4BB4A6D1}" type="pres">
      <dgm:prSet presAssocID="{9417243F-07ED-433B-97CB-5750F6A81EA0}" presName="Name0" presStyleCnt="0">
        <dgm:presLayoutVars>
          <dgm:dir/>
          <dgm:animLvl val="lvl"/>
          <dgm:resizeHandles val="exact"/>
        </dgm:presLayoutVars>
      </dgm:prSet>
      <dgm:spPr/>
    </dgm:pt>
    <dgm:pt modelId="{66310F5B-9601-45FC-B511-0109552D776D}" type="pres">
      <dgm:prSet presAssocID="{70B22648-E52E-4CFD-9130-183329E1049F}" presName="parTxOnly" presStyleLbl="node1" presStyleIdx="0" presStyleCnt="4" custScaleX="92898" custLinFactNeighborX="2146" custLinFactNeighborY="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7BAED9-C472-437D-9580-1C719B968EA1}" type="pres">
      <dgm:prSet presAssocID="{634196EF-BD54-4229-AA01-8B2D335E2444}" presName="parTxOnlySpace" presStyleCnt="0"/>
      <dgm:spPr/>
    </dgm:pt>
    <dgm:pt modelId="{7A3C75C8-4EE2-4020-BF56-47269C9341F3}" type="pres">
      <dgm:prSet presAssocID="{0B6BD3EC-3A35-4614-8691-0EAC2F6C4A02}" presName="parTxOnly" presStyleLbl="node1" presStyleIdx="1" presStyleCnt="4" custScaleX="88299" custLinFactNeighborX="-58180" custLinFactNeighborY="2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E42EBCE-97B7-4983-A55E-19BACB35E433}" type="pres">
      <dgm:prSet presAssocID="{EBC95A7E-8719-4251-A5F4-9B470F2C5813}" presName="parTxOnlySpace" presStyleCnt="0"/>
      <dgm:spPr/>
    </dgm:pt>
    <dgm:pt modelId="{24DE77CD-D873-4BCF-A696-CEBAF8213820}" type="pres">
      <dgm:prSet presAssocID="{95D7374A-E73D-4006-B1B7-6FBC972D66ED}" presName="parTxOnly" presStyleLbl="node1" presStyleIdx="2" presStyleCnt="4" custScaleX="85542" custLinFactNeighborX="-91456" custLinFactNeighborY="-17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557145-9481-4393-89BE-73A4835B2043}" type="pres">
      <dgm:prSet presAssocID="{C8C61E60-57C0-4BEF-948D-0BC108CB5C36}" presName="parTxOnlySpace" presStyleCnt="0"/>
      <dgm:spPr/>
    </dgm:pt>
    <dgm:pt modelId="{47CC57D8-CC3A-43F4-93BD-DB37CF3D774D}" type="pres">
      <dgm:prSet presAssocID="{3D790F2C-A372-486D-996A-98618A911F81}" presName="parTxOnly" presStyleLbl="node1" presStyleIdx="3" presStyleCnt="4" custScaleX="78236" custLinFactNeighborX="-749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B2D72F2-B087-451E-97C4-D5F938E1A341}" srcId="{9417243F-07ED-433B-97CB-5750F6A81EA0}" destId="{95D7374A-E73D-4006-B1B7-6FBC972D66ED}" srcOrd="2" destOrd="0" parTransId="{BE6CA73A-9E9E-420A-9582-A2222EF53FD9}" sibTransId="{C8C61E60-57C0-4BEF-948D-0BC108CB5C36}"/>
    <dgm:cxn modelId="{A686D8F4-877C-48AC-840D-0847F7D1EE08}" type="presOf" srcId="{95D7374A-E73D-4006-B1B7-6FBC972D66ED}" destId="{24DE77CD-D873-4BCF-A696-CEBAF8213820}" srcOrd="0" destOrd="0" presId="urn:microsoft.com/office/officeart/2005/8/layout/chevron1"/>
    <dgm:cxn modelId="{679EBFE5-6B4F-498F-8266-2DE86929E403}" type="presOf" srcId="{9417243F-07ED-433B-97CB-5750F6A81EA0}" destId="{2A53D70C-7859-40BB-A215-722B4BB4A6D1}" srcOrd="0" destOrd="0" presId="urn:microsoft.com/office/officeart/2005/8/layout/chevron1"/>
    <dgm:cxn modelId="{FC5EF899-B771-412C-BEAA-12D28DD90246}" type="presOf" srcId="{70B22648-E52E-4CFD-9130-183329E1049F}" destId="{66310F5B-9601-45FC-B511-0109552D776D}" srcOrd="0" destOrd="0" presId="urn:microsoft.com/office/officeart/2005/8/layout/chevron1"/>
    <dgm:cxn modelId="{68ED630C-70A1-44FE-AE01-4FFCBAFC5057}" srcId="{9417243F-07ED-433B-97CB-5750F6A81EA0}" destId="{0B6BD3EC-3A35-4614-8691-0EAC2F6C4A02}" srcOrd="1" destOrd="0" parTransId="{9051E099-7809-4E24-BF1A-50B7596263C3}" sibTransId="{EBC95A7E-8719-4251-A5F4-9B470F2C5813}"/>
    <dgm:cxn modelId="{E9BA7D75-CBE4-4705-B941-07036B56DA47}" type="presOf" srcId="{0B6BD3EC-3A35-4614-8691-0EAC2F6C4A02}" destId="{7A3C75C8-4EE2-4020-BF56-47269C9341F3}" srcOrd="0" destOrd="0" presId="urn:microsoft.com/office/officeart/2005/8/layout/chevron1"/>
    <dgm:cxn modelId="{B47D1B85-7F1B-441C-8835-DD35904976F9}" type="presOf" srcId="{3D790F2C-A372-486D-996A-98618A911F81}" destId="{47CC57D8-CC3A-43F4-93BD-DB37CF3D774D}" srcOrd="0" destOrd="0" presId="urn:microsoft.com/office/officeart/2005/8/layout/chevron1"/>
    <dgm:cxn modelId="{BE02EE5E-602C-4BAC-84E9-6AA34A8A8795}" srcId="{9417243F-07ED-433B-97CB-5750F6A81EA0}" destId="{70B22648-E52E-4CFD-9130-183329E1049F}" srcOrd="0" destOrd="0" parTransId="{3629D7C8-B696-4763-A332-D0BBDC3574F5}" sibTransId="{634196EF-BD54-4229-AA01-8B2D335E2444}"/>
    <dgm:cxn modelId="{4B2E143B-7725-421F-ADE2-6A8EFD98D196}" srcId="{9417243F-07ED-433B-97CB-5750F6A81EA0}" destId="{3D790F2C-A372-486D-996A-98618A911F81}" srcOrd="3" destOrd="0" parTransId="{23B47210-5979-4ED4-B1FC-B5B25891B75A}" sibTransId="{A2084235-957E-4E75-B74D-A5B648488775}"/>
    <dgm:cxn modelId="{760F2561-E029-42F2-A923-9F77F86483FD}" type="presParOf" srcId="{2A53D70C-7859-40BB-A215-722B4BB4A6D1}" destId="{66310F5B-9601-45FC-B511-0109552D776D}" srcOrd="0" destOrd="0" presId="urn:microsoft.com/office/officeart/2005/8/layout/chevron1"/>
    <dgm:cxn modelId="{B4E45AEC-E14C-469E-A88D-B424FFB82BED}" type="presParOf" srcId="{2A53D70C-7859-40BB-A215-722B4BB4A6D1}" destId="{CF7BAED9-C472-437D-9580-1C719B968EA1}" srcOrd="1" destOrd="0" presId="urn:microsoft.com/office/officeart/2005/8/layout/chevron1"/>
    <dgm:cxn modelId="{A53C56F7-40CC-42CF-BF8F-EA163C775A28}" type="presParOf" srcId="{2A53D70C-7859-40BB-A215-722B4BB4A6D1}" destId="{7A3C75C8-4EE2-4020-BF56-47269C9341F3}" srcOrd="2" destOrd="0" presId="urn:microsoft.com/office/officeart/2005/8/layout/chevron1"/>
    <dgm:cxn modelId="{A09B8FFD-F392-448D-AAC4-71E0023F8282}" type="presParOf" srcId="{2A53D70C-7859-40BB-A215-722B4BB4A6D1}" destId="{DE42EBCE-97B7-4983-A55E-19BACB35E433}" srcOrd="3" destOrd="0" presId="urn:microsoft.com/office/officeart/2005/8/layout/chevron1"/>
    <dgm:cxn modelId="{027E8734-ED04-4142-ABF0-C8FAE4618A63}" type="presParOf" srcId="{2A53D70C-7859-40BB-A215-722B4BB4A6D1}" destId="{24DE77CD-D873-4BCF-A696-CEBAF8213820}" srcOrd="4" destOrd="0" presId="urn:microsoft.com/office/officeart/2005/8/layout/chevron1"/>
    <dgm:cxn modelId="{B40D520C-7A0B-4E8E-8846-F1CA8C0C5B86}" type="presParOf" srcId="{2A53D70C-7859-40BB-A215-722B4BB4A6D1}" destId="{27557145-9481-4393-89BE-73A4835B2043}" srcOrd="5" destOrd="0" presId="urn:microsoft.com/office/officeart/2005/8/layout/chevron1"/>
    <dgm:cxn modelId="{F252A30D-CB35-41D7-91CE-3CFB47900BD3}" type="presParOf" srcId="{2A53D70C-7859-40BB-A215-722B4BB4A6D1}" destId="{47CC57D8-CC3A-43F4-93BD-DB37CF3D774D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10F5B-9601-45FC-B511-0109552D776D}">
      <dsp:nvSpPr>
        <dsp:cNvPr id="0" name=""/>
        <dsp:cNvSpPr/>
      </dsp:nvSpPr>
      <dsp:spPr>
        <a:xfrm>
          <a:off x="7415" y="0"/>
          <a:ext cx="2594106" cy="398053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06442" y="0"/>
        <a:ext cx="2196053" cy="398053"/>
      </dsp:txXfrm>
    </dsp:sp>
    <dsp:sp modelId="{7A3C75C8-4EE2-4020-BF56-47269C9341F3}">
      <dsp:nvSpPr>
        <dsp:cNvPr id="0" name=""/>
        <dsp:cNvSpPr/>
      </dsp:nvSpPr>
      <dsp:spPr>
        <a:xfrm>
          <a:off x="2153823" y="0"/>
          <a:ext cx="2465682" cy="398053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2352850" y="0"/>
        <a:ext cx="2067629" cy="398053"/>
      </dsp:txXfrm>
    </dsp:sp>
    <dsp:sp modelId="{24DE77CD-D873-4BCF-A696-CEBAF8213820}">
      <dsp:nvSpPr>
        <dsp:cNvPr id="0" name=""/>
        <dsp:cNvSpPr/>
      </dsp:nvSpPr>
      <dsp:spPr>
        <a:xfrm>
          <a:off x="4247343" y="0"/>
          <a:ext cx="2388695" cy="398053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4446370" y="0"/>
        <a:ext cx="1990642" cy="398053"/>
      </dsp:txXfrm>
    </dsp:sp>
    <dsp:sp modelId="{47CC57D8-CC3A-43F4-93BD-DB37CF3D774D}">
      <dsp:nvSpPr>
        <dsp:cNvPr id="0" name=""/>
        <dsp:cNvSpPr/>
      </dsp:nvSpPr>
      <dsp:spPr>
        <a:xfrm>
          <a:off x="6402840" y="0"/>
          <a:ext cx="2184680" cy="398053"/>
        </a:xfrm>
        <a:prstGeom prst="chevron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dsp:txBody>
      <dsp:txXfrm>
        <a:off x="6601867" y="0"/>
        <a:ext cx="1786627" cy="398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26050" y="2324284"/>
            <a:ext cx="1111785" cy="503638"/>
            <a:chOff x="2422025" y="4252300"/>
            <a:chExt cx="1935538" cy="657966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2576736" y="4252300"/>
              <a:ext cx="1641123" cy="65796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422025" y="4396226"/>
              <a:ext cx="1935538" cy="4020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</a:t>
              </a: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5560" y="2875892"/>
            <a:ext cx="1111785" cy="749360"/>
            <a:chOff x="2435018" y="4252300"/>
            <a:chExt cx="1935538" cy="978983"/>
          </a:xfrm>
        </p:grpSpPr>
        <p:sp>
          <p:nvSpPr>
            <p:cNvPr id="11" name="正方形/長方形 10"/>
            <p:cNvSpPr/>
            <p:nvPr/>
          </p:nvSpPr>
          <p:spPr bwMode="auto">
            <a:xfrm>
              <a:off x="2573175" y="4252300"/>
              <a:ext cx="1635371" cy="97898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435018" y="4546054"/>
              <a:ext cx="1935538" cy="4020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供給力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26050" y="4534647"/>
            <a:ext cx="1111785" cy="776562"/>
            <a:chOff x="2437356" y="4252300"/>
            <a:chExt cx="1935538" cy="761419"/>
          </a:xfrm>
        </p:grpSpPr>
        <p:sp>
          <p:nvSpPr>
            <p:cNvPr id="14" name="正方形/長方形 13"/>
            <p:cNvSpPr/>
            <p:nvPr/>
          </p:nvSpPr>
          <p:spPr bwMode="auto">
            <a:xfrm>
              <a:off x="2576738" y="4252300"/>
              <a:ext cx="1650703" cy="76141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437356" y="4402893"/>
              <a:ext cx="1935538" cy="51301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エネ庁・広域機関対応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1028751" y="3665482"/>
            <a:ext cx="2394257" cy="847953"/>
            <a:chOff x="2397335" y="4273600"/>
            <a:chExt cx="1935538" cy="678080"/>
          </a:xfrm>
          <a:noFill/>
        </p:grpSpPr>
        <p:sp>
          <p:nvSpPr>
            <p:cNvPr id="17" name="正方形/長方形 16"/>
            <p:cNvSpPr/>
            <p:nvPr/>
          </p:nvSpPr>
          <p:spPr bwMode="auto">
            <a:xfrm>
              <a:off x="2477535" y="4279686"/>
              <a:ext cx="1801153" cy="6644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97335" y="4273600"/>
              <a:ext cx="1935538" cy="67808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価格は比較的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落ち着いて推移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市場平均価格：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13.3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ja-JP" alt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12/11~12/25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(2019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8.25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endPara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187957" y="2871090"/>
            <a:ext cx="2468357" cy="760644"/>
            <a:chOff x="2404122" y="4222995"/>
            <a:chExt cx="1935538" cy="874642"/>
          </a:xfrm>
          <a:noFill/>
        </p:grpSpPr>
        <p:sp>
          <p:nvSpPr>
            <p:cNvPr id="20" name="正方形/長方形 19"/>
            <p:cNvSpPr/>
            <p:nvPr/>
          </p:nvSpPr>
          <p:spPr bwMode="auto">
            <a:xfrm>
              <a:off x="2576737" y="4222995"/>
              <a:ext cx="1601699" cy="8746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404122" y="4344936"/>
              <a:ext cx="1935538" cy="60163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燃料制約実施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石炭火力トラブル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停止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1114517" y="2315754"/>
            <a:ext cx="2242491" cy="512178"/>
            <a:chOff x="2561850" y="4252300"/>
            <a:chExt cx="1812849" cy="588936"/>
          </a:xfrm>
          <a:noFill/>
        </p:grpSpPr>
        <p:sp>
          <p:nvSpPr>
            <p:cNvPr id="23" name="正方形/長方形 22"/>
            <p:cNvSpPr/>
            <p:nvPr/>
          </p:nvSpPr>
          <p:spPr bwMode="auto">
            <a:xfrm>
              <a:off x="2561850" y="4252300"/>
              <a:ext cx="1812849" cy="58893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572716" y="4271463"/>
              <a:ext cx="1784849" cy="49546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需要増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過去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年平均：</a:t>
              </a: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4%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増（</a:t>
              </a: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12/11~12/25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3333404" y="3676013"/>
            <a:ext cx="2206019" cy="826767"/>
            <a:chOff x="2513759" y="4287133"/>
            <a:chExt cx="1783365" cy="655223"/>
          </a:xfrm>
          <a:noFill/>
        </p:grpSpPr>
        <p:sp>
          <p:nvSpPr>
            <p:cNvPr id="26" name="正方形/長方形 25"/>
            <p:cNvSpPr/>
            <p:nvPr/>
          </p:nvSpPr>
          <p:spPr bwMode="auto">
            <a:xfrm>
              <a:off x="2576736" y="4287133"/>
              <a:ext cx="1648670" cy="6552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513759" y="4354958"/>
              <a:ext cx="1783365" cy="51354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売り切れ状態常態化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市場平均価格：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34.7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12/26~1/5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2019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6.8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1021" y="1693268"/>
            <a:ext cx="1056357" cy="582826"/>
            <a:chOff x="2448088" y="4252299"/>
            <a:chExt cx="1839042" cy="761419"/>
          </a:xfrm>
        </p:grpSpPr>
        <p:sp>
          <p:nvSpPr>
            <p:cNvPr id="29" name="正方形/長方形 28"/>
            <p:cNvSpPr/>
            <p:nvPr/>
          </p:nvSpPr>
          <p:spPr bwMode="auto">
            <a:xfrm>
              <a:off x="2577704" y="4252299"/>
              <a:ext cx="1640155" cy="76141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448088" y="4429529"/>
              <a:ext cx="1839042" cy="402088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概要</a:t>
              </a: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5348586" y="3661221"/>
            <a:ext cx="2394257" cy="852212"/>
            <a:chOff x="2453930" y="4266778"/>
            <a:chExt cx="1935538" cy="731184"/>
          </a:xfrm>
          <a:noFill/>
        </p:grpSpPr>
        <p:sp>
          <p:nvSpPr>
            <p:cNvPr id="32" name="正方形/長方形 31"/>
            <p:cNvSpPr/>
            <p:nvPr/>
          </p:nvSpPr>
          <p:spPr bwMode="auto">
            <a:xfrm>
              <a:off x="2581212" y="4266778"/>
              <a:ext cx="1643108" cy="7311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453930" y="4367383"/>
              <a:ext cx="1935538" cy="54468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価格高騰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市場平均価格：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102.7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ja-JP" alt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1/6~1/12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2019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7.9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円）</a:t>
              </a: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7379259" y="3655632"/>
            <a:ext cx="2394257" cy="865251"/>
            <a:chOff x="2409522" y="4250841"/>
            <a:chExt cx="1935538" cy="672026"/>
          </a:xfrm>
          <a:noFill/>
        </p:grpSpPr>
        <p:sp>
          <p:nvSpPr>
            <p:cNvPr id="35" name="正方形/長方形 34"/>
            <p:cNvSpPr/>
            <p:nvPr/>
          </p:nvSpPr>
          <p:spPr bwMode="auto">
            <a:xfrm>
              <a:off x="2572296" y="4250841"/>
              <a:ext cx="1618057" cy="6720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09522" y="4322466"/>
              <a:ext cx="1935538" cy="56175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売り切れ・価格高騰継続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市場平均価格：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74.6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</a:t>
              </a:r>
              <a:r>
                <a:rPr kumimoji="1" lang="ja-JP" altLang="en-US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1/13~1/25</a:t>
              </a:r>
              <a:r>
                <a:rPr kumimoji="1" lang="ja-JP" altLang="en-US" sz="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2019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8.1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円）</a:t>
              </a:r>
              <a:endPara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日平均・コマ別最高価格発生、週明けから沈静化</a:t>
              </a: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317915" y="1690598"/>
            <a:ext cx="2394257" cy="592817"/>
            <a:chOff x="2422025" y="4282766"/>
            <a:chExt cx="1935538" cy="681661"/>
          </a:xfrm>
          <a:noFill/>
        </p:grpSpPr>
        <p:sp>
          <p:nvSpPr>
            <p:cNvPr id="38" name="正方形/長方形 37"/>
            <p:cNvSpPr/>
            <p:nvPr/>
          </p:nvSpPr>
          <p:spPr bwMode="auto">
            <a:xfrm>
              <a:off x="2576736" y="4282766"/>
              <a:ext cx="1633378" cy="68166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422025" y="4327986"/>
              <a:ext cx="1935538" cy="60163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需給が最も厳しい時期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価格高騰</a:t>
              </a: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928831" y="1695250"/>
            <a:ext cx="2665399" cy="582826"/>
            <a:chOff x="2438130" y="4240713"/>
            <a:chExt cx="1935538" cy="761419"/>
          </a:xfrm>
          <a:noFill/>
        </p:grpSpPr>
        <p:sp>
          <p:nvSpPr>
            <p:cNvPr id="41" name="正方形/長方形 40"/>
            <p:cNvSpPr/>
            <p:nvPr/>
          </p:nvSpPr>
          <p:spPr bwMode="auto">
            <a:xfrm>
              <a:off x="2577588" y="4240713"/>
              <a:ext cx="1627200" cy="76141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2438130" y="4306212"/>
              <a:ext cx="1935538" cy="68354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需給が厳しく、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LNG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消費進む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市場価格は落ち着いて推移</a:t>
              </a: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3239425" y="1693270"/>
            <a:ext cx="2394257" cy="591884"/>
            <a:chOff x="2439446" y="4250366"/>
            <a:chExt cx="1935538" cy="680588"/>
          </a:xfrm>
          <a:noFill/>
        </p:grpSpPr>
        <p:sp>
          <p:nvSpPr>
            <p:cNvPr id="44" name="正方形/長方形 43"/>
            <p:cNvSpPr/>
            <p:nvPr/>
          </p:nvSpPr>
          <p:spPr bwMode="auto">
            <a:xfrm>
              <a:off x="2578670" y="4250366"/>
              <a:ext cx="1639876" cy="68058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2439446" y="4311764"/>
              <a:ext cx="1935538" cy="60163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-8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需要低下も</a:t>
              </a:r>
              <a:r>
                <a:rPr kumimoji="1" lang="ja-JP" altLang="en-US" sz="1400" b="1" i="0" u="none" strike="noStrike" kern="1200" cap="none" spc="-8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、厳しい需給</a:t>
              </a:r>
              <a:r>
                <a:rPr kumimoji="1" lang="ja-JP" altLang="en-US" sz="1400" b="1" i="0" u="none" strike="noStrike" kern="1200" cap="none" spc="-8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状況</a:t>
              </a:r>
              <a:endParaRPr kumimoji="1" lang="en-US" altLang="ja-JP" sz="1400" b="1" i="0" u="none" strike="noStrike" kern="1200" cap="none" spc="-8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-8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燃料制約で売り切れ常態化</a:t>
              </a: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7371440" y="1689673"/>
            <a:ext cx="2394257" cy="587613"/>
            <a:chOff x="2422025" y="4267335"/>
            <a:chExt cx="1935538" cy="675677"/>
          </a:xfrm>
          <a:noFill/>
        </p:grpSpPr>
        <p:sp>
          <p:nvSpPr>
            <p:cNvPr id="47" name="正方形/長方形 46"/>
            <p:cNvSpPr/>
            <p:nvPr/>
          </p:nvSpPr>
          <p:spPr bwMode="auto">
            <a:xfrm>
              <a:off x="2576736" y="4267335"/>
              <a:ext cx="1626120" cy="6756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422025" y="4327986"/>
              <a:ext cx="1935538" cy="60163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需給緩むものの、市場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売り切れ・価格高騰継続</a:t>
              </a: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1120877" y="2870422"/>
            <a:ext cx="2240795" cy="747928"/>
            <a:chOff x="2439992" y="4253935"/>
            <a:chExt cx="1811477" cy="860021"/>
          </a:xfrm>
          <a:noFill/>
        </p:grpSpPr>
        <p:sp>
          <p:nvSpPr>
            <p:cNvPr id="50" name="正方形/長方形 49"/>
            <p:cNvSpPr/>
            <p:nvPr/>
          </p:nvSpPr>
          <p:spPr bwMode="auto">
            <a:xfrm>
              <a:off x="2439992" y="4253935"/>
              <a:ext cx="1811477" cy="8600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2457453" y="4374269"/>
              <a:ext cx="1775503" cy="60163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LNG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消費進む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川内②稼働</a:t>
              </a:r>
              <a:r>
                <a:rPr kumimoji="1" lang="ja-JP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12/2</a:t>
              </a:r>
              <a:r>
                <a:rPr kumimoji="1" lang="en-US" altLang="ja-JP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1" lang="ja-JP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7436127" y="2870126"/>
            <a:ext cx="2376264" cy="761608"/>
            <a:chOff x="2425694" y="4263972"/>
            <a:chExt cx="1935538" cy="994984"/>
          </a:xfrm>
          <a:noFill/>
        </p:grpSpPr>
        <p:sp>
          <p:nvSpPr>
            <p:cNvPr id="53" name="正方形/長方形 52"/>
            <p:cNvSpPr/>
            <p:nvPr/>
          </p:nvSpPr>
          <p:spPr bwMode="auto">
            <a:xfrm>
              <a:off x="2543380" y="4263972"/>
              <a:ext cx="1630308" cy="9949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2425694" y="4428584"/>
              <a:ext cx="1935538" cy="68354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燃料在庫量増加傾向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大飯④稼働</a:t>
              </a: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(1/17)</a:t>
              </a:r>
              <a:endPara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5482689" y="2871091"/>
            <a:ext cx="2097921" cy="760641"/>
            <a:chOff x="2554146" y="4252299"/>
            <a:chExt cx="1695977" cy="874636"/>
          </a:xfrm>
          <a:noFill/>
        </p:grpSpPr>
        <p:sp>
          <p:nvSpPr>
            <p:cNvPr id="56" name="正方形/長方形 55"/>
            <p:cNvSpPr/>
            <p:nvPr/>
          </p:nvSpPr>
          <p:spPr bwMode="auto">
            <a:xfrm>
              <a:off x="2575652" y="4252299"/>
              <a:ext cx="1633375" cy="87463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2554146" y="4323322"/>
              <a:ext cx="1695977" cy="77858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燃料制約継続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石炭火力トラブル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停止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日によっては太陽光出力低下発生</a:t>
              </a:r>
              <a:endParaRPr kumimoji="1" lang="en-US" altLang="ja-JP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3209365" y="2315804"/>
            <a:ext cx="2394257" cy="525707"/>
            <a:chOff x="2414842" y="4252301"/>
            <a:chExt cx="1935538" cy="604495"/>
          </a:xfrm>
          <a:noFill/>
        </p:grpSpPr>
        <p:sp>
          <p:nvSpPr>
            <p:cNvPr id="59" name="正方形/長方形 58"/>
            <p:cNvSpPr/>
            <p:nvPr/>
          </p:nvSpPr>
          <p:spPr bwMode="auto">
            <a:xfrm>
              <a:off x="2576736" y="4252301"/>
              <a:ext cx="1645551" cy="6044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2414842" y="4296461"/>
              <a:ext cx="1935538" cy="51316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需要例年並み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過去</a:t>
              </a:r>
              <a: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年平均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2%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増（</a:t>
              </a:r>
              <a:r>
                <a:rPr kumimoji="1" lang="en-US" altLang="ja-JP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12/26~1/5</a:t>
              </a:r>
              <a:r>
                <a:rPr kumimoji="1" lang="ja-JP" altLang="en-US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5356547" y="2272949"/>
            <a:ext cx="2394257" cy="615553"/>
            <a:chOff x="2450136" y="4192562"/>
            <a:chExt cx="1935538" cy="707804"/>
          </a:xfrm>
          <a:noFill/>
        </p:grpSpPr>
        <p:sp>
          <p:nvSpPr>
            <p:cNvPr id="62" name="正方形/長方形 61"/>
            <p:cNvSpPr/>
            <p:nvPr/>
          </p:nvSpPr>
          <p:spPr bwMode="auto">
            <a:xfrm>
              <a:off x="2573616" y="4240714"/>
              <a:ext cx="1633377" cy="6056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450136" y="4192562"/>
              <a:ext cx="1935538" cy="70780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需要増加日が継続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全国にわたって厳しい日あり</a:t>
              </a:r>
              <a:r>
                <a:rPr kumimoji="1" lang="ja-JP" altLang="en-US" sz="7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1/8,12</a:t>
              </a:r>
              <a:r>
                <a:rPr kumimoji="1" lang="ja-JP" altLang="en-US" sz="7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7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過去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年平均：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11%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増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1/6~1/12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7391401" y="2308341"/>
            <a:ext cx="2394257" cy="531151"/>
            <a:chOff x="2449342" y="4309269"/>
            <a:chExt cx="1935538" cy="610753"/>
          </a:xfrm>
          <a:noFill/>
        </p:grpSpPr>
        <p:sp>
          <p:nvSpPr>
            <p:cNvPr id="65" name="正方形/長方形 64"/>
            <p:cNvSpPr/>
            <p:nvPr/>
          </p:nvSpPr>
          <p:spPr bwMode="auto">
            <a:xfrm>
              <a:off x="2594237" y="4309269"/>
              <a:ext cx="1626120" cy="6107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2449342" y="4357046"/>
              <a:ext cx="1935538" cy="53085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需要落ち着く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過去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年平均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</a:t>
              </a: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1%</a:t>
              </a:r>
              <a:r>
                <a:rPr kumimoji="1" lang="ja-JP" alt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減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1" lang="en-US" altLang="ja-JP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1/13~1/25</a:t>
              </a:r>
              <a:r>
                <a:rPr kumimoji="1" lang="ja-JP" altLang="en-US" sz="7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kumimoji="1" lang="en-US" altLang="ja-JP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9092" y="3666322"/>
            <a:ext cx="1111785" cy="837954"/>
            <a:chOff x="2377501" y="4252300"/>
            <a:chExt cx="1935538" cy="761419"/>
          </a:xfrm>
        </p:grpSpPr>
        <p:sp>
          <p:nvSpPr>
            <p:cNvPr id="68" name="正方形/長方形 67"/>
            <p:cNvSpPr/>
            <p:nvPr/>
          </p:nvSpPr>
          <p:spPr bwMode="auto">
            <a:xfrm>
              <a:off x="2561733" y="4252300"/>
              <a:ext cx="1641123" cy="76141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2377501" y="4471964"/>
              <a:ext cx="1935538" cy="27966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市場</a:t>
              </a: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1120876" y="4543722"/>
            <a:ext cx="2242531" cy="778261"/>
            <a:chOff x="2582590" y="4186318"/>
            <a:chExt cx="1874936" cy="808677"/>
          </a:xfrm>
          <a:noFill/>
        </p:grpSpPr>
        <p:sp>
          <p:nvSpPr>
            <p:cNvPr id="71" name="正方形/長方形 70"/>
            <p:cNvSpPr/>
            <p:nvPr/>
          </p:nvSpPr>
          <p:spPr bwMode="auto">
            <a:xfrm>
              <a:off x="2582590" y="4186318"/>
              <a:ext cx="1874936" cy="8086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598481" y="4356667"/>
              <a:ext cx="1853695" cy="48770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関西への融通実施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(12/15,16)</a:t>
              </a:r>
              <a:endPara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409630" y="4543010"/>
            <a:ext cx="2041079" cy="766729"/>
            <a:chOff x="2582086" y="4253720"/>
            <a:chExt cx="1706505" cy="702788"/>
          </a:xfrm>
          <a:noFill/>
        </p:grpSpPr>
        <p:sp>
          <p:nvSpPr>
            <p:cNvPr id="74" name="正方形/長方形 73"/>
            <p:cNvSpPr/>
            <p:nvPr/>
          </p:nvSpPr>
          <p:spPr bwMode="auto">
            <a:xfrm>
              <a:off x="2592300" y="4253720"/>
              <a:ext cx="1696290" cy="702788"/>
            </a:xfrm>
            <a:prstGeom prst="rect">
              <a:avLst/>
            </a:prstGeom>
            <a:solidFill>
              <a:srgbClr val="DCE6F2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582086" y="4274365"/>
              <a:ext cx="1706505" cy="671980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関西</a:t>
              </a: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(12/27,28)</a:t>
              </a: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・東京</a:t>
              </a:r>
              <a:r>
                <a:rPr kumimoji="1" lang="en-US" altLang="ja-JP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(1/3,4)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への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融通実施</a:t>
              </a: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5394384" y="4538211"/>
            <a:ext cx="2315015" cy="760443"/>
            <a:chOff x="2438103" y="4242461"/>
            <a:chExt cx="1935538" cy="608183"/>
          </a:xfrm>
          <a:noFill/>
        </p:grpSpPr>
        <p:sp>
          <p:nvSpPr>
            <p:cNvPr id="77" name="正方形/長方形 76"/>
            <p:cNvSpPr/>
            <p:nvPr/>
          </p:nvSpPr>
          <p:spPr bwMode="auto">
            <a:xfrm>
              <a:off x="2531451" y="4242461"/>
              <a:ext cx="1699351" cy="608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2438103" y="4367949"/>
              <a:ext cx="1935538" cy="393843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全国的に電力融通指示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計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162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回実施</a:t>
              </a: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7436127" y="4551079"/>
            <a:ext cx="2280523" cy="758651"/>
            <a:chOff x="2451789" y="4324359"/>
            <a:chExt cx="1921137" cy="689360"/>
          </a:xfrm>
          <a:noFill/>
        </p:grpSpPr>
        <p:sp>
          <p:nvSpPr>
            <p:cNvPr id="80" name="正方形/長方形 79"/>
            <p:cNvSpPr/>
            <p:nvPr/>
          </p:nvSpPr>
          <p:spPr bwMode="auto">
            <a:xfrm>
              <a:off x="2573504" y="4324359"/>
              <a:ext cx="1686112" cy="6893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2451789" y="4449629"/>
              <a:ext cx="1921137" cy="47543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効率的使用呼びかけ</a:t>
              </a:r>
              <a:endPara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インバランス料金上限設定</a:t>
              </a:r>
            </a:p>
          </p:txBody>
        </p:sp>
      </p:grpSp>
      <p:sp>
        <p:nvSpPr>
          <p:cNvPr id="82" name="テキスト ボックス 81"/>
          <p:cNvSpPr txBox="1"/>
          <p:nvPr/>
        </p:nvSpPr>
        <p:spPr>
          <a:xfrm>
            <a:off x="114917" y="5301914"/>
            <a:ext cx="6061104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0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※10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月実施の冬期需給検証では、厳気象にも対応できる予備率確保を確認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(※kW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1114515" y="1269008"/>
            <a:ext cx="8798284" cy="398053"/>
            <a:chOff x="1068554" y="2676925"/>
            <a:chExt cx="8798284" cy="398052"/>
          </a:xfrm>
        </p:grpSpPr>
        <p:graphicFrame>
          <p:nvGraphicFramePr>
            <p:cNvPr id="84" name="図表 83"/>
            <p:cNvGraphicFramePr/>
            <p:nvPr>
              <p:extLst/>
            </p:nvPr>
          </p:nvGraphicFramePr>
          <p:xfrm>
            <a:off x="1068554" y="2676925"/>
            <a:ext cx="8798284" cy="3980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5" name="テキスト ボックス 84"/>
            <p:cNvSpPr txBox="1"/>
            <p:nvPr/>
          </p:nvSpPr>
          <p:spPr>
            <a:xfrm>
              <a:off x="1077045" y="2732727"/>
              <a:ext cx="2353450" cy="30777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月中旬</a:t>
              </a: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3251580" y="2744637"/>
              <a:ext cx="2231596" cy="30777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②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12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月下旬～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月初旬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5394850" y="2743655"/>
              <a:ext cx="2231596" cy="30777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③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月上旬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437698" y="2748722"/>
              <a:ext cx="2231596" cy="307776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0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④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</a:t>
              </a: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月中旬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45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336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28</cp:revision>
  <dcterms:created xsi:type="dcterms:W3CDTF">2021-06-08T00:00:33Z</dcterms:created>
  <dcterms:modified xsi:type="dcterms:W3CDTF">2021-06-08T00:43:44Z</dcterms:modified>
</cp:coreProperties>
</file>