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83" r:id="rId2"/>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118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2021/6/7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257742620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1BDA8D-F461-4CDE-A74B-F51CA2A88D5A}" type="datetimeFigureOut">
              <a:rPr kumimoji="1" lang="ja-JP" altLang="en-US" smtClean="0"/>
              <a:t>2021/6/7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E588F5-FB61-4C43-B416-95D91C453129}" type="slidenum">
              <a:rPr kumimoji="1" lang="ja-JP" altLang="en-US" smtClean="0"/>
              <a:t>‹#›</a:t>
            </a:fld>
            <a:endParaRPr kumimoji="1" lang="ja-JP" altLang="en-US"/>
          </a:p>
        </p:txBody>
      </p:sp>
    </p:spTree>
    <p:extLst>
      <p:ext uri="{BB962C8B-B14F-4D97-AF65-F5344CB8AC3E}">
        <p14:creationId xmlns:p14="http://schemas.microsoft.com/office/powerpoint/2010/main" val="3124363418"/>
      </p:ext>
    </p:extLst>
  </p:cSld>
  <p:clrMap bg1="lt1" tx1="dk1" bg2="lt2" tx2="dk2" accent1="accent1" accent2="accent2" accent3="accent3" accent4="accent4" accent5="accent5" accent6="accent6" hlink="hlink" folHlink="folHlink"/>
  <p:sldLayoutIdLst>
    <p:sldLayoutId id="2147483686" r:id="rId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1</a:t>
            </a:fld>
            <a:endParaRPr kumimoji="1" lang="ja-JP" altLang="en-US"/>
          </a:p>
        </p:txBody>
      </p:sp>
      <p:sp>
        <p:nvSpPr>
          <p:cNvPr id="4" name="テキスト プレースホルダー 3"/>
          <p:cNvSpPr>
            <a:spLocks noGrp="1"/>
          </p:cNvSpPr>
          <p:nvPr>
            <p:ph type="body" sz="quarter" idx="13"/>
          </p:nvPr>
        </p:nvSpPr>
        <p:spPr/>
        <p:txBody>
          <a:bodyPr/>
          <a:lstStyle/>
          <a:p>
            <a:r>
              <a:rPr lang="ja-JP" altLang="en-US" dirty="0"/>
              <a:t>出典</a:t>
            </a:r>
            <a:r>
              <a:rPr lang="en-US" altLang="ja-JP" dirty="0" smtClean="0"/>
              <a:t>:</a:t>
            </a:r>
            <a:r>
              <a:rPr lang="ja-JP" altLang="en-US" dirty="0" smtClean="0"/>
              <a:t>＊＊＊</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625049668"/>
              </p:ext>
            </p:extLst>
          </p:nvPr>
        </p:nvGraphicFramePr>
        <p:xfrm>
          <a:off x="102561" y="394196"/>
          <a:ext cx="9708565" cy="5995915"/>
        </p:xfrm>
        <a:graphic>
          <a:graphicData uri="http://schemas.openxmlformats.org/drawingml/2006/table">
            <a:tbl>
              <a:tblPr/>
              <a:tblGrid>
                <a:gridCol w="273024">
                  <a:extLst>
                    <a:ext uri="{9D8B030D-6E8A-4147-A177-3AD203B41FA5}">
                      <a16:colId xmlns:a16="http://schemas.microsoft.com/office/drawing/2014/main" xmlns="" val="330167152"/>
                    </a:ext>
                  </a:extLst>
                </a:gridCol>
                <a:gridCol w="2522481">
                  <a:extLst>
                    <a:ext uri="{9D8B030D-6E8A-4147-A177-3AD203B41FA5}">
                      <a16:colId xmlns:a16="http://schemas.microsoft.com/office/drawing/2014/main" xmlns="" val="3257331062"/>
                    </a:ext>
                  </a:extLst>
                </a:gridCol>
                <a:gridCol w="6913060">
                  <a:extLst>
                    <a:ext uri="{9D8B030D-6E8A-4147-A177-3AD203B41FA5}">
                      <a16:colId xmlns:a16="http://schemas.microsoft.com/office/drawing/2014/main" xmlns="" val="3680421045"/>
                    </a:ext>
                  </a:extLst>
                </a:gridCol>
              </a:tblGrid>
              <a:tr h="216019">
                <a:tc>
                  <a:txBody>
                    <a:bodyPr/>
                    <a:lstStyle/>
                    <a:p>
                      <a:pPr algn="ctr" fontAlgn="b"/>
                      <a:endParaRPr lang="en-US" altLang="ja-JP" sz="1200" b="1" i="0" u="sng" strike="noStrike" dirty="0">
                        <a:solidFill>
                          <a:srgbClr val="FFFFFF"/>
                        </a:solidFill>
                        <a:effectLst/>
                        <a:latin typeface="游ゴシック Medium" panose="020B0500000000000000" pitchFamily="50" charset="-128"/>
                        <a:ea typeface="游ゴシック Medium" panose="020B0500000000000000" pitchFamily="50" charset="-128"/>
                      </a:endParaRPr>
                    </a:p>
                  </a:txBody>
                  <a:tcPr marL="2785" marR="2785" marT="278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noFill/>
                  </a:tcPr>
                </a:tc>
                <a:tc>
                  <a:txBody>
                    <a:bodyPr/>
                    <a:lstStyle/>
                    <a:p>
                      <a:pPr algn="ctr" fontAlgn="b"/>
                      <a:r>
                        <a:rPr lang="ja-JP" altLang="en-US" sz="1200" b="1" i="0" u="none" strike="noStrike" dirty="0">
                          <a:solidFill>
                            <a:srgbClr val="FFFFFF"/>
                          </a:solidFill>
                          <a:effectLst/>
                          <a:latin typeface="游ゴシック Medium" panose="020B0500000000000000" pitchFamily="50" charset="-128"/>
                          <a:ea typeface="游ゴシック Medium" panose="020B0500000000000000" pitchFamily="50" charset="-128"/>
                        </a:rPr>
                        <a:t>分野</a:t>
                      </a:r>
                    </a:p>
                  </a:txBody>
                  <a:tcPr marL="2785" marR="2785" marT="278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F0"/>
                    </a:solidFill>
                  </a:tcPr>
                </a:tc>
                <a:tc>
                  <a:txBody>
                    <a:bodyPr/>
                    <a:lstStyle/>
                    <a:p>
                      <a:pPr algn="ctr" fontAlgn="b"/>
                      <a:r>
                        <a:rPr lang="ja-JP" altLang="en-US" sz="1200" b="1" i="0" u="none" strike="noStrike" dirty="0" smtClean="0">
                          <a:solidFill>
                            <a:srgbClr val="FFFFFF"/>
                          </a:solidFill>
                          <a:effectLst/>
                          <a:latin typeface="游ゴシック Medium" panose="020B0500000000000000" pitchFamily="50" charset="-128"/>
                          <a:ea typeface="游ゴシック Medium" panose="020B0500000000000000" pitchFamily="50" charset="-128"/>
                        </a:rPr>
                        <a:t>分析結果概要</a:t>
                      </a:r>
                      <a:endParaRPr lang="ja-JP" altLang="en-US" sz="1200" b="1" i="0" u="none" strike="noStrike" dirty="0">
                        <a:solidFill>
                          <a:srgbClr val="FFFFFF"/>
                        </a:solidFill>
                        <a:effectLst/>
                        <a:latin typeface="游ゴシック Medium" panose="020B0500000000000000" pitchFamily="50" charset="-128"/>
                        <a:ea typeface="游ゴシック Medium" panose="020B0500000000000000" pitchFamily="50" charset="-128"/>
                      </a:endParaRPr>
                    </a:p>
                  </a:txBody>
                  <a:tcPr marL="2785" marR="2785" marT="2785" marB="0" anchor="b">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xmlns="" val="2030413428"/>
                  </a:ext>
                </a:extLst>
              </a:tr>
              <a:tr h="400557">
                <a:tc>
                  <a:txBody>
                    <a:bodyPr/>
                    <a:lstStyle/>
                    <a:p>
                      <a:pPr algn="ctr" fontAlgn="ctr"/>
                      <a:r>
                        <a:rPr lang="en-US" altLang="ja-JP" sz="1200" b="0" i="0" u="none" strike="noStrike" dirty="0">
                          <a:solidFill>
                            <a:schemeClr val="tx1"/>
                          </a:solidFill>
                          <a:effectLst/>
                          <a:latin typeface="游ゴシック Medium" panose="020B0500000000000000" pitchFamily="50" charset="-128"/>
                          <a:ea typeface="游ゴシック Medium" panose="020B0500000000000000" pitchFamily="50" charset="-128"/>
                        </a:rPr>
                        <a:t>1</a:t>
                      </a:r>
                    </a:p>
                  </a:txBody>
                  <a:tcPr marL="2785" marR="2785" marT="278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l" fontAlgn="ctr"/>
                      <a:r>
                        <a:rPr lang="zh-TW" altLang="en-US" sz="1200" b="0" i="0" u="none" strike="noStrike" dirty="0">
                          <a:solidFill>
                            <a:schemeClr val="tx1"/>
                          </a:solidFill>
                          <a:effectLst/>
                          <a:latin typeface="游ゴシック Medium" panose="020B0500000000000000" pitchFamily="50" charset="-128"/>
                          <a:ea typeface="游ゴシック Medium" panose="020B0500000000000000" pitchFamily="50" charset="-128"/>
                        </a:rPr>
                        <a:t>洋上風力産業</a:t>
                      </a: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265113" indent="-179388">
                        <a:buFont typeface="Wingdings" panose="05000000000000000000" pitchFamily="2" charset="2"/>
                        <a:buChar char="ü"/>
                      </a:pPr>
                      <a:r>
                        <a:rPr lang="ja-JP" altLang="en-US" sz="1200" dirty="0" smtClean="0">
                          <a:latin typeface="游ゴシック Medium" panose="020B0500000000000000" pitchFamily="50" charset="-128"/>
                          <a:ea typeface="游ゴシック Medium" panose="020B0500000000000000" pitchFamily="50" charset="-128"/>
                        </a:rPr>
                        <a:t>中国が、日米を大きく離して首位。中国は、特許出願数も多いが、特許の注目度や排他性等も高く、知財競争力が高いと評価される。</a:t>
                      </a:r>
                      <a:endParaRPr lang="ja-JP" altLang="en-US" sz="1200" dirty="0">
                        <a:latin typeface="游ゴシック Medium" panose="020B0500000000000000" pitchFamily="50" charset="-128"/>
                        <a:ea typeface="游ゴシック Medium" panose="020B0500000000000000" pitchFamily="50" charset="-128"/>
                      </a:endParaRPr>
                    </a:p>
                  </a:txBody>
                  <a:tcPr marL="2785" marR="2785" marT="278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1583942664"/>
                  </a:ext>
                </a:extLst>
              </a:tr>
              <a:tr h="400557">
                <a:tc>
                  <a:txBody>
                    <a:bodyPr/>
                    <a:lstStyle/>
                    <a:p>
                      <a:pPr algn="ctr" fontAlgn="ctr"/>
                      <a:r>
                        <a:rPr lang="en-US" altLang="ja-JP" sz="1200" b="0" i="0" u="none" strike="noStrike" dirty="0">
                          <a:solidFill>
                            <a:schemeClr val="tx1"/>
                          </a:solidFill>
                          <a:effectLst/>
                          <a:latin typeface="游ゴシック Medium" panose="020B0500000000000000" pitchFamily="50" charset="-128"/>
                          <a:ea typeface="游ゴシック Medium" panose="020B0500000000000000" pitchFamily="50" charset="-128"/>
                        </a:rPr>
                        <a:t>2</a:t>
                      </a:r>
                    </a:p>
                  </a:txBody>
                  <a:tcPr marL="2785" marR="2785" marT="278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200" b="0" i="0" u="none" strike="noStrike" dirty="0">
                          <a:solidFill>
                            <a:schemeClr val="tx1"/>
                          </a:solidFill>
                          <a:effectLst/>
                          <a:latin typeface="游ゴシック Medium" panose="020B0500000000000000" pitchFamily="50" charset="-128"/>
                          <a:ea typeface="游ゴシック Medium" panose="020B0500000000000000" pitchFamily="50" charset="-128"/>
                        </a:rPr>
                        <a:t>燃料アンモニア産業</a:t>
                      </a: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257175" indent="-171450">
                        <a:buFont typeface="Wingdings" panose="05000000000000000000" pitchFamily="2" charset="2"/>
                        <a:buChar char="ü"/>
                      </a:pPr>
                      <a:r>
                        <a:rPr lang="ja-JP" altLang="en-US" sz="1200" dirty="0" smtClean="0">
                          <a:latin typeface="游ゴシック Medium" panose="020B0500000000000000" pitchFamily="50" charset="-128"/>
                          <a:ea typeface="游ゴシック Medium" panose="020B0500000000000000" pitchFamily="50" charset="-128"/>
                        </a:rPr>
                        <a:t>米国は、エクソンモービルが突出した知財競争力を持ち、首位となっている。</a:t>
                      </a:r>
                      <a:endParaRPr lang="en-US" altLang="ja-JP" sz="1200" dirty="0" smtClean="0">
                        <a:latin typeface="游ゴシック Medium" panose="020B0500000000000000" pitchFamily="50" charset="-128"/>
                        <a:ea typeface="游ゴシック Medium" panose="020B0500000000000000" pitchFamily="50" charset="-128"/>
                      </a:endParaRPr>
                    </a:p>
                    <a:p>
                      <a:pPr marL="257175" indent="-171450">
                        <a:buFont typeface="Wingdings" panose="05000000000000000000" pitchFamily="2" charset="2"/>
                        <a:buChar char="ü"/>
                      </a:pPr>
                      <a:r>
                        <a:rPr lang="ja-JP" altLang="en-US" sz="1200" dirty="0" smtClean="0">
                          <a:latin typeface="游ゴシック Medium" panose="020B0500000000000000" pitchFamily="50" charset="-128"/>
                          <a:ea typeface="游ゴシック Medium" panose="020B0500000000000000" pitchFamily="50" charset="-128"/>
                        </a:rPr>
                        <a:t>中国が</a:t>
                      </a:r>
                      <a:r>
                        <a:rPr lang="en-US" altLang="ja-JP" sz="1200" dirty="0" smtClean="0">
                          <a:latin typeface="游ゴシック Medium" panose="020B0500000000000000" pitchFamily="50" charset="-128"/>
                          <a:ea typeface="游ゴシック Medium" panose="020B0500000000000000" pitchFamily="50" charset="-128"/>
                        </a:rPr>
                        <a:t>2</a:t>
                      </a:r>
                      <a:r>
                        <a:rPr lang="ja-JP" altLang="en-US" sz="1200" dirty="0" smtClean="0">
                          <a:latin typeface="游ゴシック Medium" panose="020B0500000000000000" pitchFamily="50" charset="-128"/>
                          <a:ea typeface="游ゴシック Medium" panose="020B0500000000000000" pitchFamily="50" charset="-128"/>
                        </a:rPr>
                        <a:t>位であるが、特許出願数は米国より多い。また、大学・研究機関が特許出願者の中心。</a:t>
                      </a:r>
                      <a:endParaRPr lang="en-US" altLang="ja-JP" sz="1200" dirty="0" smtClean="0">
                        <a:latin typeface="游ゴシック Medium" panose="020B0500000000000000" pitchFamily="50" charset="-128"/>
                        <a:ea typeface="游ゴシック Medium" panose="020B0500000000000000" pitchFamily="50" charset="-128"/>
                      </a:endParaRPr>
                    </a:p>
                  </a:txBody>
                  <a:tcPr marL="2785" marR="2785" marT="278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1416319447"/>
                  </a:ext>
                </a:extLst>
              </a:tr>
              <a:tr h="400557">
                <a:tc>
                  <a:txBody>
                    <a:bodyPr/>
                    <a:lstStyle/>
                    <a:p>
                      <a:pPr algn="ctr" fontAlgn="ctr"/>
                      <a:r>
                        <a:rPr lang="en-US" altLang="ja-JP" sz="1200" b="0" i="0" u="none" strike="noStrike" dirty="0">
                          <a:solidFill>
                            <a:schemeClr val="tx1"/>
                          </a:solidFill>
                          <a:effectLst/>
                          <a:latin typeface="游ゴシック Medium" panose="020B0500000000000000" pitchFamily="50" charset="-128"/>
                          <a:ea typeface="游ゴシック Medium" panose="020B0500000000000000" pitchFamily="50" charset="-128"/>
                        </a:rPr>
                        <a:t>3</a:t>
                      </a:r>
                    </a:p>
                  </a:txBody>
                  <a:tcPr marL="2785" marR="2785" marT="278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200" b="0" i="0" u="none" strike="noStrike" dirty="0">
                          <a:solidFill>
                            <a:schemeClr val="tx1"/>
                          </a:solidFill>
                          <a:effectLst/>
                          <a:latin typeface="游ゴシック Medium" panose="020B0500000000000000" pitchFamily="50" charset="-128"/>
                          <a:ea typeface="游ゴシック Medium" panose="020B0500000000000000" pitchFamily="50" charset="-128"/>
                        </a:rPr>
                        <a:t>水素産業</a:t>
                      </a: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257175" indent="-171450">
                        <a:buFont typeface="Wingdings" panose="05000000000000000000" pitchFamily="2" charset="2"/>
                        <a:buChar char="ü"/>
                      </a:pPr>
                      <a:r>
                        <a:rPr lang="ja-JP" altLang="en-US" sz="1200" dirty="0" smtClean="0">
                          <a:latin typeface="游ゴシック Medium" panose="020B0500000000000000" pitchFamily="50" charset="-128"/>
                          <a:ea typeface="游ゴシック Medium" panose="020B0500000000000000" pitchFamily="50" charset="-128"/>
                        </a:rPr>
                        <a:t>日本は、自動車メーカー３社による燃料電池自動車関連の特許がけん引し、首位。</a:t>
                      </a:r>
                      <a:endParaRPr lang="en-US" altLang="ja-JP" sz="1200" dirty="0" smtClean="0">
                        <a:latin typeface="游ゴシック Medium" panose="020B0500000000000000" pitchFamily="50" charset="-128"/>
                        <a:ea typeface="游ゴシック Medium" panose="020B0500000000000000" pitchFamily="50" charset="-128"/>
                      </a:endParaRPr>
                    </a:p>
                    <a:p>
                      <a:pPr marL="257175" indent="-171450">
                        <a:buFont typeface="Wingdings" panose="05000000000000000000" pitchFamily="2" charset="2"/>
                        <a:buChar char="ü"/>
                      </a:pPr>
                      <a:r>
                        <a:rPr lang="ja-JP" altLang="en-US" sz="1200" dirty="0" smtClean="0">
                          <a:latin typeface="游ゴシック Medium" panose="020B0500000000000000" pitchFamily="50" charset="-128"/>
                          <a:ea typeface="游ゴシック Medium" panose="020B0500000000000000" pitchFamily="50" charset="-128"/>
                        </a:rPr>
                        <a:t>他国も、自動車メーカーが上位を占めている。</a:t>
                      </a:r>
                      <a:endParaRPr lang="ja-JP" altLang="en-US" sz="1200" dirty="0">
                        <a:latin typeface="游ゴシック Medium" panose="020B0500000000000000" pitchFamily="50" charset="-128"/>
                        <a:ea typeface="游ゴシック Medium" panose="020B0500000000000000" pitchFamily="50" charset="-128"/>
                      </a:endParaRPr>
                    </a:p>
                  </a:txBody>
                  <a:tcPr marL="2785" marR="2785" marT="278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3228774421"/>
                  </a:ext>
                </a:extLst>
              </a:tr>
              <a:tr h="400557">
                <a:tc>
                  <a:txBody>
                    <a:bodyPr/>
                    <a:lstStyle/>
                    <a:p>
                      <a:pPr algn="ctr" fontAlgn="ctr"/>
                      <a:r>
                        <a:rPr lang="en-US" altLang="ja-JP" sz="1200" b="0" i="0" u="none" strike="noStrike" dirty="0">
                          <a:solidFill>
                            <a:schemeClr val="tx1"/>
                          </a:solidFill>
                          <a:effectLst/>
                          <a:latin typeface="游ゴシック Medium" panose="020B0500000000000000" pitchFamily="50" charset="-128"/>
                          <a:ea typeface="游ゴシック Medium" panose="020B0500000000000000" pitchFamily="50" charset="-128"/>
                        </a:rPr>
                        <a:t>4</a:t>
                      </a:r>
                    </a:p>
                  </a:txBody>
                  <a:tcPr marL="2785" marR="2785" marT="278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200" b="0" i="0" u="none" strike="noStrike" dirty="0">
                          <a:solidFill>
                            <a:schemeClr val="tx1"/>
                          </a:solidFill>
                          <a:effectLst/>
                          <a:latin typeface="游ゴシック Medium" panose="020B0500000000000000" pitchFamily="50" charset="-128"/>
                          <a:ea typeface="游ゴシック Medium" panose="020B0500000000000000" pitchFamily="50" charset="-128"/>
                        </a:rPr>
                        <a:t>原子力産業</a:t>
                      </a: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257175" indent="-171450">
                        <a:buFont typeface="Wingdings" panose="05000000000000000000" pitchFamily="2" charset="2"/>
                        <a:buChar char="ü"/>
                      </a:pPr>
                      <a:r>
                        <a:rPr lang="ja-JP" altLang="en-US" sz="1200" dirty="0" smtClean="0">
                          <a:latin typeface="游ゴシック Medium" panose="020B0500000000000000" pitchFamily="50" charset="-128"/>
                          <a:ea typeface="游ゴシック Medium" panose="020B0500000000000000" pitchFamily="50" charset="-128"/>
                        </a:rPr>
                        <a:t>日本は原子力関連機器の製造分野での競争力が高いが、本分析の対象は、</a:t>
                      </a:r>
                      <a:r>
                        <a:rPr lang="en-US" altLang="ja-JP" sz="1200" dirty="0" smtClean="0">
                          <a:latin typeface="游ゴシック Medium" panose="020B0500000000000000" pitchFamily="50" charset="-128"/>
                          <a:ea typeface="游ゴシック Medium" panose="020B0500000000000000" pitchFamily="50" charset="-128"/>
                        </a:rPr>
                        <a:t>SMR</a:t>
                      </a:r>
                      <a:r>
                        <a:rPr lang="ja-JP" altLang="en-US" sz="1200" dirty="0" smtClean="0">
                          <a:latin typeface="游ゴシック Medium" panose="020B0500000000000000" pitchFamily="50" charset="-128"/>
                          <a:ea typeface="游ゴシック Medium" panose="020B0500000000000000" pitchFamily="50" charset="-128"/>
                        </a:rPr>
                        <a:t>や高温ガス炉等の次世代革新炉や核融合であり、米国・中国が特許出願数、注目度や排他性ともに高い。</a:t>
                      </a:r>
                      <a:endParaRPr lang="ja-JP" altLang="en-US" sz="1200" dirty="0">
                        <a:latin typeface="游ゴシック Medium" panose="020B0500000000000000" pitchFamily="50" charset="-128"/>
                        <a:ea typeface="游ゴシック Medium" panose="020B0500000000000000" pitchFamily="50" charset="-128"/>
                      </a:endParaRPr>
                    </a:p>
                  </a:txBody>
                  <a:tcPr marL="2785" marR="2785" marT="278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3925959485"/>
                  </a:ext>
                </a:extLst>
              </a:tr>
              <a:tr h="400557">
                <a:tc>
                  <a:txBody>
                    <a:bodyPr/>
                    <a:lstStyle/>
                    <a:p>
                      <a:pPr algn="ctr" fontAlgn="ctr"/>
                      <a:r>
                        <a:rPr lang="en-US" altLang="ja-JP" sz="1200" b="0" i="0" u="none" strike="noStrike" dirty="0">
                          <a:solidFill>
                            <a:schemeClr val="tx1"/>
                          </a:solidFill>
                          <a:effectLst/>
                          <a:latin typeface="游ゴシック Medium" panose="020B0500000000000000" pitchFamily="50" charset="-128"/>
                          <a:ea typeface="游ゴシック Medium" panose="020B0500000000000000" pitchFamily="50" charset="-128"/>
                        </a:rPr>
                        <a:t>5</a:t>
                      </a:r>
                    </a:p>
                  </a:txBody>
                  <a:tcPr marL="2785" marR="2785" marT="278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200" b="0" i="0" u="none" strike="noStrike" dirty="0">
                          <a:solidFill>
                            <a:schemeClr val="tx1"/>
                          </a:solidFill>
                          <a:effectLst/>
                          <a:latin typeface="游ゴシック Medium" panose="020B0500000000000000" pitchFamily="50" charset="-128"/>
                          <a:ea typeface="游ゴシック Medium" panose="020B0500000000000000" pitchFamily="50" charset="-128"/>
                        </a:rPr>
                        <a:t>自動車・蓄電池産業</a:t>
                      </a: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257175" indent="-171450">
                        <a:buFont typeface="Wingdings" panose="05000000000000000000" pitchFamily="2" charset="2"/>
                        <a:buChar char="ü"/>
                      </a:pPr>
                      <a:r>
                        <a:rPr lang="ja-JP" altLang="en-US" sz="1200" dirty="0" smtClean="0">
                          <a:latin typeface="游ゴシック Medium" panose="020B0500000000000000" pitchFamily="50" charset="-128"/>
                          <a:ea typeface="游ゴシック Medium" panose="020B0500000000000000" pitchFamily="50" charset="-128"/>
                        </a:rPr>
                        <a:t>各国の自動車メーカーが上位を占め、電池メーカー・部素材メーカーがその後に並んでいる。日本は、自動車メーカー３社がけん引し、首位。</a:t>
                      </a:r>
                      <a:endParaRPr lang="ja-JP" altLang="en-US" sz="1200" dirty="0">
                        <a:latin typeface="游ゴシック Medium" panose="020B0500000000000000" pitchFamily="50" charset="-128"/>
                        <a:ea typeface="游ゴシック Medium" panose="020B0500000000000000" pitchFamily="50" charset="-128"/>
                      </a:endParaRPr>
                    </a:p>
                  </a:txBody>
                  <a:tcPr marL="2785" marR="2785" marT="278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2232266878"/>
                  </a:ext>
                </a:extLst>
              </a:tr>
              <a:tr h="456715">
                <a:tc>
                  <a:txBody>
                    <a:bodyPr/>
                    <a:lstStyle/>
                    <a:p>
                      <a:pPr algn="ctr" fontAlgn="ctr"/>
                      <a:r>
                        <a:rPr lang="en-US" altLang="ja-JP" sz="1200" b="0" i="0" u="none" strike="noStrike" dirty="0">
                          <a:solidFill>
                            <a:schemeClr val="tx1"/>
                          </a:solidFill>
                          <a:effectLst/>
                          <a:latin typeface="游ゴシック Medium" panose="020B0500000000000000" pitchFamily="50" charset="-128"/>
                          <a:ea typeface="游ゴシック Medium" panose="020B0500000000000000" pitchFamily="50" charset="-128"/>
                        </a:rPr>
                        <a:t>6</a:t>
                      </a:r>
                    </a:p>
                  </a:txBody>
                  <a:tcPr marL="2785" marR="2785" marT="278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200" b="0" i="0" u="none" strike="noStrike" dirty="0">
                          <a:solidFill>
                            <a:schemeClr val="tx1"/>
                          </a:solidFill>
                          <a:effectLst/>
                          <a:latin typeface="游ゴシック Medium" panose="020B0500000000000000" pitchFamily="50" charset="-128"/>
                          <a:ea typeface="游ゴシック Medium" panose="020B0500000000000000" pitchFamily="50" charset="-128"/>
                        </a:rPr>
                        <a:t>半導体・情報通信産業</a:t>
                      </a: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257175" indent="-171450">
                        <a:buFont typeface="Wingdings" panose="05000000000000000000" pitchFamily="2" charset="2"/>
                        <a:buChar char="ü"/>
                      </a:pPr>
                      <a:r>
                        <a:rPr lang="ja-JP" altLang="en-US" sz="1200" dirty="0" smtClean="0">
                          <a:latin typeface="游ゴシック Medium" panose="020B0500000000000000" pitchFamily="50" charset="-128"/>
                          <a:ea typeface="游ゴシック Medium" panose="020B0500000000000000" pitchFamily="50" charset="-128"/>
                        </a:rPr>
                        <a:t>パワー半導体などの分野がけん引する形で日本が首位となっている。</a:t>
                      </a:r>
                      <a:endParaRPr lang="en-US" altLang="ja-JP" sz="1200" dirty="0" smtClean="0">
                        <a:latin typeface="游ゴシック Medium" panose="020B0500000000000000" pitchFamily="50" charset="-128"/>
                        <a:ea typeface="游ゴシック Medium" panose="020B0500000000000000" pitchFamily="50" charset="-128"/>
                      </a:endParaRPr>
                    </a:p>
                    <a:p>
                      <a:pPr marL="257175" indent="-171450">
                        <a:buFont typeface="Wingdings" panose="05000000000000000000" pitchFamily="2" charset="2"/>
                        <a:buChar char="ü"/>
                      </a:pPr>
                      <a:r>
                        <a:rPr lang="ja-JP" altLang="en-US" sz="1200" dirty="0" smtClean="0">
                          <a:latin typeface="游ゴシック Medium" panose="020B0500000000000000" pitchFamily="50" charset="-128"/>
                          <a:ea typeface="游ゴシック Medium" panose="020B0500000000000000" pitchFamily="50" charset="-128"/>
                        </a:rPr>
                        <a:t>米国も出願数が少ないものの、特許の注目度や排他性等は高く、知財競争力が高い。</a:t>
                      </a:r>
                      <a:endParaRPr lang="ja-JP" altLang="en-US" sz="1200" dirty="0">
                        <a:latin typeface="游ゴシック Medium" panose="020B0500000000000000" pitchFamily="50" charset="-128"/>
                        <a:ea typeface="游ゴシック Medium" panose="020B0500000000000000" pitchFamily="50" charset="-128"/>
                      </a:endParaRPr>
                    </a:p>
                  </a:txBody>
                  <a:tcPr marL="2785" marR="2785" marT="278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2076086415"/>
                  </a:ext>
                </a:extLst>
              </a:tr>
              <a:tr h="400557">
                <a:tc>
                  <a:txBody>
                    <a:bodyPr/>
                    <a:lstStyle/>
                    <a:p>
                      <a:pPr algn="ctr" fontAlgn="ctr"/>
                      <a:r>
                        <a:rPr lang="en-US" altLang="ja-JP" sz="1200" b="0" i="0" u="none" strike="noStrike" dirty="0">
                          <a:solidFill>
                            <a:schemeClr val="tx1"/>
                          </a:solidFill>
                          <a:effectLst/>
                          <a:latin typeface="游ゴシック Medium" panose="020B0500000000000000" pitchFamily="50" charset="-128"/>
                          <a:ea typeface="游ゴシック Medium" panose="020B0500000000000000" pitchFamily="50" charset="-128"/>
                        </a:rPr>
                        <a:t>7</a:t>
                      </a:r>
                    </a:p>
                  </a:txBody>
                  <a:tcPr marL="2785" marR="2785" marT="278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200" b="0" i="0" u="none" strike="noStrike" dirty="0">
                          <a:solidFill>
                            <a:schemeClr val="tx1"/>
                          </a:solidFill>
                          <a:effectLst/>
                          <a:latin typeface="游ゴシック Medium" panose="020B0500000000000000" pitchFamily="50" charset="-128"/>
                          <a:ea typeface="游ゴシック Medium" panose="020B0500000000000000" pitchFamily="50" charset="-128"/>
                        </a:rPr>
                        <a:t>船舶産業</a:t>
                      </a: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257175" indent="-171450">
                        <a:buFont typeface="Wingdings" panose="05000000000000000000" pitchFamily="2" charset="2"/>
                        <a:buChar char="ü"/>
                      </a:pPr>
                      <a:r>
                        <a:rPr lang="ja-JP" altLang="en-US" sz="1200" dirty="0" smtClean="0">
                          <a:latin typeface="游ゴシック Medium" panose="020B0500000000000000" pitchFamily="50" charset="-128"/>
                          <a:ea typeface="游ゴシック Medium" panose="020B0500000000000000" pitchFamily="50" charset="-128"/>
                        </a:rPr>
                        <a:t>上位</a:t>
                      </a:r>
                      <a:r>
                        <a:rPr lang="en-US" altLang="ja-JP" sz="1200" dirty="0" smtClean="0">
                          <a:latin typeface="游ゴシック Medium" panose="020B0500000000000000" pitchFamily="50" charset="-128"/>
                          <a:ea typeface="游ゴシック Medium" panose="020B0500000000000000" pitchFamily="50" charset="-128"/>
                        </a:rPr>
                        <a:t>3</a:t>
                      </a:r>
                      <a:r>
                        <a:rPr lang="ja-JP" altLang="en-US" sz="1200" dirty="0" smtClean="0">
                          <a:latin typeface="游ゴシック Medium" panose="020B0500000000000000" pitchFamily="50" charset="-128"/>
                          <a:ea typeface="游ゴシック Medium" panose="020B0500000000000000" pitchFamily="50" charset="-128"/>
                        </a:rPr>
                        <a:t>位までを韓国企業が占めており、韓国が高い知財競争力を持つ。</a:t>
                      </a:r>
                      <a:endParaRPr lang="ja-JP" altLang="en-US" sz="1200" dirty="0">
                        <a:latin typeface="游ゴシック Medium" panose="020B0500000000000000" pitchFamily="50" charset="-128"/>
                        <a:ea typeface="游ゴシック Medium" panose="020B0500000000000000" pitchFamily="50" charset="-128"/>
                      </a:endParaRPr>
                    </a:p>
                  </a:txBody>
                  <a:tcPr marL="2785" marR="2785" marT="278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1324037123"/>
                  </a:ext>
                </a:extLst>
              </a:tr>
              <a:tr h="400557">
                <a:tc>
                  <a:txBody>
                    <a:bodyPr/>
                    <a:lstStyle/>
                    <a:p>
                      <a:pPr algn="ctr" fontAlgn="ctr"/>
                      <a:r>
                        <a:rPr lang="en-US" altLang="ja-JP" sz="1200" b="0" i="0" u="none" strike="noStrike" dirty="0">
                          <a:solidFill>
                            <a:schemeClr val="tx1"/>
                          </a:solidFill>
                          <a:effectLst/>
                          <a:latin typeface="游ゴシック Medium" panose="020B0500000000000000" pitchFamily="50" charset="-128"/>
                          <a:ea typeface="游ゴシック Medium" panose="020B0500000000000000" pitchFamily="50" charset="-128"/>
                        </a:rPr>
                        <a:t>8</a:t>
                      </a:r>
                    </a:p>
                  </a:txBody>
                  <a:tcPr marL="2785" marR="2785" marT="278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200" b="0" i="0" u="none" strike="noStrike" dirty="0">
                          <a:solidFill>
                            <a:schemeClr val="tx1"/>
                          </a:solidFill>
                          <a:effectLst/>
                          <a:latin typeface="游ゴシック Medium" panose="020B0500000000000000" pitchFamily="50" charset="-128"/>
                          <a:ea typeface="游ゴシック Medium" panose="020B0500000000000000" pitchFamily="50" charset="-128"/>
                        </a:rPr>
                        <a:t>物流・人流・土木インフラ産業</a:t>
                      </a: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257175" indent="-171450">
                        <a:buFont typeface="Wingdings" panose="05000000000000000000" pitchFamily="2" charset="2"/>
                        <a:buChar char="ü"/>
                      </a:pPr>
                      <a:r>
                        <a:rPr lang="ja-JP" altLang="en-US" sz="1200" dirty="0" smtClean="0">
                          <a:latin typeface="游ゴシック Medium" panose="020B0500000000000000" pitchFamily="50" charset="-128"/>
                          <a:ea typeface="游ゴシック Medium" panose="020B0500000000000000" pitchFamily="50" charset="-128"/>
                        </a:rPr>
                        <a:t>陸上運輸に関わる企業（自動車・重電）や物流部門の企業が上位に。中国は特許出願数が多く、特許の注目度や排他性等も高い。</a:t>
                      </a:r>
                      <a:endParaRPr lang="en-US" altLang="ja-JP" sz="1200" dirty="0" smtClean="0">
                        <a:latin typeface="游ゴシック Medium" panose="020B0500000000000000" pitchFamily="50" charset="-128"/>
                        <a:ea typeface="游ゴシック Medium" panose="020B0500000000000000" pitchFamily="50" charset="-128"/>
                      </a:endParaRPr>
                    </a:p>
                  </a:txBody>
                  <a:tcPr marL="2785" marR="2785" marT="278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4072354642"/>
                  </a:ext>
                </a:extLst>
              </a:tr>
              <a:tr h="456715">
                <a:tc>
                  <a:txBody>
                    <a:bodyPr/>
                    <a:lstStyle/>
                    <a:p>
                      <a:pPr algn="ctr" fontAlgn="ctr"/>
                      <a:r>
                        <a:rPr lang="en-US" altLang="ja-JP" sz="1200" b="0" i="0" u="none" strike="noStrike" dirty="0">
                          <a:solidFill>
                            <a:schemeClr val="tx1"/>
                          </a:solidFill>
                          <a:effectLst/>
                          <a:latin typeface="游ゴシック Medium" panose="020B0500000000000000" pitchFamily="50" charset="-128"/>
                          <a:ea typeface="游ゴシック Medium" panose="020B0500000000000000" pitchFamily="50" charset="-128"/>
                        </a:rPr>
                        <a:t>9</a:t>
                      </a:r>
                    </a:p>
                  </a:txBody>
                  <a:tcPr marL="2785" marR="2785" marT="278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200" b="0" i="0" u="none" strike="noStrike" dirty="0">
                          <a:solidFill>
                            <a:schemeClr val="tx1"/>
                          </a:solidFill>
                          <a:effectLst/>
                          <a:latin typeface="游ゴシック Medium" panose="020B0500000000000000" pitchFamily="50" charset="-128"/>
                          <a:ea typeface="游ゴシック Medium" panose="020B0500000000000000" pitchFamily="50" charset="-128"/>
                        </a:rPr>
                        <a:t>食料・農林水産業</a:t>
                      </a: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257175" indent="-171450">
                        <a:buFont typeface="Wingdings" panose="05000000000000000000" pitchFamily="2" charset="2"/>
                        <a:buChar char="ü"/>
                      </a:pPr>
                      <a:r>
                        <a:rPr lang="ja-JP" altLang="en-US" sz="1200" dirty="0" smtClean="0">
                          <a:latin typeface="游ゴシック Medium" panose="020B0500000000000000" pitchFamily="50" charset="-128"/>
                          <a:ea typeface="游ゴシック Medium" panose="020B0500000000000000" pitchFamily="50" charset="-128"/>
                        </a:rPr>
                        <a:t>温室効果ガス吸収に関わる農林畜産技術や関連機具等の技術等の特許を分析。日本の農機具メーカーが上位を独占（省エネ化など）しており、日本が首位に。</a:t>
                      </a:r>
                      <a:endParaRPr lang="ja-JP" altLang="en-US" sz="1200" dirty="0">
                        <a:latin typeface="游ゴシック Medium" panose="020B0500000000000000" pitchFamily="50" charset="-128"/>
                        <a:ea typeface="游ゴシック Medium" panose="020B0500000000000000" pitchFamily="50" charset="-128"/>
                      </a:endParaRPr>
                    </a:p>
                  </a:txBody>
                  <a:tcPr marL="2785" marR="2785" marT="278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1975104812"/>
                  </a:ext>
                </a:extLst>
              </a:tr>
              <a:tr h="423136">
                <a:tc>
                  <a:txBody>
                    <a:bodyPr/>
                    <a:lstStyle/>
                    <a:p>
                      <a:pPr algn="ctr" fontAlgn="ctr"/>
                      <a:r>
                        <a:rPr lang="en-US" altLang="ja-JP" sz="1200" b="0" i="0" u="none" strike="noStrike" dirty="0">
                          <a:solidFill>
                            <a:schemeClr val="tx1"/>
                          </a:solidFill>
                          <a:effectLst/>
                          <a:latin typeface="游ゴシック Medium" panose="020B0500000000000000" pitchFamily="50" charset="-128"/>
                          <a:ea typeface="游ゴシック Medium" panose="020B0500000000000000" pitchFamily="50" charset="-128"/>
                        </a:rPr>
                        <a:t>10</a:t>
                      </a:r>
                    </a:p>
                  </a:txBody>
                  <a:tcPr marL="2785" marR="2785" marT="278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200" b="0" i="0" u="none" strike="noStrike" dirty="0">
                          <a:solidFill>
                            <a:schemeClr val="tx1"/>
                          </a:solidFill>
                          <a:effectLst/>
                          <a:latin typeface="游ゴシック Medium" panose="020B0500000000000000" pitchFamily="50" charset="-128"/>
                          <a:ea typeface="游ゴシック Medium" panose="020B0500000000000000" pitchFamily="50" charset="-128"/>
                        </a:rPr>
                        <a:t>航空機産業</a:t>
                      </a: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257175" indent="-171450">
                        <a:buFont typeface="Wingdings" panose="05000000000000000000" pitchFamily="2" charset="2"/>
                        <a:buChar char="ü"/>
                      </a:pPr>
                      <a:r>
                        <a:rPr lang="ja-JP" altLang="en-US" sz="1200" dirty="0" smtClean="0">
                          <a:latin typeface="游ゴシック Medium" panose="020B0500000000000000" pitchFamily="50" charset="-128"/>
                          <a:ea typeface="游ゴシック Medium" panose="020B0500000000000000" pitchFamily="50" charset="-128"/>
                        </a:rPr>
                        <a:t>航空機メーカー（米ボーイング、仏エアバス）が強く、首位が米国、</a:t>
                      </a:r>
                      <a:r>
                        <a:rPr lang="en-US" altLang="ja-JP" sz="1200" dirty="0" smtClean="0">
                          <a:latin typeface="游ゴシック Medium" panose="020B0500000000000000" pitchFamily="50" charset="-128"/>
                          <a:ea typeface="游ゴシック Medium" panose="020B0500000000000000" pitchFamily="50" charset="-128"/>
                        </a:rPr>
                        <a:t>2</a:t>
                      </a:r>
                      <a:r>
                        <a:rPr lang="ja-JP" altLang="en-US" sz="1200" dirty="0" smtClean="0">
                          <a:latin typeface="游ゴシック Medium" panose="020B0500000000000000" pitchFamily="50" charset="-128"/>
                          <a:ea typeface="游ゴシック Medium" panose="020B0500000000000000" pitchFamily="50" charset="-128"/>
                        </a:rPr>
                        <a:t>位がフランス。</a:t>
                      </a:r>
                      <a:endParaRPr lang="ja-JP" altLang="en-US" sz="1200" dirty="0">
                        <a:latin typeface="游ゴシック Medium" panose="020B0500000000000000" pitchFamily="50" charset="-128"/>
                        <a:ea typeface="游ゴシック Medium" panose="020B0500000000000000" pitchFamily="50" charset="-128"/>
                      </a:endParaRPr>
                    </a:p>
                  </a:txBody>
                  <a:tcPr marL="2785" marR="2785" marT="278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3133717974"/>
                  </a:ext>
                </a:extLst>
              </a:tr>
              <a:tr h="400557">
                <a:tc>
                  <a:txBody>
                    <a:bodyPr/>
                    <a:lstStyle/>
                    <a:p>
                      <a:pPr algn="ctr" fontAlgn="ctr"/>
                      <a:r>
                        <a:rPr lang="en-US" altLang="ja-JP" sz="1200" b="0" i="0" u="none" strike="noStrike" dirty="0">
                          <a:solidFill>
                            <a:schemeClr val="tx1"/>
                          </a:solidFill>
                          <a:effectLst/>
                          <a:latin typeface="游ゴシック Medium" panose="020B0500000000000000" pitchFamily="50" charset="-128"/>
                          <a:ea typeface="游ゴシック Medium" panose="020B0500000000000000" pitchFamily="50" charset="-128"/>
                        </a:rPr>
                        <a:t>11</a:t>
                      </a:r>
                    </a:p>
                  </a:txBody>
                  <a:tcPr marL="2785" marR="2785" marT="278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200" b="0" i="0" u="none" strike="noStrike" dirty="0">
                          <a:solidFill>
                            <a:schemeClr val="tx1"/>
                          </a:solidFill>
                          <a:effectLst/>
                          <a:latin typeface="游ゴシック Medium" panose="020B0500000000000000" pitchFamily="50" charset="-128"/>
                          <a:ea typeface="游ゴシック Medium" panose="020B0500000000000000" pitchFamily="50" charset="-128"/>
                        </a:rPr>
                        <a:t>カーボンリサイクル産業</a:t>
                      </a: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257175" indent="-171450">
                        <a:buFont typeface="Wingdings" panose="05000000000000000000" pitchFamily="2" charset="2"/>
                        <a:buChar char="ü"/>
                      </a:pPr>
                      <a:r>
                        <a:rPr lang="ja-JP" altLang="en-US" sz="1200" dirty="0" smtClean="0">
                          <a:latin typeface="游ゴシック Medium" panose="020B0500000000000000" pitchFamily="50" charset="-128"/>
                          <a:ea typeface="游ゴシック Medium" panose="020B0500000000000000" pitchFamily="50" charset="-128"/>
                        </a:rPr>
                        <a:t>バイオ燃料と</a:t>
                      </a:r>
                      <a:r>
                        <a:rPr lang="en-US" altLang="ja-JP" sz="1200" dirty="0" smtClean="0">
                          <a:latin typeface="游ゴシック Medium" panose="020B0500000000000000" pitchFamily="50" charset="-128"/>
                          <a:ea typeface="游ゴシック Medium" panose="020B0500000000000000" pitchFamily="50" charset="-128"/>
                        </a:rPr>
                        <a:t>CCS</a:t>
                      </a:r>
                      <a:r>
                        <a:rPr lang="ja-JP" altLang="en-US" sz="1200" dirty="0" smtClean="0">
                          <a:latin typeface="游ゴシック Medium" panose="020B0500000000000000" pitchFamily="50" charset="-128"/>
                          <a:ea typeface="游ゴシック Medium" panose="020B0500000000000000" pitchFamily="50" charset="-128"/>
                        </a:rPr>
                        <a:t>関係の特許が太宗を占めている。それに続くジャンルとして人工光合成、</a:t>
                      </a:r>
                      <a:r>
                        <a:rPr lang="en-US" altLang="ja-JP" sz="1200" dirty="0" smtClean="0">
                          <a:latin typeface="游ゴシック Medium" panose="020B0500000000000000" pitchFamily="50" charset="-128"/>
                          <a:ea typeface="游ゴシック Medium" panose="020B0500000000000000" pitchFamily="50" charset="-128"/>
                        </a:rPr>
                        <a:t>CO2</a:t>
                      </a:r>
                      <a:r>
                        <a:rPr lang="ja-JP" altLang="en-US" sz="1200" dirty="0" smtClean="0">
                          <a:latin typeface="游ゴシック Medium" panose="020B0500000000000000" pitchFamily="50" charset="-128"/>
                          <a:ea typeface="游ゴシック Medium" panose="020B0500000000000000" pitchFamily="50" charset="-128"/>
                        </a:rPr>
                        <a:t>吸収コンクリートがあるが、現時点では数は少ない（両分野では日本の知財競争力は高い）。</a:t>
                      </a:r>
                      <a:endParaRPr lang="en-US" altLang="ja-JP" sz="1200" dirty="0" smtClean="0">
                        <a:latin typeface="游ゴシック Medium" panose="020B0500000000000000" pitchFamily="50" charset="-128"/>
                        <a:ea typeface="游ゴシック Medium" panose="020B0500000000000000" pitchFamily="50" charset="-128"/>
                      </a:endParaRPr>
                    </a:p>
                  </a:txBody>
                  <a:tcPr marL="2785" marR="2785" marT="278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2365158979"/>
                  </a:ext>
                </a:extLst>
              </a:tr>
              <a:tr h="175507">
                <a:tc>
                  <a:txBody>
                    <a:bodyPr/>
                    <a:lstStyle/>
                    <a:p>
                      <a:pPr algn="ctr" fontAlgn="ctr"/>
                      <a:r>
                        <a:rPr lang="en-US" altLang="ja-JP" sz="1200" b="0" i="0" u="none" strike="noStrike" dirty="0">
                          <a:solidFill>
                            <a:schemeClr val="tx1"/>
                          </a:solidFill>
                          <a:effectLst/>
                          <a:latin typeface="游ゴシック Medium" panose="020B0500000000000000" pitchFamily="50" charset="-128"/>
                          <a:ea typeface="游ゴシック Medium" panose="020B0500000000000000" pitchFamily="50" charset="-128"/>
                        </a:rPr>
                        <a:t>12</a:t>
                      </a:r>
                    </a:p>
                  </a:txBody>
                  <a:tcPr marL="2785" marR="2785" marT="278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200" b="0" i="0" u="none" strike="noStrike" dirty="0">
                          <a:solidFill>
                            <a:schemeClr val="tx1"/>
                          </a:solidFill>
                          <a:effectLst/>
                          <a:latin typeface="游ゴシック Medium" panose="020B0500000000000000" pitchFamily="50" charset="-128"/>
                          <a:ea typeface="游ゴシック Medium" panose="020B0500000000000000" pitchFamily="50" charset="-128"/>
                        </a:rPr>
                        <a:t>住宅・建築物産業</a:t>
                      </a:r>
                      <a:r>
                        <a:rPr lang="ja-JP" altLang="en-US" sz="1200" b="0" i="0" u="none" strike="noStrike" dirty="0" smtClean="0">
                          <a:solidFill>
                            <a:schemeClr val="tx1"/>
                          </a:solidFill>
                          <a:effectLst/>
                          <a:latin typeface="游ゴシック Medium" panose="020B0500000000000000" pitchFamily="50" charset="-128"/>
                          <a:ea typeface="游ゴシック Medium" panose="020B0500000000000000" pitchFamily="50" charset="-128"/>
                        </a:rPr>
                        <a:t>／</a:t>
                      </a:r>
                      <a:r>
                        <a:rPr lang="en-US" altLang="ja-JP" sz="1200" b="0" i="0" u="none" strike="noStrike" dirty="0" smtClean="0">
                          <a:solidFill>
                            <a:schemeClr val="tx1"/>
                          </a:solidFill>
                          <a:effectLst/>
                          <a:latin typeface="游ゴシック Medium" panose="020B0500000000000000" pitchFamily="50" charset="-128"/>
                          <a:ea typeface="游ゴシック Medium" panose="020B0500000000000000" pitchFamily="50" charset="-128"/>
                        </a:rPr>
                        <a:t/>
                      </a:r>
                      <a:br>
                        <a:rPr lang="en-US" altLang="ja-JP" sz="1200" b="0" i="0" u="none" strike="noStrike" dirty="0" smtClean="0">
                          <a:solidFill>
                            <a:schemeClr val="tx1"/>
                          </a:solidFill>
                          <a:effectLst/>
                          <a:latin typeface="游ゴシック Medium" panose="020B0500000000000000" pitchFamily="50" charset="-128"/>
                          <a:ea typeface="游ゴシック Medium" panose="020B0500000000000000" pitchFamily="50" charset="-128"/>
                        </a:rPr>
                      </a:br>
                      <a:r>
                        <a:rPr lang="ja-JP" altLang="en-US" sz="1200" b="0" i="0" u="none" strike="noStrike" dirty="0" smtClean="0">
                          <a:solidFill>
                            <a:schemeClr val="tx1"/>
                          </a:solidFill>
                          <a:effectLst/>
                          <a:latin typeface="游ゴシック Medium" panose="020B0500000000000000" pitchFamily="50" charset="-128"/>
                          <a:ea typeface="游ゴシック Medium" panose="020B0500000000000000" pitchFamily="50" charset="-128"/>
                        </a:rPr>
                        <a:t>次</a:t>
                      </a:r>
                      <a:r>
                        <a:rPr lang="ja-JP" altLang="en-US" sz="1200" b="0" i="0" u="none" strike="noStrike" dirty="0">
                          <a:solidFill>
                            <a:schemeClr val="tx1"/>
                          </a:solidFill>
                          <a:effectLst/>
                          <a:latin typeface="游ゴシック Medium" panose="020B0500000000000000" pitchFamily="50" charset="-128"/>
                          <a:ea typeface="游ゴシック Medium" panose="020B0500000000000000" pitchFamily="50" charset="-128"/>
                        </a:rPr>
                        <a:t>世代型太陽光産業</a:t>
                      </a: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257175" indent="-171450">
                        <a:buFont typeface="Wingdings" panose="05000000000000000000" pitchFamily="2" charset="2"/>
                        <a:buChar char="ü"/>
                      </a:pPr>
                      <a:r>
                        <a:rPr lang="ja-JP" altLang="en-US" sz="1200" dirty="0" smtClean="0">
                          <a:latin typeface="游ゴシック Medium" panose="020B0500000000000000" pitchFamily="50" charset="-128"/>
                          <a:ea typeface="游ゴシック Medium" panose="020B0500000000000000" pitchFamily="50" charset="-128"/>
                        </a:rPr>
                        <a:t>太陽光発電関係の特許が上位を占め、中国は特許出願数が多く、特許の注目度や排他性等も高い。日本も太陽光発電関係企業を中心に健闘している。</a:t>
                      </a:r>
                      <a:endParaRPr lang="ja-JP" altLang="en-US" sz="1200" dirty="0">
                        <a:latin typeface="游ゴシック Medium" panose="020B0500000000000000" pitchFamily="50" charset="-128"/>
                        <a:ea typeface="游ゴシック Medium" panose="020B0500000000000000" pitchFamily="50" charset="-128"/>
                      </a:endParaRPr>
                    </a:p>
                  </a:txBody>
                  <a:tcPr marL="2785" marR="2785" marT="278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3108508467"/>
                  </a:ext>
                </a:extLst>
              </a:tr>
              <a:tr h="400557">
                <a:tc>
                  <a:txBody>
                    <a:bodyPr/>
                    <a:lstStyle/>
                    <a:p>
                      <a:pPr algn="ctr" fontAlgn="ctr"/>
                      <a:r>
                        <a:rPr lang="en-US" altLang="ja-JP" sz="1200" b="0" i="0" u="none" strike="noStrike" dirty="0">
                          <a:solidFill>
                            <a:schemeClr val="tx1"/>
                          </a:solidFill>
                          <a:effectLst/>
                          <a:latin typeface="游ゴシック Medium" panose="020B0500000000000000" pitchFamily="50" charset="-128"/>
                          <a:ea typeface="游ゴシック Medium" panose="020B0500000000000000" pitchFamily="50" charset="-128"/>
                        </a:rPr>
                        <a:t>13</a:t>
                      </a:r>
                    </a:p>
                  </a:txBody>
                  <a:tcPr marL="2785" marR="2785" marT="278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l" fontAlgn="ctr"/>
                      <a:r>
                        <a:rPr lang="zh-TW" altLang="en-US" sz="1200" b="0" i="0" u="none" strike="noStrike" dirty="0">
                          <a:solidFill>
                            <a:schemeClr val="tx1"/>
                          </a:solidFill>
                          <a:effectLst/>
                          <a:latin typeface="游ゴシック Medium" panose="020B0500000000000000" pitchFamily="50" charset="-128"/>
                          <a:ea typeface="游ゴシック Medium" panose="020B0500000000000000" pitchFamily="50" charset="-128"/>
                        </a:rPr>
                        <a:t>資源循環関連産業</a:t>
                      </a: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257175"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ja-JP" altLang="en-US" sz="1200" dirty="0" smtClean="0">
                          <a:latin typeface="游ゴシック Medium" panose="020B0500000000000000" pitchFamily="50" charset="-128"/>
                          <a:ea typeface="游ゴシック Medium" panose="020B0500000000000000" pitchFamily="50" charset="-128"/>
                        </a:rPr>
                        <a:t>ゴミ・汚泥処理などに関わる技術の特許を分析。中国は、特許出願数が多く首位に。大学・研究機関が上位を占めている。</a:t>
                      </a:r>
                    </a:p>
                  </a:txBody>
                  <a:tcPr marL="2785" marR="2785" marT="278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289352919"/>
                  </a:ext>
                </a:extLst>
              </a:tr>
              <a:tr h="400557">
                <a:tc>
                  <a:txBody>
                    <a:bodyPr/>
                    <a:lstStyle/>
                    <a:p>
                      <a:pPr algn="ctr" fontAlgn="ctr"/>
                      <a:r>
                        <a:rPr lang="en-US" altLang="ja-JP" sz="1200" b="0" i="0" u="none" strike="noStrike" dirty="0">
                          <a:solidFill>
                            <a:schemeClr val="tx1"/>
                          </a:solidFill>
                          <a:effectLst/>
                          <a:latin typeface="游ゴシック Medium" panose="020B0500000000000000" pitchFamily="50" charset="-128"/>
                          <a:ea typeface="游ゴシック Medium" panose="020B0500000000000000" pitchFamily="50" charset="-128"/>
                        </a:rPr>
                        <a:t>14</a:t>
                      </a:r>
                    </a:p>
                  </a:txBody>
                  <a:tcPr marL="2785" marR="2785" marT="278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200" b="0" i="0" u="none" strike="noStrike" dirty="0">
                          <a:solidFill>
                            <a:schemeClr val="tx1"/>
                          </a:solidFill>
                          <a:effectLst/>
                          <a:latin typeface="游ゴシック Medium" panose="020B0500000000000000" pitchFamily="50" charset="-128"/>
                          <a:ea typeface="游ゴシック Medium" panose="020B0500000000000000" pitchFamily="50" charset="-128"/>
                        </a:rPr>
                        <a:t>ライフスタイル関連産業</a:t>
                      </a: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257175"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altLang="ja-JP" sz="1200" dirty="0" smtClean="0">
                          <a:latin typeface="游ゴシック Medium" panose="020B0500000000000000" pitchFamily="50" charset="-128"/>
                          <a:ea typeface="游ゴシック Medium" panose="020B0500000000000000" pitchFamily="50" charset="-128"/>
                        </a:rPr>
                        <a:t>CO2</a:t>
                      </a:r>
                      <a:r>
                        <a:rPr lang="ja-JP" altLang="en-US" sz="1200" dirty="0" smtClean="0">
                          <a:latin typeface="游ゴシック Medium" panose="020B0500000000000000" pitchFamily="50" charset="-128"/>
                          <a:ea typeface="游ゴシック Medium" panose="020B0500000000000000" pitchFamily="50" charset="-128"/>
                        </a:rPr>
                        <a:t>削減に係る行動変容やシェアリング、気候変動予測などに関わる技術の特許を分析。中国が、特許出願数が多く首位に。</a:t>
                      </a:r>
                    </a:p>
                  </a:txBody>
                  <a:tcPr marL="2785" marR="2785" marT="278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2805450684"/>
                  </a:ext>
                </a:extLst>
              </a:tr>
            </a:tbl>
          </a:graphicData>
        </a:graphic>
      </p:graphicFrame>
    </p:spTree>
    <p:extLst>
      <p:ext uri="{BB962C8B-B14F-4D97-AF65-F5344CB8AC3E}">
        <p14:creationId xmlns:p14="http://schemas.microsoft.com/office/powerpoint/2010/main" val="19416180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TotalTime>
  <Words>576</Words>
  <Application>Microsoft Office PowerPoint</Application>
  <PresentationFormat>A4 210 x 297 mm</PresentationFormat>
  <Paragraphs>49</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Ｐゴシック</vt:lpstr>
      <vt:lpstr>游ゴシック Medium</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media05</dc:creator>
  <cp:lastModifiedBy>media05</cp:lastModifiedBy>
  <cp:revision>25</cp:revision>
  <dcterms:created xsi:type="dcterms:W3CDTF">2021-06-07T08:26:25Z</dcterms:created>
  <dcterms:modified xsi:type="dcterms:W3CDTF">2021-06-07T09:06:31Z</dcterms:modified>
</cp:coreProperties>
</file>