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81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18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（資料）●●</a:t>
            </a:r>
            <a:endParaRPr kumimoji="1" lang="ja-JP" altLang="en-US" dirty="0"/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20pt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14pt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 smtClean="0"/>
              <a:t>説明文（</a:t>
            </a:r>
            <a:r>
              <a:rPr kumimoji="1" lang="en-US" altLang="ja-JP" dirty="0" smtClean="0"/>
              <a:t>10.5pt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 smtClean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5774262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1BDA8D-F461-4CDE-A74B-F51CA2A88D5A}" type="datetimeFigureOut">
              <a:rPr kumimoji="1" lang="ja-JP" altLang="en-US" smtClean="0"/>
              <a:t>2021/6/7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88F5-FB61-4C43-B416-95D91C4531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63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4"/>
          <p:cNvSpPr/>
          <p:nvPr/>
        </p:nvSpPr>
        <p:spPr>
          <a:xfrm>
            <a:off x="-303584" y="3893872"/>
            <a:ext cx="8942070" cy="0"/>
          </a:xfrm>
          <a:custGeom>
            <a:avLst/>
            <a:gdLst/>
            <a:ahLst/>
            <a:cxnLst/>
            <a:rect l="l" t="t" r="r" b="b"/>
            <a:pathLst>
              <a:path w="8942070">
                <a:moveTo>
                  <a:pt x="0" y="0"/>
                </a:moveTo>
                <a:lnTo>
                  <a:pt x="8941600" y="0"/>
                </a:lnTo>
              </a:path>
            </a:pathLst>
          </a:custGeom>
          <a:ln w="9144">
            <a:solidFill>
              <a:srgbClr val="595958"/>
            </a:solidFill>
            <a:prstDash val="sysDash"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bject 30"/>
          <p:cNvSpPr txBox="1"/>
          <p:nvPr/>
        </p:nvSpPr>
        <p:spPr>
          <a:xfrm>
            <a:off x="8506942" y="3320988"/>
            <a:ext cx="1515194" cy="52065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CO2</a:t>
            </a:r>
            <a:r>
              <a:rPr kumimoji="1" lang="ja-JP" altLang="en-US" sz="14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回収・再利用</a:t>
            </a:r>
            <a:endParaRPr kumimoji="1" lang="en-US" altLang="ja-JP" sz="1400" b="1" i="0" u="none" strike="noStrike" kern="1200" cap="none" spc="-1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sz="1400" b="1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の</a:t>
            </a:r>
            <a:r>
              <a:rPr kumimoji="1" sz="1400" b="1" i="0" u="none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最大限活用</a:t>
            </a:r>
            <a:endParaRPr kumimoji="1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9" name="二等辺三角形 8"/>
          <p:cNvSpPr/>
          <p:nvPr/>
        </p:nvSpPr>
        <p:spPr bwMode="auto">
          <a:xfrm rot="5400000">
            <a:off x="2341022" y="3729041"/>
            <a:ext cx="432048" cy="34887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0" name="二等辺三角形 9"/>
          <p:cNvSpPr/>
          <p:nvPr/>
        </p:nvSpPr>
        <p:spPr bwMode="auto">
          <a:xfrm rot="5400000">
            <a:off x="4717289" y="3729041"/>
            <a:ext cx="432048" cy="348876"/>
          </a:xfrm>
          <a:prstGeom prst="triangle">
            <a:avLst/>
          </a:prstGeom>
          <a:solidFill>
            <a:schemeClr val="tx1">
              <a:lumMod val="75000"/>
              <a:lumOff val="25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ja-JP" altLang="en-US" sz="18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1" name="正方形/長方形 10"/>
          <p:cNvSpPr/>
          <p:nvPr/>
        </p:nvSpPr>
        <p:spPr bwMode="auto">
          <a:xfrm>
            <a:off x="834630" y="2121200"/>
            <a:ext cx="1296144" cy="3628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民生</a:t>
            </a:r>
            <a:endParaRPr kumimoji="0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1.1</a:t>
            </a: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2" name="正方形/長方形 11"/>
          <p:cNvSpPr/>
          <p:nvPr/>
        </p:nvSpPr>
        <p:spPr bwMode="auto">
          <a:xfrm>
            <a:off x="834630" y="2475541"/>
            <a:ext cx="1296144" cy="763418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産業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3.0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3" name="正方形/長方形 12"/>
          <p:cNvSpPr/>
          <p:nvPr/>
        </p:nvSpPr>
        <p:spPr bwMode="auto">
          <a:xfrm>
            <a:off x="834630" y="3235529"/>
            <a:ext cx="1296144" cy="54341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運輸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2.0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4" name="正方形/長方形 13"/>
          <p:cNvSpPr/>
          <p:nvPr/>
        </p:nvSpPr>
        <p:spPr bwMode="auto">
          <a:xfrm>
            <a:off x="139196" y="2011393"/>
            <a:ext cx="434696" cy="1795648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ffectLst/>
          <a:extLst/>
        </p:spPr>
        <p:txBody>
          <a:bodyPr vert="eaVert"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非電力</a:t>
            </a:r>
            <a:endParaRPr kumimoji="0" lang="ja-JP" altLang="en-US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5" name="正方形/長方形 14"/>
          <p:cNvSpPr/>
          <p:nvPr/>
        </p:nvSpPr>
        <p:spPr bwMode="auto">
          <a:xfrm>
            <a:off x="139196" y="3960156"/>
            <a:ext cx="434696" cy="1373430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ffectLst/>
          <a:extLst/>
        </p:spPr>
        <p:txBody>
          <a:bodyPr vert="eaVert"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電力</a:t>
            </a:r>
            <a:endParaRPr kumimoji="0" lang="ja-JP" altLang="en-US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6" name="正方形/長方形 15"/>
          <p:cNvSpPr/>
          <p:nvPr/>
        </p:nvSpPr>
        <p:spPr bwMode="auto">
          <a:xfrm>
            <a:off x="834630" y="4045075"/>
            <a:ext cx="1296144" cy="12786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4.5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7" name="正方形/長方形 16"/>
          <p:cNvSpPr/>
          <p:nvPr/>
        </p:nvSpPr>
        <p:spPr bwMode="auto">
          <a:xfrm>
            <a:off x="3014561" y="4376612"/>
            <a:ext cx="1296144" cy="93008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3.6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8" name="正方形/長方形 17"/>
          <p:cNvSpPr/>
          <p:nvPr/>
        </p:nvSpPr>
        <p:spPr bwMode="auto">
          <a:xfrm>
            <a:off x="3018370" y="2342109"/>
            <a:ext cx="1290935" cy="30254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民生</a:t>
            </a:r>
            <a:endParaRPr kumimoji="0" lang="en-US" altLang="ja-JP" sz="12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0.9</a:t>
            </a:r>
            <a:r>
              <a:rPr kumimoji="0" lang="ja-JP" altLang="en-US" sz="1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19" name="正方形/長方形 18"/>
          <p:cNvSpPr/>
          <p:nvPr/>
        </p:nvSpPr>
        <p:spPr bwMode="auto">
          <a:xfrm>
            <a:off x="3019771" y="2648551"/>
            <a:ext cx="1285725" cy="71859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産業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3.3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20" name="正方形/長方形 19"/>
          <p:cNvSpPr/>
          <p:nvPr/>
        </p:nvSpPr>
        <p:spPr bwMode="auto">
          <a:xfrm>
            <a:off x="3019771" y="3355075"/>
            <a:ext cx="1285725" cy="426909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  <a:extLst/>
        </p:spPr>
        <p:txBody>
          <a:bodyPr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運輸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1.5</a:t>
            </a: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億トン</a:t>
            </a:r>
          </a:p>
        </p:txBody>
      </p:sp>
      <p:sp>
        <p:nvSpPr>
          <p:cNvPr id="21" name="object 30"/>
          <p:cNvSpPr txBox="1"/>
          <p:nvPr/>
        </p:nvSpPr>
        <p:spPr>
          <a:xfrm>
            <a:off x="834630" y="5646030"/>
            <a:ext cx="4507655" cy="359073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注：数値はエネルギー起源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CO2</a:t>
            </a:r>
          </a:p>
          <a:p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※DACCS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：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CO2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の直接大気回収（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Direct Air Capture</a:t>
            </a:r>
            <a:r>
              <a:rPr lang="ja-JP" altLang="en-US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）・貯留</a:t>
            </a:r>
            <a:r>
              <a:rPr lang="en-US" altLang="ja-JP" sz="1000" dirty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(Storage)</a:t>
            </a:r>
            <a:endParaRPr lang="ja-JP" altLang="en-US" sz="1000" dirty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2" name="正方形/長方形 21"/>
          <p:cNvSpPr/>
          <p:nvPr/>
        </p:nvSpPr>
        <p:spPr bwMode="auto">
          <a:xfrm>
            <a:off x="139196" y="5385784"/>
            <a:ext cx="434696" cy="514041"/>
          </a:xfrm>
          <a:prstGeom prst="rect">
            <a:avLst/>
          </a:prstGeom>
          <a:noFill/>
          <a:ln w="952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ffectLst/>
          <a:extLst/>
        </p:spPr>
        <p:txBody>
          <a:bodyPr vert="eaVert" wrap="none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炭素</a:t>
            </a:r>
            <a:endParaRPr kumimoji="0" lang="en-US" altLang="ja-JP" sz="14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除去</a:t>
            </a:r>
          </a:p>
        </p:txBody>
      </p:sp>
      <p:sp>
        <p:nvSpPr>
          <p:cNvPr id="23" name="object 4"/>
          <p:cNvSpPr/>
          <p:nvPr/>
        </p:nvSpPr>
        <p:spPr>
          <a:xfrm>
            <a:off x="-292852" y="5365289"/>
            <a:ext cx="8942070" cy="0"/>
          </a:xfrm>
          <a:custGeom>
            <a:avLst/>
            <a:gdLst/>
            <a:ahLst/>
            <a:cxnLst/>
            <a:rect l="l" t="t" r="r" b="b"/>
            <a:pathLst>
              <a:path w="8942070">
                <a:moveTo>
                  <a:pt x="0" y="0"/>
                </a:moveTo>
                <a:lnTo>
                  <a:pt x="8941600" y="0"/>
                </a:lnTo>
              </a:path>
            </a:pathLst>
          </a:custGeom>
          <a:ln w="9144">
            <a:solidFill>
              <a:srgbClr val="595958"/>
            </a:solidFill>
            <a:prstDash val="sysDash"/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24" name="直線矢印コネクタ 23"/>
          <p:cNvCxnSpPr/>
          <p:nvPr/>
        </p:nvCxnSpPr>
        <p:spPr>
          <a:xfrm>
            <a:off x="4305496" y="2342109"/>
            <a:ext cx="1196511" cy="1286755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矢印コネクタ 24"/>
          <p:cNvCxnSpPr/>
          <p:nvPr/>
        </p:nvCxnSpPr>
        <p:spPr>
          <a:xfrm>
            <a:off x="2094416" y="2120010"/>
            <a:ext cx="920145" cy="22209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/>
          <p:nvPr/>
        </p:nvCxnSpPr>
        <p:spPr>
          <a:xfrm>
            <a:off x="2125233" y="4054343"/>
            <a:ext cx="889328" cy="322269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矢印コネクタ 26"/>
          <p:cNvCxnSpPr/>
          <p:nvPr/>
        </p:nvCxnSpPr>
        <p:spPr>
          <a:xfrm>
            <a:off x="4299605" y="4420126"/>
            <a:ext cx="1201958" cy="883601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object 41"/>
          <p:cNvSpPr/>
          <p:nvPr/>
        </p:nvSpPr>
        <p:spPr>
          <a:xfrm>
            <a:off x="5313064" y="4553545"/>
            <a:ext cx="21600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0913" y="0"/>
                </a:lnTo>
              </a:path>
            </a:pathLst>
          </a:custGeom>
          <a:ln w="38100">
            <a:solidFill>
              <a:srgbClr val="FFC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object 42"/>
          <p:cNvSpPr/>
          <p:nvPr/>
        </p:nvSpPr>
        <p:spPr>
          <a:xfrm>
            <a:off x="5275564" y="2475541"/>
            <a:ext cx="45719" cy="2078004"/>
          </a:xfrm>
          <a:custGeom>
            <a:avLst/>
            <a:gdLst/>
            <a:ahLst/>
            <a:cxnLst/>
            <a:rect l="l" t="t" r="r" b="b"/>
            <a:pathLst>
              <a:path h="1493520">
                <a:moveTo>
                  <a:pt x="0" y="0"/>
                </a:moveTo>
                <a:lnTo>
                  <a:pt x="0" y="1493507"/>
                </a:lnTo>
              </a:path>
            </a:pathLst>
          </a:custGeom>
          <a:ln w="38100">
            <a:solidFill>
              <a:srgbClr val="FFC000"/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cxnSp>
        <p:nvCxnSpPr>
          <p:cNvPr id="30" name="直線矢印コネクタ 29"/>
          <p:cNvCxnSpPr/>
          <p:nvPr/>
        </p:nvCxnSpPr>
        <p:spPr>
          <a:xfrm>
            <a:off x="5285563" y="2420888"/>
            <a:ext cx="216000" cy="0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flipH="1">
            <a:off x="8282967" y="5621338"/>
            <a:ext cx="180000" cy="0"/>
          </a:xfrm>
          <a:prstGeom prst="straightConnector1">
            <a:avLst/>
          </a:prstGeom>
          <a:ln w="38100">
            <a:solidFill>
              <a:schemeClr val="bg2">
                <a:lumMod val="2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object 42"/>
          <p:cNvSpPr/>
          <p:nvPr/>
        </p:nvSpPr>
        <p:spPr>
          <a:xfrm>
            <a:off x="8464295" y="3728810"/>
            <a:ext cx="0" cy="1872000"/>
          </a:xfrm>
          <a:custGeom>
            <a:avLst/>
            <a:gdLst/>
            <a:ahLst/>
            <a:cxnLst/>
            <a:rect l="l" t="t" r="r" b="b"/>
            <a:pathLst>
              <a:path h="1493520">
                <a:moveTo>
                  <a:pt x="0" y="0"/>
                </a:moveTo>
                <a:lnTo>
                  <a:pt x="0" y="1493507"/>
                </a:lnTo>
              </a:path>
            </a:pathLst>
          </a:custGeom>
          <a:ln w="38100">
            <a:solidFill>
              <a:schemeClr val="bg2">
                <a:lumMod val="25000"/>
              </a:scheme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41"/>
          <p:cNvSpPr/>
          <p:nvPr/>
        </p:nvSpPr>
        <p:spPr>
          <a:xfrm>
            <a:off x="8282615" y="3670205"/>
            <a:ext cx="14400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0913" y="0"/>
                </a:lnTo>
              </a:path>
            </a:pathLst>
          </a:custGeom>
          <a:ln w="38100">
            <a:solidFill>
              <a:schemeClr val="bg2">
                <a:lumMod val="25000"/>
              </a:scheme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4" name="グループ化 33"/>
          <p:cNvGrpSpPr/>
          <p:nvPr/>
        </p:nvGrpSpPr>
        <p:grpSpPr>
          <a:xfrm>
            <a:off x="5484533" y="2276871"/>
            <a:ext cx="2848824" cy="3496625"/>
            <a:chOff x="5789662" y="2492895"/>
            <a:chExt cx="2093872" cy="3496625"/>
          </a:xfrm>
        </p:grpSpPr>
        <p:sp>
          <p:nvSpPr>
            <p:cNvPr id="35" name="object 14"/>
            <p:cNvSpPr/>
            <p:nvPr/>
          </p:nvSpPr>
          <p:spPr>
            <a:xfrm>
              <a:off x="5803778" y="3828089"/>
              <a:ext cx="2078229" cy="172665"/>
            </a:xfrm>
            <a:custGeom>
              <a:avLst/>
              <a:gdLst/>
              <a:ahLst/>
              <a:cxnLst/>
              <a:rect l="l" t="t" r="r" b="b"/>
              <a:pathLst>
                <a:path w="748665" h="279400">
                  <a:moveTo>
                    <a:pt x="0" y="0"/>
                  </a:moveTo>
                  <a:lnTo>
                    <a:pt x="748283" y="0"/>
                  </a:lnTo>
                  <a:lnTo>
                    <a:pt x="748283" y="278892"/>
                  </a:lnTo>
                  <a:lnTo>
                    <a:pt x="0" y="2788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/>
            </a:solidFill>
            <a:ln w="25908">
              <a:noFill/>
              <a:prstDash val="sysDash"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05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化石燃料</a:t>
              </a:r>
              <a:endParaRPr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6" name="object 15"/>
            <p:cNvSpPr/>
            <p:nvPr/>
          </p:nvSpPr>
          <p:spPr>
            <a:xfrm>
              <a:off x="5803778" y="3193408"/>
              <a:ext cx="2078229" cy="568397"/>
            </a:xfrm>
            <a:custGeom>
              <a:avLst/>
              <a:gdLst/>
              <a:ahLst/>
              <a:cxnLst/>
              <a:rect l="l" t="t" r="r" b="b"/>
              <a:pathLst>
                <a:path w="748665" h="599439">
                  <a:moveTo>
                    <a:pt x="0" y="0"/>
                  </a:moveTo>
                  <a:lnTo>
                    <a:pt x="748283" y="0"/>
                  </a:lnTo>
                  <a:lnTo>
                    <a:pt x="748283" y="598931"/>
                  </a:lnTo>
                  <a:lnTo>
                    <a:pt x="0" y="598931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accent5">
                  <a:lumMod val="75000"/>
                </a:schemeClr>
              </a:solidFill>
              <a:prstDash val="sysDash"/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1100" b="1" smtClean="0">
                  <a:solidFill>
                    <a:schemeClr val="accent5">
                      <a:lumMod val="5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水素、メタネーション、合成燃料、バイオマス</a:t>
              </a:r>
              <a:endParaRPr sz="1100" b="1" dirty="0">
                <a:solidFill>
                  <a:schemeClr val="accent5">
                    <a:lumMod val="5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7" name="object 38"/>
            <p:cNvSpPr/>
            <p:nvPr/>
          </p:nvSpPr>
          <p:spPr>
            <a:xfrm>
              <a:off x="5805305" y="2492895"/>
              <a:ext cx="2078229" cy="625322"/>
            </a:xfrm>
            <a:custGeom>
              <a:avLst/>
              <a:gdLst/>
              <a:ahLst/>
              <a:cxnLst/>
              <a:rect l="l" t="t" r="r" b="b"/>
              <a:pathLst>
                <a:path w="746759" h="502920">
                  <a:moveTo>
                    <a:pt x="0" y="0"/>
                  </a:moveTo>
                  <a:lnTo>
                    <a:pt x="746759" y="0"/>
                  </a:lnTo>
                  <a:lnTo>
                    <a:pt x="746759" y="502919"/>
                  </a:lnTo>
                  <a:lnTo>
                    <a:pt x="0" y="502919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F79646"/>
              </a:solidFill>
              <a:prstDash val="sysDash"/>
            </a:ln>
          </p:spPr>
          <p:txBody>
            <a:bodyPr wrap="square" lIns="0" tIns="0" rIns="0" bIns="0" rtlCol="0" anchor="ctr"/>
            <a:lstStyle/>
            <a:p>
              <a:pPr algn="ctr"/>
              <a:r>
                <a:rPr lang="ja-JP" altLang="en-US" sz="1100" b="1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電化</a:t>
              </a:r>
              <a:endParaRPr sz="1100" b="1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8" name="object 38"/>
            <p:cNvSpPr/>
            <p:nvPr/>
          </p:nvSpPr>
          <p:spPr>
            <a:xfrm>
              <a:off x="5805305" y="4212103"/>
              <a:ext cx="2073981" cy="1307648"/>
            </a:xfrm>
            <a:custGeom>
              <a:avLst/>
              <a:gdLst/>
              <a:ahLst/>
              <a:cxnLst/>
              <a:rect l="l" t="t" r="r" b="b"/>
              <a:pathLst>
                <a:path w="746759" h="502920">
                  <a:moveTo>
                    <a:pt x="0" y="0"/>
                  </a:moveTo>
                  <a:lnTo>
                    <a:pt x="746759" y="0"/>
                  </a:lnTo>
                  <a:lnTo>
                    <a:pt x="746759" y="502919"/>
                  </a:lnTo>
                  <a:lnTo>
                    <a:pt x="0" y="502919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rgbClr val="F79646"/>
              </a:solidFill>
              <a:prstDash val="sysDash"/>
            </a:ln>
          </p:spPr>
          <p:txBody>
            <a:bodyPr wrap="square" lIns="0" tIns="72000" rIns="0" bIns="0" rtlCol="0" anchor="t"/>
            <a:lstStyle/>
            <a:p>
              <a:pPr algn="ctr"/>
              <a:r>
                <a:rPr lang="ja-JP" altLang="en-US" sz="1400" b="1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脱炭素電源</a:t>
              </a:r>
              <a:endParaRPr lang="en-US" altLang="ja-JP" sz="1400" b="1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endParaRPr lang="en-US" altLang="ja-JP" sz="700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再エネ</a:t>
              </a:r>
              <a:endParaRPr lang="en-US" altLang="ja-JP" sz="1200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原子力</a:t>
              </a:r>
              <a:endParaRPr lang="en-US" altLang="ja-JP" sz="1200" dirty="0" smtClean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ja-JP" alt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火力＋</a:t>
              </a:r>
              <a:r>
                <a:rPr 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CCUS/</a:t>
              </a:r>
              <a:r>
                <a:rPr lang="ja-JP" alt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ｶｰﾎﾞﾝﾘｻｲｸﾙ</a:t>
              </a:r>
            </a:p>
            <a:p>
              <a:pPr algn="ctr"/>
              <a:r>
                <a:rPr lang="ja-JP" altLang="en-US" sz="1200" dirty="0" smtClean="0">
                  <a:solidFill>
                    <a:schemeClr val="accent6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水素・アンモニア</a:t>
              </a:r>
              <a:endParaRPr sz="1200" dirty="0">
                <a:solidFill>
                  <a:schemeClr val="accent6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39" name="object 38"/>
            <p:cNvSpPr/>
            <p:nvPr/>
          </p:nvSpPr>
          <p:spPr>
            <a:xfrm>
              <a:off x="5789662" y="5641652"/>
              <a:ext cx="2078229" cy="347868"/>
            </a:xfrm>
            <a:custGeom>
              <a:avLst/>
              <a:gdLst/>
              <a:ahLst/>
              <a:cxnLst/>
              <a:rect l="l" t="t" r="r" b="b"/>
              <a:pathLst>
                <a:path w="746759" h="502920">
                  <a:moveTo>
                    <a:pt x="0" y="0"/>
                  </a:moveTo>
                  <a:lnTo>
                    <a:pt x="746759" y="0"/>
                  </a:lnTo>
                  <a:lnTo>
                    <a:pt x="746759" y="502919"/>
                  </a:lnTo>
                  <a:lnTo>
                    <a:pt x="0" y="502919"/>
                  </a:lnTo>
                  <a:lnTo>
                    <a:pt x="0" y="0"/>
                  </a:lnTo>
                  <a:close/>
                </a:path>
              </a:pathLst>
            </a:custGeom>
            <a:ln w="28575">
              <a:solidFill>
                <a:schemeClr val="bg2">
                  <a:lumMod val="25000"/>
                </a:schemeClr>
              </a:solidFill>
              <a:prstDash val="sysDash"/>
            </a:ln>
          </p:spPr>
          <p:txBody>
            <a:bodyPr wrap="square" lIns="0" tIns="0" rIns="0" bIns="0" rtlCol="0"/>
            <a:lstStyle/>
            <a:p>
              <a:pPr algn="ctr"/>
              <a:r>
                <a:rPr lang="ja-JP" altLang="en-US" sz="1200" b="1" dirty="0" smtClean="0">
                  <a:solidFill>
                    <a:schemeClr val="bg2">
                      <a:lumMod val="1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植林、</a:t>
              </a:r>
              <a:endParaRPr lang="en-US" altLang="ja-JP" sz="1200" b="1" dirty="0" smtClean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/>
              <a:r>
                <a:rPr lang="en-US" sz="1200" b="1" dirty="0" smtClean="0">
                  <a:solidFill>
                    <a:schemeClr val="bg2">
                      <a:lumMod val="1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DACCS</a:t>
              </a:r>
              <a:r>
                <a:rPr lang="ja-JP" altLang="en-US" sz="1200" b="1" dirty="0" smtClean="0">
                  <a:solidFill>
                    <a:schemeClr val="bg2">
                      <a:lumMod val="10000"/>
                    </a:schemeClr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など</a:t>
              </a:r>
              <a:endParaRPr sz="1200" b="1" dirty="0">
                <a:solidFill>
                  <a:schemeClr val="bg2">
                    <a:lumMod val="10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40" name="object 41"/>
          <p:cNvSpPr/>
          <p:nvPr/>
        </p:nvSpPr>
        <p:spPr>
          <a:xfrm>
            <a:off x="8282615" y="5294120"/>
            <a:ext cx="144000" cy="0"/>
          </a:xfrm>
          <a:custGeom>
            <a:avLst/>
            <a:gdLst/>
            <a:ahLst/>
            <a:cxnLst/>
            <a:rect l="l" t="t" r="r" b="b"/>
            <a:pathLst>
              <a:path w="251459">
                <a:moveTo>
                  <a:pt x="0" y="0"/>
                </a:moveTo>
                <a:lnTo>
                  <a:pt x="250913" y="0"/>
                </a:lnTo>
              </a:path>
            </a:pathLst>
          </a:custGeom>
          <a:ln w="38100">
            <a:solidFill>
              <a:schemeClr val="bg2">
                <a:lumMod val="25000"/>
              </a:schemeClr>
            </a:solidFill>
            <a:prstDash val="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30"/>
          <p:cNvSpPr txBox="1"/>
          <p:nvPr/>
        </p:nvSpPr>
        <p:spPr>
          <a:xfrm>
            <a:off x="990051" y="1347349"/>
            <a:ext cx="985303" cy="53347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2018</a:t>
            </a:r>
            <a:r>
              <a:rPr kumimoji="1" lang="ja-JP" alt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年</a:t>
            </a:r>
            <a:endParaRPr kumimoji="1" lang="en-US" altLang="ja-JP" sz="1400" b="0" i="0" u="none" strike="noStrike" kern="1200" cap="none" spc="-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10.6</a:t>
            </a:r>
            <a:r>
              <a:rPr kumimoji="1" lang="ja-JP" alt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億トン</a:t>
            </a:r>
            <a:endParaRPr kumimoji="1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42" name="object 30"/>
          <p:cNvSpPr txBox="1"/>
          <p:nvPr/>
        </p:nvSpPr>
        <p:spPr>
          <a:xfrm>
            <a:off x="2777948" y="1340768"/>
            <a:ext cx="1769371" cy="533479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2030</a:t>
            </a:r>
            <a:r>
              <a:rPr kumimoji="1" lang="ja-JP" alt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年ミックス</a:t>
            </a:r>
            <a:endParaRPr kumimoji="1" lang="ja-JP" altLang="en-US" sz="14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9.3</a:t>
            </a:r>
            <a:r>
              <a:rPr kumimoji="1" lang="ja-JP" alt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億</a:t>
            </a:r>
            <a:r>
              <a:rPr kumimoji="1" lang="ja-JP" altLang="en-US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トン</a:t>
            </a:r>
            <a:r>
              <a:rPr kumimoji="1" lang="ja-JP" alt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（▲</a:t>
            </a:r>
            <a:r>
              <a:rPr kumimoji="1" lang="en-US" altLang="ja-JP" sz="1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25%</a:t>
            </a:r>
            <a:r>
              <a:rPr kumimoji="1" lang="ja-JP" altLang="en-US" sz="1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）</a:t>
            </a:r>
          </a:p>
        </p:txBody>
      </p:sp>
      <p:sp>
        <p:nvSpPr>
          <p:cNvPr id="43" name="object 30"/>
          <p:cNvSpPr txBox="1"/>
          <p:nvPr/>
        </p:nvSpPr>
        <p:spPr>
          <a:xfrm>
            <a:off x="5994506" y="1347929"/>
            <a:ext cx="1877849" cy="748923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400"/>
              </a:spcBef>
            </a:pPr>
            <a:r>
              <a:rPr lang="en-US" altLang="ja-JP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2050</a:t>
            </a:r>
            <a:r>
              <a:rPr lang="ja-JP" altLang="en-US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年</a:t>
            </a:r>
            <a:endParaRPr lang="ja-JP" altLang="en-US" sz="1400" spc="-5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  <a:p>
            <a:pPr marL="12700" algn="ctr">
              <a:lnSpc>
                <a:spcPct val="100000"/>
              </a:lnSpc>
              <a:spcBef>
                <a:spcPts val="400"/>
              </a:spcBef>
            </a:pPr>
            <a:r>
              <a:rPr lang="ja-JP" altLang="en-US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排出＋吸収で実質</a:t>
            </a:r>
            <a:r>
              <a:rPr lang="en-US" altLang="ja-JP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0</a:t>
            </a:r>
            <a:r>
              <a:rPr lang="ja-JP" altLang="en-US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トン（▲</a:t>
            </a:r>
            <a:r>
              <a:rPr lang="en-US" altLang="ja-JP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100%</a:t>
            </a:r>
            <a:r>
              <a:rPr lang="ja-JP" altLang="en-US" sz="1400" spc="-5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/>
              </a:rPr>
              <a:t>）</a:t>
            </a:r>
            <a:endParaRPr lang="ja-JP" altLang="en-US" sz="1400" spc="-5" dirty="0">
              <a:latin typeface="Meiryo UI" panose="020B0604030504040204" pitchFamily="50" charset="-128"/>
              <a:ea typeface="Meiryo UI" panose="020B0604030504040204" pitchFamily="50" charset="-128"/>
              <a:cs typeface="Meiryo UI"/>
            </a:endParaRP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6951980" y="5507229"/>
            <a:ext cx="360040" cy="1846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600" dirty="0" smtClean="0"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※</a:t>
            </a:r>
            <a:endParaRPr kumimoji="1" lang="ja-JP" altLang="en-US" sz="600" dirty="0" smtClean="0"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15640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</TotalTime>
  <Words>120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Meiryo UI</vt:lpstr>
      <vt:lpstr>ＭＳ Ｐゴシック</vt:lpstr>
      <vt:lpstr>メイリオ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media05</dc:creator>
  <cp:lastModifiedBy>media05</cp:lastModifiedBy>
  <cp:revision>23</cp:revision>
  <dcterms:created xsi:type="dcterms:W3CDTF">2021-06-07T08:26:25Z</dcterms:created>
  <dcterms:modified xsi:type="dcterms:W3CDTF">2021-06-07T09:04:32Z</dcterms:modified>
</cp:coreProperties>
</file>