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産業部門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1990年</c:v>
                </c:pt>
                <c:pt idx="1">
                  <c:v>1995年</c:v>
                </c:pt>
                <c:pt idx="2">
                  <c:v>2000年</c:v>
                </c:pt>
                <c:pt idx="3">
                  <c:v>2005年</c:v>
                </c:pt>
                <c:pt idx="4">
                  <c:v>2010年</c:v>
                </c:pt>
                <c:pt idx="5">
                  <c:v>2015年</c:v>
                </c:pt>
                <c:pt idx="6">
                  <c:v>2019年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378216</c:v>
                </c:pt>
                <c:pt idx="1">
                  <c:v>385936</c:v>
                </c:pt>
                <c:pt idx="2">
                  <c:v>377374</c:v>
                </c:pt>
                <c:pt idx="3">
                  <c:v>366308</c:v>
                </c:pt>
                <c:pt idx="4">
                  <c:v>329148</c:v>
                </c:pt>
                <c:pt idx="5">
                  <c:v>311409</c:v>
                </c:pt>
                <c:pt idx="6">
                  <c:v>279201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A2-4E44-8B8A-F850C90F5D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業務他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1990年</c:v>
                </c:pt>
                <c:pt idx="1">
                  <c:v>1995年</c:v>
                </c:pt>
                <c:pt idx="2">
                  <c:v>2000年</c:v>
                </c:pt>
                <c:pt idx="3">
                  <c:v>2005年</c:v>
                </c:pt>
                <c:pt idx="4">
                  <c:v>2010年</c:v>
                </c:pt>
                <c:pt idx="5">
                  <c:v>2015年</c:v>
                </c:pt>
                <c:pt idx="6">
                  <c:v>2019年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81026</c:v>
                </c:pt>
                <c:pt idx="1">
                  <c:v>85640</c:v>
                </c:pt>
                <c:pt idx="2">
                  <c:v>93207</c:v>
                </c:pt>
                <c:pt idx="3">
                  <c:v>102280</c:v>
                </c:pt>
                <c:pt idx="4">
                  <c:v>99988</c:v>
                </c:pt>
                <c:pt idx="5">
                  <c:v>96964</c:v>
                </c:pt>
                <c:pt idx="6">
                  <c:v>64709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A2-4E44-8B8A-F850C90F5D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運輸部門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1990年</c:v>
                </c:pt>
                <c:pt idx="1">
                  <c:v>1995年</c:v>
                </c:pt>
                <c:pt idx="2">
                  <c:v>2000年</c:v>
                </c:pt>
                <c:pt idx="3">
                  <c:v>2005年</c:v>
                </c:pt>
                <c:pt idx="4">
                  <c:v>2010年</c:v>
                </c:pt>
                <c:pt idx="5">
                  <c:v>2015年</c:v>
                </c:pt>
                <c:pt idx="6">
                  <c:v>2019年</c:v>
                </c:pt>
              </c:strCache>
            </c:strRef>
          </c:cat>
          <c:val>
            <c:numRef>
              <c:f>Sheet1!$D$2:$D$8</c:f>
              <c:numCache>
                <c:formatCode>#,##0</c:formatCode>
                <c:ptCount val="7"/>
                <c:pt idx="0">
                  <c:v>201751</c:v>
                </c:pt>
                <c:pt idx="1">
                  <c:v>242394</c:v>
                </c:pt>
                <c:pt idx="2">
                  <c:v>252572</c:v>
                </c:pt>
                <c:pt idx="3">
                  <c:v>237611</c:v>
                </c:pt>
                <c:pt idx="4">
                  <c:v>221630</c:v>
                </c:pt>
                <c:pt idx="5">
                  <c:v>208615</c:v>
                </c:pt>
                <c:pt idx="6">
                  <c:v>198579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9A2-4E44-8B8A-F850C90F5D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家庭部門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1990年</c:v>
                </c:pt>
                <c:pt idx="1">
                  <c:v>1995年</c:v>
                </c:pt>
                <c:pt idx="2">
                  <c:v>2000年</c:v>
                </c:pt>
                <c:pt idx="3">
                  <c:v>2005年</c:v>
                </c:pt>
                <c:pt idx="4">
                  <c:v>2010年</c:v>
                </c:pt>
                <c:pt idx="5">
                  <c:v>2015年</c:v>
                </c:pt>
                <c:pt idx="6">
                  <c:v>2019年</c:v>
                </c:pt>
              </c:strCache>
            </c:strRef>
          </c:cat>
          <c:val>
            <c:numRef>
              <c:f>Sheet1!$E$2:$E$8</c:f>
              <c:numCache>
                <c:formatCode>#,##0</c:formatCode>
                <c:ptCount val="7"/>
                <c:pt idx="0">
                  <c:v>58167</c:v>
                </c:pt>
                <c:pt idx="1">
                  <c:v>67477</c:v>
                </c:pt>
                <c:pt idx="2">
                  <c:v>72226</c:v>
                </c:pt>
                <c:pt idx="3">
                  <c:v>70395</c:v>
                </c:pt>
                <c:pt idx="4">
                  <c:v>64217</c:v>
                </c:pt>
                <c:pt idx="5">
                  <c:v>55392</c:v>
                </c:pt>
                <c:pt idx="6">
                  <c:v>53361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9A2-4E44-8B8A-F850C90F5D1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非エネルギー起源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1990年</c:v>
                </c:pt>
                <c:pt idx="1">
                  <c:v>1995年</c:v>
                </c:pt>
                <c:pt idx="2">
                  <c:v>2000年</c:v>
                </c:pt>
                <c:pt idx="3">
                  <c:v>2005年</c:v>
                </c:pt>
                <c:pt idx="4">
                  <c:v>2010年</c:v>
                </c:pt>
                <c:pt idx="5">
                  <c:v>2015年</c:v>
                </c:pt>
                <c:pt idx="6">
                  <c:v>2019年</c:v>
                </c:pt>
              </c:strCache>
            </c:strRef>
          </c:cat>
          <c:val>
            <c:numRef>
              <c:f>Sheet1!$F$2:$F$8</c:f>
              <c:numCache>
                <c:formatCode>#,##0</c:formatCode>
                <c:ptCount val="7"/>
                <c:pt idx="0">
                  <c:v>95972</c:v>
                </c:pt>
                <c:pt idx="1">
                  <c:v>102334</c:v>
                </c:pt>
                <c:pt idx="2">
                  <c:v>98373</c:v>
                </c:pt>
                <c:pt idx="3">
                  <c:v>93102</c:v>
                </c:pt>
                <c:pt idx="4">
                  <c:v>80249</c:v>
                </c:pt>
                <c:pt idx="5">
                  <c:v>79695</c:v>
                </c:pt>
                <c:pt idx="6">
                  <c:v>79162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9A2-4E44-8B8A-F850C90F5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9768368"/>
        <c:axId val="749768760"/>
      </c:barChart>
      <c:catAx>
        <c:axId val="74976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9768760"/>
        <c:crosses val="autoZero"/>
        <c:auto val="1"/>
        <c:lblAlgn val="ctr"/>
        <c:lblOffset val="100"/>
        <c:noMultiLvlLbl val="0"/>
      </c:catAx>
      <c:valAx>
        <c:axId val="74976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9768368"/>
        <c:crosses val="autoZero"/>
        <c:crossBetween val="between"/>
        <c:dispUnits>
          <c:builtInUnit val="hundredThousands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661701224"/>
              </p:ext>
            </p:extLst>
          </p:nvPr>
        </p:nvGraphicFramePr>
        <p:xfrm>
          <a:off x="3135702" y="1832578"/>
          <a:ext cx="3543175" cy="331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43444" y="1689274"/>
            <a:ext cx="788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t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146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19</cp:revision>
  <dcterms:created xsi:type="dcterms:W3CDTF">2021-06-07T08:26:25Z</dcterms:created>
  <dcterms:modified xsi:type="dcterms:W3CDTF">2021-06-07T08:48:48Z</dcterms:modified>
</cp:coreProperties>
</file>