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2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1F497D">
                  <a:lumMod val="5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943-49C3-9D18-EFFB271F8178}"/>
              </c:ext>
            </c:extLst>
          </c:dPt>
          <c:dPt>
            <c:idx val="1"/>
            <c:bubble3D val="0"/>
            <c:spPr>
              <a:solidFill>
                <a:srgbClr val="4F81BD">
                  <a:lumMod val="75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943-49C3-9D18-EFFB271F8178}"/>
              </c:ext>
            </c:extLst>
          </c:dPt>
          <c:dPt>
            <c:idx val="2"/>
            <c:bubble3D val="0"/>
            <c:spPr>
              <a:solidFill>
                <a:srgbClr val="4F81BD">
                  <a:lumMod val="60000"/>
                  <a:lumOff val="4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943-49C3-9D18-EFFB271F8178}"/>
              </c:ext>
            </c:extLst>
          </c:dPt>
          <c:dPt>
            <c:idx val="3"/>
            <c:bubble3D val="0"/>
            <c:spPr>
              <a:solidFill>
                <a:srgbClr val="4F81BD">
                  <a:lumMod val="40000"/>
                  <a:lumOff val="6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943-49C3-9D18-EFFB271F8178}"/>
              </c:ext>
            </c:extLst>
          </c:dPt>
          <c:dPt>
            <c:idx val="4"/>
            <c:bubble3D val="0"/>
            <c:spPr>
              <a:solidFill>
                <a:srgbClr val="4F81BD">
                  <a:lumMod val="20000"/>
                  <a:lumOff val="8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943-49C3-9D18-EFFB271F8178}"/>
              </c:ext>
            </c:extLst>
          </c:dPt>
          <c:dPt>
            <c:idx val="5"/>
            <c:bubble3D val="0"/>
            <c:spPr>
              <a:solidFill>
                <a:srgbClr val="C0504D">
                  <a:lumMod val="60000"/>
                  <a:lumOff val="4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7943-49C3-9D18-EFFB271F8178}"/>
              </c:ext>
            </c:extLst>
          </c:dPt>
          <c:dPt>
            <c:idx val="6"/>
            <c:bubble3D val="0"/>
            <c:spPr>
              <a:solidFill>
                <a:srgbClr val="C0504D">
                  <a:lumMod val="20000"/>
                  <a:lumOff val="8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7943-49C3-9D18-EFFB271F8178}"/>
              </c:ext>
            </c:extLst>
          </c:dPt>
          <c:cat>
            <c:strRef>
              <c:f>グラフ化!$C$5:$C$11</c:f>
              <c:strCache>
                <c:ptCount val="7"/>
                <c:pt idx="0">
                  <c:v>エネルギー転換</c:v>
                </c:pt>
                <c:pt idx="1">
                  <c:v>産業部門</c:v>
                </c:pt>
                <c:pt idx="2">
                  <c:v>業務部門</c:v>
                </c:pt>
                <c:pt idx="3">
                  <c:v>運輸部門</c:v>
                </c:pt>
                <c:pt idx="4">
                  <c:v>家庭部門</c:v>
                </c:pt>
                <c:pt idx="5">
                  <c:v>工業プロセス</c:v>
                </c:pt>
                <c:pt idx="6">
                  <c:v>その他</c:v>
                </c:pt>
              </c:strCache>
            </c:strRef>
          </c:cat>
          <c:val>
            <c:numRef>
              <c:f>グラフ化!$E$5:$E$11</c:f>
              <c:numCache>
                <c:formatCode>0.0%</c:formatCode>
                <c:ptCount val="7"/>
                <c:pt idx="0">
                  <c:v>0.39075040164629854</c:v>
                </c:pt>
                <c:pt idx="1">
                  <c:v>0.25200010830911423</c:v>
                </c:pt>
                <c:pt idx="2">
                  <c:v>5.8404787262848167E-2</c:v>
                </c:pt>
                <c:pt idx="3">
                  <c:v>0.17923262992580827</c:v>
                </c:pt>
                <c:pt idx="4">
                  <c:v>4.8162355362203729E-2</c:v>
                </c:pt>
                <c:pt idx="5">
                  <c:v>4.186953690286592E-2</c:v>
                </c:pt>
                <c:pt idx="6">
                  <c:v>3.0677654024586169E-2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7943-49C3-9D18-EFFB271F81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4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77426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36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2576653" y="2125176"/>
            <a:ext cx="4572000" cy="2985059"/>
            <a:chOff x="-683543" y="3183693"/>
            <a:chExt cx="4572000" cy="2985059"/>
          </a:xfrm>
        </p:grpSpPr>
        <p:graphicFrame>
          <p:nvGraphicFramePr>
            <p:cNvPr id="7" name="グラフ 6"/>
            <p:cNvGraphicFramePr>
              <a:graphicFrameLocks/>
            </p:cNvGraphicFramePr>
            <p:nvPr>
              <p:extLst/>
            </p:nvPr>
          </p:nvGraphicFramePr>
          <p:xfrm>
            <a:off x="-683543" y="3425552"/>
            <a:ext cx="45720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9" name="テキスト ボックス 8"/>
            <p:cNvSpPr txBox="1"/>
            <p:nvPr/>
          </p:nvSpPr>
          <p:spPr>
            <a:xfrm>
              <a:off x="2107265" y="4305468"/>
              <a:ext cx="651139" cy="5078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エネルギー</a:t>
              </a:r>
              <a:endParaRPr kumimoji="0" lang="en-US" altLang="ja-JP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転換</a:t>
              </a:r>
              <a:endParaRPr kumimoji="0" lang="en-US" altLang="ja-JP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4.3</a:t>
              </a:r>
              <a:r>
                <a:rPr kumimoji="0" lang="ja-JP" alt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億</a:t>
              </a:r>
              <a:r>
                <a:rPr kumimoji="0" lang="en-US" altLang="ja-JP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t</a:t>
              </a:r>
              <a:endParaRPr kumimoji="0" lang="ja-JP" alt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1136252" y="5482098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産業部門</a:t>
              </a:r>
              <a:endParaRPr kumimoji="0" lang="en-US" altLang="ja-JP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2.8</a:t>
              </a:r>
              <a:r>
                <a:rPr kumimoji="0" lang="ja-JP" alt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億</a:t>
              </a:r>
              <a:r>
                <a:rPr kumimoji="0" lang="en-US" altLang="ja-JP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t</a:t>
              </a:r>
              <a:endParaRPr kumimoji="0" lang="ja-JP" alt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418237" y="5013176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業務部門</a:t>
              </a:r>
              <a:endParaRPr kumimoji="0" lang="en-US" altLang="ja-JP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0.6</a:t>
              </a:r>
              <a:r>
                <a:rPr kumimoji="0" lang="ja-JP" alt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億</a:t>
              </a:r>
              <a:r>
                <a:rPr kumimoji="0" lang="en-US" altLang="ja-JP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t</a:t>
              </a:r>
              <a:endParaRPr kumimoji="0" lang="ja-JP" alt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416496" y="4386162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運輸部門</a:t>
              </a:r>
              <a:endParaRPr kumimoji="0" lang="en-US" altLang="ja-JP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2.0</a:t>
              </a:r>
              <a:r>
                <a:rPr kumimoji="0" lang="ja-JP" alt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億</a:t>
              </a:r>
              <a:r>
                <a:rPr kumimoji="0" lang="en-US" altLang="ja-JP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t</a:t>
              </a:r>
              <a:endParaRPr kumimoji="0" lang="ja-JP" alt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596516" y="3311696"/>
              <a:ext cx="7681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工業プロセス</a:t>
              </a:r>
              <a:endParaRPr kumimoji="0" lang="en-US" altLang="ja-JP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0.5</a:t>
              </a:r>
              <a:r>
                <a:rPr kumimoji="0" lang="ja-JP" alt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億</a:t>
              </a:r>
              <a:r>
                <a:rPr kumimoji="0" lang="en-US" altLang="ja-JP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t</a:t>
              </a:r>
              <a:endParaRPr kumimoji="0" lang="ja-JP" alt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1244588" y="3183693"/>
              <a:ext cx="5277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その他</a:t>
              </a:r>
              <a:endParaRPr kumimoji="0" lang="en-US" altLang="ja-JP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0.3</a:t>
              </a:r>
              <a:r>
                <a:rPr kumimoji="0" lang="ja-JP" alt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億</a:t>
              </a:r>
              <a:r>
                <a:rPr kumimoji="0" lang="en-US" altLang="ja-JP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t</a:t>
              </a:r>
              <a:endParaRPr kumimoji="0" lang="ja-JP" alt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5" name="円 14"/>
            <p:cNvSpPr/>
            <p:nvPr/>
          </p:nvSpPr>
          <p:spPr bwMode="auto">
            <a:xfrm>
              <a:off x="380492" y="3573288"/>
              <a:ext cx="2448000" cy="2448000"/>
            </a:xfrm>
            <a:prstGeom prst="pie">
              <a:avLst>
                <a:gd name="adj1" fmla="val 16219735"/>
                <a:gd name="adj2" fmla="val 14702335"/>
              </a:avLst>
            </a:prstGeom>
            <a:noFill/>
            <a:ln w="38100">
              <a:solidFill>
                <a:srgbClr val="0070C0"/>
              </a:solidFill>
              <a:prstDash val="sysDot"/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メイリオ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715213" y="3811415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家庭部門</a:t>
              </a:r>
              <a:endParaRPr kumimoji="0" lang="en-US" altLang="ja-JP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0.5</a:t>
              </a:r>
              <a:r>
                <a:rPr kumimoji="0" lang="ja-JP" alt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億</a:t>
              </a:r>
              <a:r>
                <a:rPr kumimoji="0" lang="en-US" altLang="ja-JP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t</a:t>
              </a:r>
              <a:endParaRPr kumimoji="0" lang="ja-JP" alt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7" name="円 16"/>
            <p:cNvSpPr/>
            <p:nvPr/>
          </p:nvSpPr>
          <p:spPr bwMode="auto">
            <a:xfrm>
              <a:off x="1062457" y="4257152"/>
              <a:ext cx="1080000" cy="1080000"/>
            </a:xfrm>
            <a:prstGeom prst="pie">
              <a:avLst>
                <a:gd name="adj1" fmla="val 16219735"/>
                <a:gd name="adj2" fmla="val 14686831"/>
              </a:avLst>
            </a:prstGeom>
            <a:solidFill>
              <a:sysClr val="window" lastClr="FFFFFF"/>
            </a:solidFill>
            <a:ln w="38100">
              <a:solidFill>
                <a:srgbClr val="0070C0"/>
              </a:solidFill>
              <a:prstDash val="sysDot"/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メイリオ"/>
              </a:endParaRPr>
            </a:p>
          </p:txBody>
        </p:sp>
        <p:sp>
          <p:nvSpPr>
            <p:cNvPr id="18" name="楕円 17"/>
            <p:cNvSpPr/>
            <p:nvPr/>
          </p:nvSpPr>
          <p:spPr bwMode="auto">
            <a:xfrm>
              <a:off x="1087101" y="4291801"/>
              <a:ext cx="1008000" cy="1008000"/>
            </a:xfrm>
            <a:prstGeom prst="ellipse">
              <a:avLst/>
            </a:prstGeom>
            <a:solidFill>
              <a:sysClr val="window" lastClr="FFFFFF"/>
            </a:solidFill>
            <a:ln w="9525">
              <a:solidFill>
                <a:sysClr val="window" lastClr="FFFFFF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メイリオ"/>
              </a:endParaRPr>
            </a:p>
          </p:txBody>
        </p:sp>
      </p:grpSp>
      <p:sp>
        <p:nvSpPr>
          <p:cNvPr id="19" name="四角形吹き出し 18"/>
          <p:cNvSpPr/>
          <p:nvPr/>
        </p:nvSpPr>
        <p:spPr bwMode="auto">
          <a:xfrm>
            <a:off x="5059381" y="1581843"/>
            <a:ext cx="959220" cy="867566"/>
          </a:xfrm>
          <a:prstGeom prst="wedgeRectCallout">
            <a:avLst>
              <a:gd name="adj1" fmla="val 2583"/>
              <a:gd name="adj2" fmla="val 75306"/>
            </a:avLst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 anchor="ctr"/>
          <a:lstStyle/>
          <a:p>
            <a:r>
              <a:rPr kumimoji="0" lang="ja-JP" altLang="en-US" sz="1000" dirty="0" smtClean="0">
                <a:solidFill>
                  <a:prstClr val="black"/>
                </a:solidFill>
                <a:ea typeface="メイリオ"/>
              </a:rPr>
              <a:t>エネルギー転換部門の</a:t>
            </a:r>
            <a:r>
              <a:rPr kumimoji="0" lang="en-US" altLang="ja-JP" sz="1000" dirty="0" smtClean="0">
                <a:solidFill>
                  <a:prstClr val="black"/>
                </a:solidFill>
                <a:ea typeface="メイリオ"/>
              </a:rPr>
              <a:t>9</a:t>
            </a:r>
            <a:r>
              <a:rPr kumimoji="0" lang="ja-JP" altLang="en-US" sz="1000" dirty="0" smtClean="0">
                <a:solidFill>
                  <a:prstClr val="black"/>
                </a:solidFill>
                <a:ea typeface="メイリオ"/>
              </a:rPr>
              <a:t>割が電力からの排出（残りは製油所等）</a:t>
            </a:r>
            <a:endParaRPr kumimoji="0" lang="ja-JP" altLang="en-US" sz="1000" dirty="0">
              <a:solidFill>
                <a:prstClr val="black"/>
              </a:solidFill>
              <a:ea typeface="メイリオ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379435" y="3541572"/>
            <a:ext cx="9523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CO2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排出量</a:t>
            </a:r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11.1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億トン</a:t>
            </a:r>
          </a:p>
        </p:txBody>
      </p:sp>
    </p:spTree>
    <p:extLst>
      <p:ext uri="{BB962C8B-B14F-4D97-AF65-F5344CB8AC3E}">
        <p14:creationId xmlns:p14="http://schemas.microsoft.com/office/powerpoint/2010/main" val="86555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ユーザー定義 1">
    <a:majorFont>
      <a:latin typeface="Calibri"/>
      <a:ea typeface="メイリオ"/>
      <a:cs typeface=""/>
    </a:majorFont>
    <a:minorFont>
      <a:latin typeface="Calibri"/>
      <a:ea typeface="メイリオ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56</Words>
  <Application>Microsoft Office PowerPoint</Application>
  <PresentationFormat>A4 210 x 297 mm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メイリオ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media05</cp:lastModifiedBy>
  <cp:revision>14</cp:revision>
  <dcterms:created xsi:type="dcterms:W3CDTF">2021-06-07T08:26:25Z</dcterms:created>
  <dcterms:modified xsi:type="dcterms:W3CDTF">2021-06-07T08:43:59Z</dcterms:modified>
</cp:coreProperties>
</file>