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54C-4CB4-B531-1FD5E08F582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54C-4CB4-B531-1FD5E08F582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54C-4CB4-B531-1FD5E08F582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54C-4CB4-B531-1FD5E08F582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54C-4CB4-B531-1FD5E08F582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54C-4CB4-B531-1FD5E08F582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54C-4CB4-B531-1FD5E08F582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54C-4CB4-B531-1FD5E08F582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A54C-4CB4-B531-1FD5E08F582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A54C-4CB4-B531-1FD5E08F582C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A54C-4CB4-B531-1FD5E08F582C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A54C-4CB4-B531-1FD5E08F582C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A54C-4CB4-B531-1FD5E08F582C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A54C-4CB4-B531-1FD5E08F582C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A54C-4CB4-B531-1FD5E08F582C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A54C-4CB4-B531-1FD5E08F582C}"/>
              </c:ext>
            </c:extLst>
          </c:dPt>
          <c:cat>
            <c:strRef>
              <c:f>'Sheet2 (和訳) (まとめ)'!$B$3:$B$18</c:f>
              <c:strCache>
                <c:ptCount val="16"/>
                <c:pt idx="0">
                  <c:v>中国</c:v>
                </c:pt>
                <c:pt idx="1">
                  <c:v>アメリカ</c:v>
                </c:pt>
                <c:pt idx="2">
                  <c:v>インド</c:v>
                </c:pt>
                <c:pt idx="3">
                  <c:v>ロシア</c:v>
                </c:pt>
                <c:pt idx="4">
                  <c:v>日本</c:v>
                </c:pt>
                <c:pt idx="5">
                  <c:v>ドイツ</c:v>
                </c:pt>
                <c:pt idx="6">
                  <c:v>韓国</c:v>
                </c:pt>
                <c:pt idx="7">
                  <c:v>イラン</c:v>
                </c:pt>
                <c:pt idx="8">
                  <c:v>カナダ</c:v>
                </c:pt>
                <c:pt idx="9">
                  <c:v>インドネシア</c:v>
                </c:pt>
                <c:pt idx="10">
                  <c:v>サウジアラビア</c:v>
                </c:pt>
                <c:pt idx="11">
                  <c:v>メキシコ</c:v>
                </c:pt>
                <c:pt idx="12">
                  <c:v>南アフリカ</c:v>
                </c:pt>
                <c:pt idx="13">
                  <c:v>ブラジル</c:v>
                </c:pt>
                <c:pt idx="14">
                  <c:v>オーストラリア</c:v>
                </c:pt>
                <c:pt idx="15">
                  <c:v>その他</c:v>
                </c:pt>
              </c:strCache>
            </c:strRef>
          </c:cat>
          <c:val>
            <c:numRef>
              <c:f>'Sheet2 (和訳) (まとめ)'!$D$3:$D$18</c:f>
              <c:numCache>
                <c:formatCode>0.0%</c:formatCode>
                <c:ptCount val="16"/>
                <c:pt idx="0">
                  <c:v>0.2855827413454663</c:v>
                </c:pt>
                <c:pt idx="1">
                  <c:v>0.14684118606843649</c:v>
                </c:pt>
                <c:pt idx="2">
                  <c:v>6.8861713523046625E-2</c:v>
                </c:pt>
                <c:pt idx="3">
                  <c:v>4.7355130029497546E-2</c:v>
                </c:pt>
                <c:pt idx="4">
                  <c:v>3.2247415930573071E-2</c:v>
                </c:pt>
                <c:pt idx="5">
                  <c:v>2.0771823636227787E-2</c:v>
                </c:pt>
                <c:pt idx="6">
                  <c:v>1.8075687156339108E-2</c:v>
                </c:pt>
                <c:pt idx="7">
                  <c:v>1.7293297157010307E-2</c:v>
                </c:pt>
                <c:pt idx="8">
                  <c:v>1.6865912563944204E-2</c:v>
                </c:pt>
                <c:pt idx="9">
                  <c:v>1.6198853535286814E-2</c:v>
                </c:pt>
                <c:pt idx="10">
                  <c:v>1.4670505869820962E-2</c:v>
                </c:pt>
                <c:pt idx="11">
                  <c:v>1.3381345101479303E-2</c:v>
                </c:pt>
                <c:pt idx="12">
                  <c:v>1.2770262912773563E-2</c:v>
                </c:pt>
                <c:pt idx="13">
                  <c:v>1.2122198727732519E-2</c:v>
                </c:pt>
                <c:pt idx="14">
                  <c:v>1.1424692430954198E-2</c:v>
                </c:pt>
                <c:pt idx="15">
                  <c:v>0.26553723401141127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0-A54C-4CB4-B531-1FD5E08F58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2342005" y="1446265"/>
            <a:ext cx="5317499" cy="3593117"/>
            <a:chOff x="31545" y="2996952"/>
            <a:chExt cx="5317499" cy="3593117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2093560" y="4508050"/>
              <a:ext cx="1250662" cy="469359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世界の排出量合計</a:t>
              </a:r>
              <a:endParaRPr kumimoji="0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約</a:t>
              </a:r>
              <a:r>
                <a:rPr kumimoji="0" lang="en-US" altLang="ja-JP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335</a:t>
              </a:r>
              <a:r>
                <a:rPr kumimoji="0" lang="ja-JP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億㌧</a:t>
              </a:r>
            </a:p>
          </p:txBody>
        </p:sp>
        <p:graphicFrame>
          <p:nvGraphicFramePr>
            <p:cNvPr id="9" name="グラフ 8"/>
            <p:cNvGraphicFramePr>
              <a:graphicFrameLocks/>
            </p:cNvGraphicFramePr>
            <p:nvPr>
              <p:extLst/>
            </p:nvPr>
          </p:nvGraphicFramePr>
          <p:xfrm>
            <a:off x="88738" y="2996952"/>
            <a:ext cx="5260306" cy="349155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0" name="テキスト ボックス 9"/>
            <p:cNvSpPr txBox="1"/>
            <p:nvPr/>
          </p:nvSpPr>
          <p:spPr>
            <a:xfrm>
              <a:off x="3335939" y="383557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中国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28.6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％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3335937" y="5231975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アメリカ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14.7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％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740316" y="5759968"/>
              <a:ext cx="4844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インド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6.9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％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255888" y="5889716"/>
              <a:ext cx="4844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ロシア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4.7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％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751392" y="6189959"/>
              <a:ext cx="5309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1" i="0" u="heavy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>
                    <a:solidFill>
                      <a:srgbClr val="C0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日本</a:t>
              </a:r>
              <a:endParaRPr kumimoji="0" lang="en-US" altLang="ja-JP" sz="1000" b="1" i="0" u="heavy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1" i="0" u="heavy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>
                    <a:solidFill>
                      <a:srgbClr val="C0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3.2</a:t>
              </a:r>
              <a:r>
                <a:rPr kumimoji="0" lang="ja-JP" altLang="en-US" sz="1000" b="1" i="0" u="heavy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>
                    <a:solidFill>
                      <a:srgbClr val="C0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％</a:t>
              </a:r>
              <a:endParaRPr kumimoji="0" lang="en-US" altLang="ja-JP" sz="1000" b="1" i="0" u="heavy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" name="線吹き出し 1 14"/>
            <p:cNvSpPr/>
            <p:nvPr/>
          </p:nvSpPr>
          <p:spPr bwMode="auto">
            <a:xfrm>
              <a:off x="1133235" y="6216441"/>
              <a:ext cx="866844" cy="197284"/>
            </a:xfrm>
            <a:prstGeom prst="callout1">
              <a:avLst>
                <a:gd name="adj1" fmla="val -38635"/>
                <a:gd name="adj2" fmla="val 68019"/>
                <a:gd name="adj3" fmla="val -99383"/>
                <a:gd name="adj4" fmla="val 86241"/>
              </a:avLst>
            </a:prstGeom>
            <a:noFill/>
            <a:ln w="9525">
              <a:solidFill>
                <a:sysClr val="windowText" lastClr="000000">
                  <a:lumMod val="75000"/>
                  <a:lumOff val="25000"/>
                </a:sysClr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ドイツ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メイリオ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2.1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％</a:t>
              </a:r>
            </a:p>
          </p:txBody>
        </p:sp>
        <p:sp>
          <p:nvSpPr>
            <p:cNvPr id="16" name="線吹き出し 1 15"/>
            <p:cNvSpPr/>
            <p:nvPr/>
          </p:nvSpPr>
          <p:spPr bwMode="auto">
            <a:xfrm>
              <a:off x="657450" y="6211659"/>
              <a:ext cx="866844" cy="197284"/>
            </a:xfrm>
            <a:prstGeom prst="callout1">
              <a:avLst>
                <a:gd name="adj1" fmla="val -38635"/>
                <a:gd name="adj2" fmla="val 68019"/>
                <a:gd name="adj3" fmla="val -143526"/>
                <a:gd name="adj4" fmla="val 125422"/>
              </a:avLst>
            </a:prstGeom>
            <a:noFill/>
            <a:ln w="9525">
              <a:solidFill>
                <a:sysClr val="windowText" lastClr="000000">
                  <a:lumMod val="75000"/>
                  <a:lumOff val="25000"/>
                </a:sysClr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韓国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メイリオ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1.8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％</a:t>
              </a:r>
            </a:p>
          </p:txBody>
        </p:sp>
        <p:sp>
          <p:nvSpPr>
            <p:cNvPr id="17" name="線吹き出し 1 16"/>
            <p:cNvSpPr/>
            <p:nvPr/>
          </p:nvSpPr>
          <p:spPr bwMode="auto">
            <a:xfrm>
              <a:off x="233728" y="6119569"/>
              <a:ext cx="866844" cy="197284"/>
            </a:xfrm>
            <a:prstGeom prst="callout1">
              <a:avLst>
                <a:gd name="adj1" fmla="val -38635"/>
                <a:gd name="adj2" fmla="val 68019"/>
                <a:gd name="adj3" fmla="val -152355"/>
                <a:gd name="adj4" fmla="val 157570"/>
              </a:avLst>
            </a:prstGeom>
            <a:noFill/>
            <a:ln w="9525">
              <a:solidFill>
                <a:sysClr val="windowText" lastClr="000000">
                  <a:lumMod val="75000"/>
                  <a:lumOff val="25000"/>
                </a:sysClr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イラン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メイリオ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1.7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％</a:t>
              </a:r>
            </a:p>
          </p:txBody>
        </p:sp>
        <p:sp>
          <p:nvSpPr>
            <p:cNvPr id="18" name="線吹き出し 1 17"/>
            <p:cNvSpPr/>
            <p:nvPr/>
          </p:nvSpPr>
          <p:spPr bwMode="auto">
            <a:xfrm>
              <a:off x="63255" y="5750143"/>
              <a:ext cx="866844" cy="197284"/>
            </a:xfrm>
            <a:prstGeom prst="callout1">
              <a:avLst>
                <a:gd name="adj1" fmla="val 40821"/>
                <a:gd name="adj2" fmla="val 71033"/>
                <a:gd name="adj3" fmla="val -19928"/>
                <a:gd name="adj4" fmla="val 161588"/>
              </a:avLst>
            </a:prstGeom>
            <a:noFill/>
            <a:ln w="9525">
              <a:solidFill>
                <a:sysClr val="windowText" lastClr="000000">
                  <a:lumMod val="75000"/>
                  <a:lumOff val="25000"/>
                </a:sysClr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カナダ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メイリオ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1.7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％</a:t>
              </a:r>
            </a:p>
          </p:txBody>
        </p:sp>
        <p:sp>
          <p:nvSpPr>
            <p:cNvPr id="19" name="線吹き出し 1 18"/>
            <p:cNvSpPr/>
            <p:nvPr/>
          </p:nvSpPr>
          <p:spPr bwMode="auto">
            <a:xfrm>
              <a:off x="31545" y="5380717"/>
              <a:ext cx="866844" cy="197284"/>
            </a:xfrm>
            <a:prstGeom prst="callout1">
              <a:avLst>
                <a:gd name="adj1" fmla="val 40821"/>
                <a:gd name="adj2" fmla="val 88112"/>
                <a:gd name="adj3" fmla="val 90427"/>
                <a:gd name="adj4" fmla="val 158574"/>
              </a:avLst>
            </a:prstGeom>
            <a:noFill/>
            <a:ln w="9525">
              <a:solidFill>
                <a:sysClr val="windowText" lastClr="000000">
                  <a:lumMod val="75000"/>
                  <a:lumOff val="25000"/>
                </a:sysClr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インドネシア</a:t>
              </a:r>
              <a:endParaRPr kumimoji="0" lang="en-US" altLang="ja-JP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メイリオ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1.6</a:t>
              </a: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％</a:t>
              </a:r>
            </a:p>
          </p:txBody>
        </p:sp>
        <p:sp>
          <p:nvSpPr>
            <p:cNvPr id="20" name="線吹き出し 1 19"/>
            <p:cNvSpPr/>
            <p:nvPr/>
          </p:nvSpPr>
          <p:spPr bwMode="auto">
            <a:xfrm>
              <a:off x="38247" y="5050895"/>
              <a:ext cx="866844" cy="197284"/>
            </a:xfrm>
            <a:prstGeom prst="callout1">
              <a:avLst>
                <a:gd name="adj1" fmla="val 40821"/>
                <a:gd name="adj2" fmla="val 88112"/>
                <a:gd name="adj3" fmla="val 191955"/>
                <a:gd name="adj4" fmla="val 146519"/>
              </a:avLst>
            </a:prstGeom>
            <a:noFill/>
            <a:ln w="9525">
              <a:solidFill>
                <a:sysClr val="windowText" lastClr="000000">
                  <a:lumMod val="75000"/>
                  <a:lumOff val="25000"/>
                </a:sysClr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サウジアラビア</a:t>
              </a:r>
              <a:endParaRPr kumimoji="0" lang="en-US" altLang="ja-JP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メイリオ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1.5</a:t>
              </a: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％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575526" y="383557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その他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26.6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％</a:t>
              </a:r>
              <a:endPara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2" name="線吹き出し 1 21"/>
            <p:cNvSpPr/>
            <p:nvPr/>
          </p:nvSpPr>
          <p:spPr bwMode="auto">
            <a:xfrm>
              <a:off x="70857" y="4719022"/>
              <a:ext cx="866844" cy="197284"/>
            </a:xfrm>
            <a:prstGeom prst="callout1">
              <a:avLst>
                <a:gd name="adj1" fmla="val 40821"/>
                <a:gd name="adj2" fmla="val 88112"/>
                <a:gd name="adj3" fmla="val 293482"/>
                <a:gd name="adj4" fmla="val 136472"/>
              </a:avLst>
            </a:prstGeom>
            <a:noFill/>
            <a:ln w="9525">
              <a:solidFill>
                <a:sysClr val="windowText" lastClr="000000">
                  <a:lumMod val="75000"/>
                  <a:lumOff val="25000"/>
                </a:sysClr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メキシコ</a:t>
              </a:r>
              <a:endParaRPr kumimoji="0" lang="en-US" altLang="ja-JP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メイリオ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1.3</a:t>
              </a: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％</a:t>
              </a:r>
            </a:p>
          </p:txBody>
        </p:sp>
        <p:sp>
          <p:nvSpPr>
            <p:cNvPr id="23" name="線吹き出し 1 22"/>
            <p:cNvSpPr/>
            <p:nvPr/>
          </p:nvSpPr>
          <p:spPr bwMode="auto">
            <a:xfrm>
              <a:off x="89467" y="4367462"/>
              <a:ext cx="866844" cy="197284"/>
            </a:xfrm>
            <a:prstGeom prst="callout1">
              <a:avLst>
                <a:gd name="adj1" fmla="val 40821"/>
                <a:gd name="adj2" fmla="val 88112"/>
                <a:gd name="adj3" fmla="val 425910"/>
                <a:gd name="adj4" fmla="val 130445"/>
              </a:avLst>
            </a:prstGeom>
            <a:noFill/>
            <a:ln w="9525">
              <a:solidFill>
                <a:sysClr val="windowText" lastClr="000000">
                  <a:lumMod val="75000"/>
                  <a:lumOff val="25000"/>
                </a:sysClr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南アフリカ</a:t>
              </a:r>
              <a:endParaRPr kumimoji="0" lang="en-US" altLang="ja-JP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メイリオ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1.3</a:t>
              </a: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％</a:t>
              </a:r>
            </a:p>
          </p:txBody>
        </p:sp>
        <p:sp>
          <p:nvSpPr>
            <p:cNvPr id="24" name="線吹き出し 1 23"/>
            <p:cNvSpPr/>
            <p:nvPr/>
          </p:nvSpPr>
          <p:spPr bwMode="auto">
            <a:xfrm>
              <a:off x="89467" y="4015902"/>
              <a:ext cx="866844" cy="197284"/>
            </a:xfrm>
            <a:prstGeom prst="callout1">
              <a:avLst>
                <a:gd name="adj1" fmla="val 40821"/>
                <a:gd name="adj2" fmla="val 88112"/>
                <a:gd name="adj3" fmla="val 527438"/>
                <a:gd name="adj4" fmla="val 130445"/>
              </a:avLst>
            </a:prstGeom>
            <a:noFill/>
            <a:ln w="9525">
              <a:solidFill>
                <a:sysClr val="windowText" lastClr="000000">
                  <a:lumMod val="75000"/>
                  <a:lumOff val="25000"/>
                </a:sysClr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ブラジル</a:t>
              </a:r>
              <a:endParaRPr kumimoji="0" lang="en-US" altLang="ja-JP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メイリオ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1.2</a:t>
              </a: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％</a:t>
              </a:r>
            </a:p>
          </p:txBody>
        </p:sp>
        <p:sp>
          <p:nvSpPr>
            <p:cNvPr id="25" name="線吹き出し 1 24"/>
            <p:cNvSpPr/>
            <p:nvPr/>
          </p:nvSpPr>
          <p:spPr bwMode="auto">
            <a:xfrm>
              <a:off x="92460" y="3683180"/>
              <a:ext cx="866844" cy="197284"/>
            </a:xfrm>
            <a:prstGeom prst="callout1">
              <a:avLst>
                <a:gd name="adj1" fmla="val 40821"/>
                <a:gd name="adj2" fmla="val 88112"/>
                <a:gd name="adj3" fmla="val 624551"/>
                <a:gd name="adj4" fmla="val 130445"/>
              </a:avLst>
            </a:prstGeom>
            <a:noFill/>
            <a:ln w="9525">
              <a:solidFill>
                <a:sysClr val="windowText" lastClr="000000">
                  <a:lumMod val="75000"/>
                  <a:lumOff val="25000"/>
                </a:sysClr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オーストラリア</a:t>
              </a:r>
              <a:endParaRPr kumimoji="0" lang="en-US" altLang="ja-JP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メイリオ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1.1</a:t>
              </a: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メイリオ"/>
                </a:rPr>
                <a:t>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216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56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13</cp:revision>
  <dcterms:created xsi:type="dcterms:W3CDTF">2021-06-07T08:26:25Z</dcterms:created>
  <dcterms:modified xsi:type="dcterms:W3CDTF">2021-06-07T08:40:35Z</dcterms:modified>
</cp:coreProperties>
</file>