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06557579014207"/>
          <c:y val="4.3897493823388312E-2"/>
          <c:w val="0.79519954196495823"/>
          <c:h val="0.8607425573471836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作成グラフ!$D$2</c:f>
              <c:strCache>
                <c:ptCount val="1"/>
                <c:pt idx="0">
                  <c:v>土地利用・農業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numRef>
              <c:f>作成グラフ!$C$3:$C$5</c:f>
              <c:numCache>
                <c:formatCode>General</c:formatCode>
                <c:ptCount val="3"/>
                <c:pt idx="0">
                  <c:v>2019</c:v>
                </c:pt>
                <c:pt idx="1">
                  <c:v>2050</c:v>
                </c:pt>
                <c:pt idx="2">
                  <c:v>2050</c:v>
                </c:pt>
              </c:numCache>
            </c:numRef>
          </c:cat>
          <c:val>
            <c:numRef>
              <c:f>作成グラフ!$D$3:$D$5</c:f>
              <c:numCache>
                <c:formatCode>General</c:formatCode>
                <c:ptCount val="3"/>
                <c:pt idx="0" formatCode="0">
                  <c:v>75.642809999999997</c:v>
                </c:pt>
                <c:pt idx="2" formatCode="0">
                  <c:v>54.735997241018438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6D3-40BB-87AF-B8EDA2628394}"/>
            </c:ext>
          </c:extLst>
        </c:ser>
        <c:ser>
          <c:idx val="1"/>
          <c:order val="1"/>
          <c:tx>
            <c:strRef>
              <c:f>作成グラフ!$E$2</c:f>
              <c:strCache>
                <c:ptCount val="1"/>
                <c:pt idx="0">
                  <c:v>土地利用・農業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numRef>
              <c:f>作成グラフ!$C$3:$C$5</c:f>
              <c:numCache>
                <c:formatCode>General</c:formatCode>
                <c:ptCount val="3"/>
                <c:pt idx="0">
                  <c:v>2019</c:v>
                </c:pt>
                <c:pt idx="1">
                  <c:v>2050</c:v>
                </c:pt>
                <c:pt idx="2">
                  <c:v>2050</c:v>
                </c:pt>
              </c:numCache>
            </c:numRef>
          </c:cat>
          <c:val>
            <c:numRef>
              <c:f>作成グラフ!$E$3:$E$5</c:f>
              <c:numCache>
                <c:formatCode>General</c:formatCode>
                <c:ptCount val="3"/>
                <c:pt idx="0" formatCode="0">
                  <c:v>-18.673422622152042</c:v>
                </c:pt>
                <c:pt idx="2" formatCode="0">
                  <c:v>-30.943298818986943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6D3-40BB-87AF-B8EDA2628394}"/>
            </c:ext>
          </c:extLst>
        </c:ser>
        <c:ser>
          <c:idx val="2"/>
          <c:order val="2"/>
          <c:tx>
            <c:strRef>
              <c:f>作成グラフ!$F$2</c:f>
              <c:strCache>
                <c:ptCount val="1"/>
                <c:pt idx="0">
                  <c:v>航空</c:v>
                </c:pt>
              </c:strCache>
            </c:strRef>
          </c:tx>
          <c:spPr>
            <a:solidFill>
              <a:srgbClr val="9999FF"/>
            </a:solidFill>
            <a:ln>
              <a:noFill/>
            </a:ln>
            <a:effectLst/>
          </c:spPr>
          <c:invertIfNegative val="0"/>
          <c:cat>
            <c:numRef>
              <c:f>作成グラフ!$C$3:$C$5</c:f>
              <c:numCache>
                <c:formatCode>General</c:formatCode>
                <c:ptCount val="3"/>
                <c:pt idx="0">
                  <c:v>2019</c:v>
                </c:pt>
                <c:pt idx="1">
                  <c:v>2050</c:v>
                </c:pt>
                <c:pt idx="2">
                  <c:v>2050</c:v>
                </c:pt>
              </c:numCache>
            </c:numRef>
          </c:cat>
          <c:val>
            <c:numRef>
              <c:f>作成グラフ!$F$3:$F$5</c:f>
              <c:numCache>
                <c:formatCode>General</c:formatCode>
                <c:ptCount val="3"/>
                <c:pt idx="0" formatCode="0">
                  <c:v>38.997770801726084</c:v>
                </c:pt>
                <c:pt idx="2" formatCode="0">
                  <c:v>31.498984939146048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6D3-40BB-87AF-B8EDA2628394}"/>
            </c:ext>
          </c:extLst>
        </c:ser>
        <c:ser>
          <c:idx val="3"/>
          <c:order val="3"/>
          <c:tx>
            <c:strRef>
              <c:f>作成グラフ!$G$2</c:f>
              <c:strCache>
                <c:ptCount val="1"/>
                <c:pt idx="0">
                  <c:v>産業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作成グラフ!$C$3:$C$5</c:f>
              <c:numCache>
                <c:formatCode>General</c:formatCode>
                <c:ptCount val="3"/>
                <c:pt idx="0">
                  <c:v>2019</c:v>
                </c:pt>
                <c:pt idx="1">
                  <c:v>2050</c:v>
                </c:pt>
                <c:pt idx="2">
                  <c:v>2050</c:v>
                </c:pt>
              </c:numCache>
            </c:numRef>
          </c:cat>
          <c:val>
            <c:numRef>
              <c:f>作成グラフ!$G$3:$G$5</c:f>
              <c:numCache>
                <c:formatCode>0</c:formatCode>
                <c:ptCount val="3"/>
                <c:pt idx="0">
                  <c:v>102.3197023468767</c:v>
                </c:pt>
                <c:pt idx="1">
                  <c:v>9.637845978340545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6D3-40BB-87AF-B8EDA2628394}"/>
            </c:ext>
          </c:extLst>
        </c:ser>
        <c:ser>
          <c:idx val="4"/>
          <c:order val="4"/>
          <c:tx>
            <c:strRef>
              <c:f>作成グラフ!$H$2</c:f>
              <c:strCache>
                <c:ptCount val="1"/>
                <c:pt idx="0">
                  <c:v>廃棄物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作成グラフ!$C$3:$C$5</c:f>
              <c:numCache>
                <c:formatCode>General</c:formatCode>
                <c:ptCount val="3"/>
                <c:pt idx="0">
                  <c:v>2019</c:v>
                </c:pt>
                <c:pt idx="1">
                  <c:v>2050</c:v>
                </c:pt>
                <c:pt idx="2">
                  <c:v>2050</c:v>
                </c:pt>
              </c:numCache>
            </c:numRef>
          </c:cat>
          <c:val>
            <c:numRef>
              <c:f>作成グラフ!$H$3:$H$5</c:f>
              <c:numCache>
                <c:formatCode>0</c:formatCode>
                <c:ptCount val="3"/>
                <c:pt idx="0">
                  <c:v>20.245860353340099</c:v>
                </c:pt>
                <c:pt idx="1">
                  <c:v>6.9483318829766345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6D3-40BB-87AF-B8EDA2628394}"/>
            </c:ext>
          </c:extLst>
        </c:ser>
        <c:ser>
          <c:idx val="5"/>
          <c:order val="5"/>
          <c:tx>
            <c:strRef>
              <c:f>作成グラフ!$I$2</c:f>
              <c:strCache>
                <c:ptCount val="1"/>
                <c:pt idx="0">
                  <c:v>建物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作成グラフ!$C$3:$C$5</c:f>
              <c:numCache>
                <c:formatCode>General</c:formatCode>
                <c:ptCount val="3"/>
                <c:pt idx="0">
                  <c:v>2019</c:v>
                </c:pt>
                <c:pt idx="1">
                  <c:v>2050</c:v>
                </c:pt>
                <c:pt idx="2">
                  <c:v>2050</c:v>
                </c:pt>
              </c:numCache>
            </c:numRef>
          </c:cat>
          <c:val>
            <c:numRef>
              <c:f>作成グラフ!$I$3:$I$5</c:f>
              <c:numCache>
                <c:formatCode>0</c:formatCode>
                <c:ptCount val="3"/>
                <c:pt idx="0">
                  <c:v>86.784810295271825</c:v>
                </c:pt>
                <c:pt idx="1">
                  <c:v>4.1179435231561188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6D3-40BB-87AF-B8EDA2628394}"/>
            </c:ext>
          </c:extLst>
        </c:ser>
        <c:ser>
          <c:idx val="6"/>
          <c:order val="6"/>
          <c:tx>
            <c:strRef>
              <c:f>作成グラフ!$J$2</c:f>
              <c:strCache>
                <c:ptCount val="1"/>
                <c:pt idx="0">
                  <c:v>発電/水素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作成グラフ!$C$3:$C$5</c:f>
              <c:numCache>
                <c:formatCode>General</c:formatCode>
                <c:ptCount val="3"/>
                <c:pt idx="0">
                  <c:v>2019</c:v>
                </c:pt>
                <c:pt idx="1">
                  <c:v>2050</c:v>
                </c:pt>
                <c:pt idx="2">
                  <c:v>2050</c:v>
                </c:pt>
              </c:numCache>
            </c:numRef>
          </c:cat>
          <c:val>
            <c:numRef>
              <c:f>作成グラフ!$J$3:$J$5</c:f>
              <c:numCache>
                <c:formatCode>0</c:formatCode>
                <c:ptCount val="3"/>
                <c:pt idx="0">
                  <c:v>57.395469870451294</c:v>
                </c:pt>
                <c:pt idx="1">
                  <c:v>5.9833376176606112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6D3-40BB-87AF-B8EDA2628394}"/>
            </c:ext>
          </c:extLst>
        </c:ser>
        <c:ser>
          <c:idx val="7"/>
          <c:order val="7"/>
          <c:tx>
            <c:strRef>
              <c:f>作成グラフ!$K$2</c:f>
              <c:strCache>
                <c:ptCount val="1"/>
                <c:pt idx="0">
                  <c:v>輸送(transportation+shipping)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作成グラフ!$C$3:$C$5</c:f>
              <c:numCache>
                <c:formatCode>General</c:formatCode>
                <c:ptCount val="3"/>
                <c:pt idx="0">
                  <c:v>2019</c:v>
                </c:pt>
                <c:pt idx="1">
                  <c:v>2050</c:v>
                </c:pt>
                <c:pt idx="2">
                  <c:v>2050</c:v>
                </c:pt>
              </c:numCache>
            </c:numRef>
          </c:cat>
          <c:val>
            <c:numRef>
              <c:f>作成グラフ!$K$3:$K$5</c:f>
              <c:numCache>
                <c:formatCode>0</c:formatCode>
                <c:ptCount val="3"/>
                <c:pt idx="0">
                  <c:v>126.4451146870737</c:v>
                </c:pt>
                <c:pt idx="1">
                  <c:v>3.4620307201297598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C6D3-40BB-87AF-B8EDA2628394}"/>
            </c:ext>
          </c:extLst>
        </c:ser>
        <c:ser>
          <c:idx val="8"/>
          <c:order val="8"/>
          <c:tx>
            <c:strRef>
              <c:f>作成グラフ!#REF!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作成グラフ!$C$3:$C$5</c:f>
              <c:numCache>
                <c:formatCode>General</c:formatCode>
                <c:ptCount val="3"/>
                <c:pt idx="0">
                  <c:v>2019</c:v>
                </c:pt>
                <c:pt idx="1">
                  <c:v>2050</c:v>
                </c:pt>
                <c:pt idx="2">
                  <c:v>2050</c:v>
                </c:pt>
              </c:numCache>
            </c:numRef>
          </c:cat>
          <c:val>
            <c:numRef>
              <c:f>作成グラフ!#REF!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6D3-40BB-87AF-B8EDA2628394}"/>
            </c:ext>
          </c:extLst>
        </c:ser>
        <c:ser>
          <c:idx val="9"/>
          <c:order val="9"/>
          <c:tx>
            <c:strRef>
              <c:f>作成グラフ!$L$2</c:f>
              <c:strCache>
                <c:ptCount val="1"/>
                <c:pt idx="0">
                  <c:v>F-ガス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numRef>
              <c:f>作成グラフ!$C$3:$C$5</c:f>
              <c:numCache>
                <c:formatCode>General</c:formatCode>
                <c:ptCount val="3"/>
                <c:pt idx="0">
                  <c:v>2019</c:v>
                </c:pt>
                <c:pt idx="1">
                  <c:v>2050</c:v>
                </c:pt>
                <c:pt idx="2">
                  <c:v>2050</c:v>
                </c:pt>
              </c:numCache>
            </c:numRef>
          </c:cat>
          <c:val>
            <c:numRef>
              <c:f>作成グラフ!$L$3:$L$5</c:f>
              <c:numCache>
                <c:formatCode>0</c:formatCode>
                <c:ptCount val="3"/>
                <c:pt idx="0">
                  <c:v>13.49208942829223</c:v>
                </c:pt>
                <c:pt idx="1">
                  <c:v>2.3460404121198408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C6D3-40BB-87AF-B8EDA2628394}"/>
            </c:ext>
          </c:extLst>
        </c:ser>
        <c:ser>
          <c:idx val="10"/>
          <c:order val="10"/>
          <c:tx>
            <c:strRef>
              <c:f>作成グラフ!$M$2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作成グラフ!$C$3:$C$5</c:f>
              <c:numCache>
                <c:formatCode>General</c:formatCode>
                <c:ptCount val="3"/>
                <c:pt idx="0">
                  <c:v>2019</c:v>
                </c:pt>
                <c:pt idx="1">
                  <c:v>2050</c:v>
                </c:pt>
                <c:pt idx="2">
                  <c:v>2050</c:v>
                </c:pt>
              </c:numCache>
            </c:numRef>
          </c:cat>
          <c:val>
            <c:numRef>
              <c:f>作成グラフ!$M$3:$M$5</c:f>
              <c:numCache>
                <c:formatCode>General</c:formatCode>
                <c:ptCount val="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C6D3-40BB-87AF-B8EDA2628394}"/>
            </c:ext>
          </c:extLst>
        </c:ser>
        <c:ser>
          <c:idx val="11"/>
          <c:order val="11"/>
          <c:tx>
            <c:strRef>
              <c:f>作成グラフ!$N$2</c:f>
              <c:strCache>
                <c:ptCount val="1"/>
                <c:pt idx="0">
                  <c:v>BECCS（CCS付バイオマス発電）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作成グラフ!$C$3:$C$5</c:f>
              <c:numCache>
                <c:formatCode>General</c:formatCode>
                <c:ptCount val="3"/>
                <c:pt idx="0">
                  <c:v>2019</c:v>
                </c:pt>
                <c:pt idx="1">
                  <c:v>2050</c:v>
                </c:pt>
                <c:pt idx="2">
                  <c:v>2050</c:v>
                </c:pt>
              </c:numCache>
            </c:numRef>
          </c:cat>
          <c:val>
            <c:numRef>
              <c:f>作成グラフ!$N$3:$N$5</c:f>
              <c:numCache>
                <c:formatCode>0</c:formatCode>
                <c:ptCount val="3"/>
                <c:pt idx="1">
                  <c:v>-18.886105877279256</c:v>
                </c:pt>
                <c:pt idx="2">
                  <c:v>-32.135022317647447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C6D3-40BB-87AF-B8EDA2628394}"/>
            </c:ext>
          </c:extLst>
        </c:ser>
        <c:ser>
          <c:idx val="12"/>
          <c:order val="12"/>
          <c:tx>
            <c:strRef>
              <c:f>作成グラフ!$O$2</c:f>
              <c:strCache>
                <c:ptCount val="1"/>
                <c:pt idx="0">
                  <c:v>建設における木材使用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f>作成グラフ!$C$3:$C$5</c:f>
              <c:numCache>
                <c:formatCode>General</c:formatCode>
                <c:ptCount val="3"/>
                <c:pt idx="0">
                  <c:v>2019</c:v>
                </c:pt>
                <c:pt idx="1">
                  <c:v>2050</c:v>
                </c:pt>
                <c:pt idx="2">
                  <c:v>2050</c:v>
                </c:pt>
              </c:numCache>
            </c:numRef>
          </c:cat>
          <c:val>
            <c:numRef>
              <c:f>作成グラフ!$O$3:$O$5</c:f>
              <c:numCache>
                <c:formatCode>0</c:formatCode>
                <c:ptCount val="3"/>
                <c:pt idx="1">
                  <c:v>-0.84141948849630099</c:v>
                </c:pt>
                <c:pt idx="2">
                  <c:v>-1.4316892120074989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C6D3-40BB-87AF-B8EDA2628394}"/>
            </c:ext>
          </c:extLst>
        </c:ser>
        <c:ser>
          <c:idx val="13"/>
          <c:order val="13"/>
          <c:tx>
            <c:strRef>
              <c:f>作成グラフ!$P$2</c:f>
              <c:strCache>
                <c:ptCount val="1"/>
                <c:pt idx="0">
                  <c:v>CO2直接空気回収及び貯蔵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f>作成グラフ!$C$3:$C$5</c:f>
              <c:numCache>
                <c:formatCode>General</c:formatCode>
                <c:ptCount val="3"/>
                <c:pt idx="0">
                  <c:v>2019</c:v>
                </c:pt>
                <c:pt idx="1">
                  <c:v>2050</c:v>
                </c:pt>
                <c:pt idx="2">
                  <c:v>2050</c:v>
                </c:pt>
              </c:numCache>
            </c:numRef>
          </c:cat>
          <c:val>
            <c:numRef>
              <c:f>作成グラフ!$P$3:$P$5</c:f>
              <c:numCache>
                <c:formatCode>0</c:formatCode>
                <c:ptCount val="3"/>
                <c:pt idx="1">
                  <c:v>-0.37016245123245234</c:v>
                </c:pt>
                <c:pt idx="2">
                  <c:v>-0.62983754876754761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C6D3-40BB-87AF-B8EDA2628394}"/>
            </c:ext>
          </c:extLst>
        </c:ser>
        <c:ser>
          <c:idx val="14"/>
          <c:order val="14"/>
          <c:tx>
            <c:strRef>
              <c:f>作成グラフ!$Q$2</c:f>
              <c:strCache>
                <c:ptCount val="1"/>
                <c:pt idx="0">
                  <c:v>追加除去/削除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f>作成グラフ!$C$3:$C$5</c:f>
              <c:numCache>
                <c:formatCode>General</c:formatCode>
                <c:ptCount val="3"/>
                <c:pt idx="0">
                  <c:v>2019</c:v>
                </c:pt>
                <c:pt idx="1">
                  <c:v>2050</c:v>
                </c:pt>
                <c:pt idx="2">
                  <c:v>2050</c:v>
                </c:pt>
              </c:numCache>
            </c:numRef>
          </c:cat>
          <c:val>
            <c:numRef>
              <c:f>作成グラフ!$Q$3:$Q$5</c:f>
              <c:numCache>
                <c:formatCode>0</c:formatCode>
                <c:ptCount val="3"/>
                <c:pt idx="1">
                  <c:v>-12.868360878573927</c:v>
                </c:pt>
                <c:pt idx="2">
                  <c:v>-21.895729416724372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6D3-40BB-87AF-B8EDA26283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385869904"/>
        <c:axId val="385870296"/>
      </c:barChart>
      <c:catAx>
        <c:axId val="3858699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5870296"/>
        <c:crosses val="autoZero"/>
        <c:auto val="1"/>
        <c:lblAlgn val="ctr"/>
        <c:lblOffset val="100"/>
        <c:noMultiLvlLbl val="0"/>
      </c:catAx>
      <c:valAx>
        <c:axId val="385870296"/>
        <c:scaling>
          <c:orientation val="minMax"/>
          <c:min val="-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  <a:cs typeface="+mn-cs"/>
                  </a:defRPr>
                </a:pPr>
                <a:r>
                  <a:rPr lang="en-US" altLang="ja-JP" sz="900">
                    <a:latin typeface="+mj-ea"/>
                    <a:ea typeface="+mj-ea"/>
                  </a:rPr>
                  <a:t>MtCO</a:t>
                </a:r>
                <a:r>
                  <a:rPr lang="en-US" altLang="ja-JP" sz="900" baseline="-25000">
                    <a:latin typeface="+mj-ea"/>
                    <a:ea typeface="+mj-ea"/>
                  </a:rPr>
                  <a:t>2</a:t>
                </a:r>
                <a:r>
                  <a:rPr lang="en-US" altLang="ja-JP" sz="900">
                    <a:latin typeface="+mj-ea"/>
                    <a:ea typeface="+mj-ea"/>
                  </a:rPr>
                  <a:t>e</a:t>
                </a:r>
                <a:endParaRPr lang="ja-JP" altLang="en-US" sz="900">
                  <a:latin typeface="+mj-ea"/>
                  <a:ea typeface="+mj-ea"/>
                </a:endParaRPr>
              </a:p>
            </c:rich>
          </c:tx>
          <c:layout>
            <c:manualLayout>
              <c:xMode val="edge"/>
              <c:yMode val="edge"/>
              <c:x val="2.1784460164994621E-3"/>
              <c:y val="0.3825403284543720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  <a:cs typeface="+mn-cs"/>
                </a:defRPr>
              </a:pPr>
              <a:endParaRPr lang="ja-JP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pPr>
            <a:endParaRPr lang="ja-JP"/>
          </a:p>
        </c:txPr>
        <c:crossAx val="385869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4"/>
        <c:delete val="1"/>
      </c:legendEntry>
      <c:legendEntry>
        <c:idx val="6"/>
        <c:delete val="1"/>
      </c:legendEntry>
      <c:legendEntry>
        <c:idx val="13"/>
        <c:delete val="1"/>
      </c:legendEntry>
      <c:layout>
        <c:manualLayout>
          <c:xMode val="edge"/>
          <c:yMode val="edge"/>
          <c:x val="0.41384610027320839"/>
          <c:y val="4.7456109329525624E-3"/>
          <c:w val="0.55339338527578463"/>
          <c:h val="0.517707737571668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0.46389</cdr:x>
      <cdr:y>0.60957</cdr:y>
    </cdr:from>
    <cdr:to>
      <cdr:x>0.64583</cdr:x>
      <cdr:y>0.71858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xmlns="" id="{0973F841-E244-46E5-89A3-A40B33B38D62}"/>
            </a:ext>
          </a:extLst>
        </cdr:cNvPr>
        <cdr:cNvSpPr txBox="1"/>
      </cdr:nvSpPr>
      <cdr:spPr>
        <a:xfrm xmlns:a="http://schemas.openxmlformats.org/drawingml/2006/main">
          <a:off x="2120900" y="1739900"/>
          <a:ext cx="831850" cy="3111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0.37225</cdr:x>
      <cdr:y>0.59304</cdr:y>
    </cdr:from>
    <cdr:to>
      <cdr:x>0.77524</cdr:x>
      <cdr:y>0.77813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xmlns="" id="{82575C70-4571-47D9-AEAA-503E8643F670}"/>
            </a:ext>
          </a:extLst>
        </cdr:cNvPr>
        <cdr:cNvSpPr txBox="1"/>
      </cdr:nvSpPr>
      <cdr:spPr>
        <a:xfrm xmlns:a="http://schemas.openxmlformats.org/drawingml/2006/main">
          <a:off x="1261423" y="1380131"/>
          <a:ext cx="1365586" cy="4307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ja-JP" altLang="en-US" sz="800" dirty="0">
              <a:latin typeface="+mj-ea"/>
              <a:ea typeface="+mj-ea"/>
            </a:rPr>
            <a:t>残留排出量</a:t>
          </a:r>
          <a:endParaRPr lang="en-US" altLang="ja-JP" sz="800" dirty="0">
            <a:latin typeface="+mj-ea"/>
            <a:ea typeface="+mj-ea"/>
          </a:endParaRPr>
        </a:p>
        <a:p xmlns:a="http://schemas.openxmlformats.org/drawingml/2006/main">
          <a:pPr algn="ctr"/>
          <a:r>
            <a:rPr lang="ja-JP" altLang="en-US" sz="800" dirty="0">
              <a:latin typeface="+mj-ea"/>
              <a:ea typeface="+mj-ea"/>
            </a:rPr>
            <a:t>（航空と農業除く）</a:t>
          </a:r>
        </a:p>
      </cdr:txBody>
    </cdr:sp>
  </cdr:relSizeAnchor>
  <cdr:relSizeAnchor xmlns:cdr="http://schemas.openxmlformats.org/drawingml/2006/chartDrawing">
    <cdr:from>
      <cdr:x>0.67379</cdr:x>
      <cdr:y>0.5</cdr:y>
    </cdr:from>
    <cdr:to>
      <cdr:x>0.98325</cdr:x>
      <cdr:y>0.65795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xmlns="" id="{8179A4AC-5032-4B04-8AE8-71F651F2BE87}"/>
            </a:ext>
          </a:extLst>
        </cdr:cNvPr>
        <cdr:cNvSpPr txBox="1"/>
      </cdr:nvSpPr>
      <cdr:spPr>
        <a:xfrm xmlns:a="http://schemas.openxmlformats.org/drawingml/2006/main">
          <a:off x="2304257" y="1163602"/>
          <a:ext cx="1058330" cy="3675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800" dirty="0">
              <a:latin typeface="+mj-ea"/>
              <a:ea typeface="+mj-ea"/>
            </a:rPr>
            <a:t>航空と農業</a:t>
          </a:r>
          <a:endParaRPr lang="en-US" altLang="ja-JP" sz="800" dirty="0">
            <a:latin typeface="+mj-ea"/>
            <a:ea typeface="+mj-ea"/>
          </a:endParaRPr>
        </a:p>
        <a:p xmlns:a="http://schemas.openxmlformats.org/drawingml/2006/main">
          <a:pPr algn="ctr"/>
          <a:r>
            <a:rPr lang="ja-JP" altLang="en-US" sz="800" dirty="0">
              <a:latin typeface="+mj-ea"/>
              <a:ea typeface="+mj-ea"/>
            </a:rPr>
            <a:t>（オフセットが必要）</a:t>
          </a:r>
        </a:p>
      </cdr:txBody>
    </cdr:sp>
  </cdr:relSizeAnchor>
  <cdr:relSizeAnchor xmlns:cdr="http://schemas.openxmlformats.org/drawingml/2006/chartDrawing">
    <cdr:from>
      <cdr:x>0.11827</cdr:x>
      <cdr:y>0.90879</cdr:y>
    </cdr:from>
    <cdr:to>
      <cdr:x>0.41549</cdr:x>
      <cdr:y>0.97998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xmlns="" id="{CE417D63-A640-43D1-B339-FAD1869CCCFA}"/>
            </a:ext>
          </a:extLst>
        </cdr:cNvPr>
        <cdr:cNvSpPr txBox="1"/>
      </cdr:nvSpPr>
      <cdr:spPr>
        <a:xfrm xmlns:a="http://schemas.openxmlformats.org/drawingml/2006/main">
          <a:off x="571500" y="2593975"/>
          <a:ext cx="1436282" cy="203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altLang="ja-JP" sz="1000" dirty="0">
              <a:latin typeface="+mj-ea"/>
              <a:ea typeface="+mj-ea"/>
            </a:rPr>
            <a:t>2019</a:t>
          </a:r>
          <a:endParaRPr lang="ja-JP" altLang="en-US" sz="1000" dirty="0">
            <a:latin typeface="+mj-ea"/>
            <a:ea typeface="+mj-ea"/>
          </a:endParaRPr>
        </a:p>
      </cdr:txBody>
    </cdr:sp>
  </cdr:relSizeAnchor>
  <cdr:relSizeAnchor xmlns:cdr="http://schemas.openxmlformats.org/drawingml/2006/chartDrawing">
    <cdr:from>
      <cdr:x>0.41051</cdr:x>
      <cdr:y>0.90582</cdr:y>
    </cdr:from>
    <cdr:to>
      <cdr:x>0.70856</cdr:x>
      <cdr:y>0.97605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xmlns="" id="{5ED20A1B-7C8E-4E11-8FBA-05128E6218BA}"/>
            </a:ext>
          </a:extLst>
        </cdr:cNvPr>
        <cdr:cNvSpPr txBox="1"/>
      </cdr:nvSpPr>
      <cdr:spPr>
        <a:xfrm xmlns:a="http://schemas.openxmlformats.org/drawingml/2006/main">
          <a:off x="1978212" y="2620683"/>
          <a:ext cx="1436282" cy="203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altLang="ja-JP" sz="1000" dirty="0">
              <a:latin typeface="+mj-ea"/>
              <a:ea typeface="+mj-ea"/>
            </a:rPr>
            <a:t>2050</a:t>
          </a:r>
          <a:endParaRPr lang="ja-JP" altLang="en-US" sz="1000" dirty="0">
            <a:latin typeface="+mj-ea"/>
            <a:ea typeface="+mj-ea"/>
          </a:endParaRPr>
        </a:p>
      </cdr:txBody>
    </cdr:sp>
  </cdr:relSizeAnchor>
  <cdr:relSizeAnchor xmlns:cdr="http://schemas.openxmlformats.org/drawingml/2006/chartDrawing">
    <cdr:from>
      <cdr:x>0.69421</cdr:x>
      <cdr:y>0.9084</cdr:y>
    </cdr:from>
    <cdr:to>
      <cdr:x>0.99226</cdr:x>
      <cdr:y>0.97863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xmlns="" id="{CA1AFE29-15E3-4B6D-83F9-5C7A8F368C14}"/>
            </a:ext>
          </a:extLst>
        </cdr:cNvPr>
        <cdr:cNvSpPr txBox="1"/>
      </cdr:nvSpPr>
      <cdr:spPr>
        <a:xfrm xmlns:a="http://schemas.openxmlformats.org/drawingml/2006/main">
          <a:off x="3345329" y="2628153"/>
          <a:ext cx="1436282" cy="203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altLang="ja-JP" sz="1000" dirty="0">
              <a:solidFill>
                <a:schemeClr val="tx1"/>
              </a:solidFill>
              <a:latin typeface="+mn-ea"/>
            </a:rPr>
            <a:t>2050</a:t>
          </a:r>
          <a:endParaRPr lang="ja-JP" altLang="en-US" sz="1000" dirty="0">
            <a:solidFill>
              <a:schemeClr val="tx1"/>
            </a:solidFill>
            <a:latin typeface="+mn-ea"/>
          </a:endParaRPr>
        </a:p>
      </cdr:txBody>
    </cdr:sp>
  </cdr:relSizeAnchor>
  <cdr:relSizeAnchor xmlns:cdr="http://schemas.openxmlformats.org/drawingml/2006/chartDrawing">
    <cdr:from>
      <cdr:x>0.18188</cdr:x>
      <cdr:y>0.78341</cdr:y>
    </cdr:from>
    <cdr:to>
      <cdr:x>0.97875</cdr:x>
      <cdr:y>0.78341</cdr:y>
    </cdr:to>
    <cdr:cxnSp macro="">
      <cdr:nvCxnSpPr>
        <cdr:cNvPr id="9" name="直線コネクタ 8"/>
        <cdr:cNvCxnSpPr/>
      </cdr:nvCxnSpPr>
      <cdr:spPr>
        <a:xfrm xmlns:a="http://schemas.openxmlformats.org/drawingml/2006/main">
          <a:off x="616313" y="1823147"/>
          <a:ext cx="2700300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xmlns="" id="{3ABBFCA9-99A7-4596-9E86-659D287E23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0778999"/>
              </p:ext>
            </p:extLst>
          </p:nvPr>
        </p:nvGraphicFramePr>
        <p:xfrm>
          <a:off x="3234598" y="1946717"/>
          <a:ext cx="3419869" cy="2327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894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20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10</cp:revision>
  <dcterms:created xsi:type="dcterms:W3CDTF">2021-06-07T08:26:25Z</dcterms:created>
  <dcterms:modified xsi:type="dcterms:W3CDTF">2021-06-07T08:37:39Z</dcterms:modified>
</cp:coreProperties>
</file>