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7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1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7742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BDA8D-F461-4CDE-A74B-F51CA2A88D5A}" type="datetimeFigureOut">
              <a:rPr kumimoji="1" lang="ja-JP" altLang="en-US" smtClean="0"/>
              <a:t>2021/6/7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88F5-FB61-4C43-B416-95D91C4531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4363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1043195" y="1764098"/>
            <a:ext cx="2968538" cy="2496913"/>
            <a:chOff x="-68215" y="2459063"/>
            <a:chExt cx="2968538" cy="2496913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1106" y="2510812"/>
              <a:ext cx="2723662" cy="2259616"/>
            </a:xfrm>
            <a:prstGeom prst="rect">
              <a:avLst/>
            </a:prstGeom>
          </p:spPr>
        </p:pic>
        <p:sp>
          <p:nvSpPr>
            <p:cNvPr id="10" name="テキスト ボックス 9"/>
            <p:cNvSpPr txBox="1"/>
            <p:nvPr/>
          </p:nvSpPr>
          <p:spPr>
            <a:xfrm>
              <a:off x="2325426" y="2790299"/>
              <a:ext cx="54006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5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熱</a:t>
              </a:r>
              <a:endParaRPr lang="ja-JP" altLang="en-US" sz="16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290588" y="3068960"/>
              <a:ext cx="609735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電気</a:t>
              </a:r>
              <a:r>
                <a:rPr lang="en-US" altLang="ja-JP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/>
              </a:r>
              <a:br>
                <a:rPr lang="en-US" altLang="ja-JP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</a:br>
              <a:r>
                <a:rPr lang="ja-JP" altLang="en-US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自動車</a:t>
              </a:r>
              <a:endParaRPr lang="ja-JP" altLang="en-US" sz="14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290588" y="3609020"/>
              <a:ext cx="6097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産業</a:t>
              </a:r>
              <a:r>
                <a:rPr lang="en-US" altLang="ja-JP" sz="10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/>
              </a:r>
              <a:br>
                <a:rPr lang="en-US" altLang="ja-JP" sz="10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</a:br>
              <a:r>
                <a:rPr lang="ja-JP" altLang="en-US" sz="10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用</a:t>
              </a:r>
              <a:endParaRPr lang="ja-JP" altLang="en-US" sz="1400" dirty="0" smtClean="0">
                <a:solidFill>
                  <a:prstClr val="white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3" name="テキスト ボックス 12"/>
            <p:cNvSpPr txBox="1"/>
            <p:nvPr/>
          </p:nvSpPr>
          <p:spPr>
            <a:xfrm>
              <a:off x="2290588" y="4185084"/>
              <a:ext cx="60973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0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家庭</a:t>
              </a:r>
              <a:endParaRPr lang="en-US" altLang="ja-JP" sz="1000" dirty="0" smtClean="0">
                <a:solidFill>
                  <a:prstClr val="white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  <a:p>
              <a:pPr algn="ctr"/>
              <a:r>
                <a:rPr lang="ja-JP" altLang="en-US" sz="10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用</a:t>
              </a:r>
              <a:endParaRPr lang="ja-JP" altLang="en-US" sz="1400" dirty="0" smtClean="0">
                <a:solidFill>
                  <a:prstClr val="white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-68215" y="2459063"/>
              <a:ext cx="347531" cy="2452112"/>
            </a:xfrm>
            <a:prstGeom prst="rect">
              <a:avLst/>
            </a:prstGeom>
            <a:noFill/>
          </p:spPr>
          <p:txBody>
            <a:bodyPr vert="eaVert" wrap="square" rtlCol="0">
              <a:spAutoFit/>
            </a:bodyPr>
            <a:lstStyle/>
            <a:p>
              <a:pPr algn="ctr"/>
              <a:r>
                <a:rPr lang="ja-JP" altLang="en-US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電力需要（</a:t>
              </a:r>
              <a:r>
                <a:rPr lang="en-US" altLang="ja-JP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lang="ja-JP" altLang="en-US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lang="en-US" altLang="ja-JP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kWh</a:t>
              </a:r>
              <a:r>
                <a:rPr lang="ja-JP" altLang="en-US" sz="10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）</a:t>
              </a: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1083736" y="4725144"/>
              <a:ext cx="6097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低</a:t>
              </a:r>
              <a:r>
                <a:rPr lang="ja-JP" altLang="en-US" sz="900" dirty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需要</a:t>
              </a:r>
              <a:endParaRPr lang="ja-JP" altLang="en-US" sz="12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1465285" y="4725144"/>
              <a:ext cx="6097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高需要</a:t>
              </a:r>
              <a:endParaRPr lang="ja-JP" altLang="en-US" sz="12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1909039" y="4725144"/>
              <a:ext cx="6097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低</a:t>
              </a:r>
              <a:r>
                <a:rPr lang="ja-JP" altLang="en-US" sz="900" dirty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需要</a:t>
              </a:r>
              <a:endParaRPr lang="ja-JP" altLang="en-US" sz="12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290588" y="4725144"/>
              <a:ext cx="609735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9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高需要</a:t>
              </a:r>
              <a:endParaRPr lang="ja-JP" altLang="en-US" sz="1200" dirty="0" smtClean="0">
                <a:solidFill>
                  <a:prstClr val="black"/>
                </a:solidFill>
                <a:uFill>
                  <a:solidFill>
                    <a:srgbClr val="FF0000"/>
                  </a:solidFill>
                </a:uFill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grpSp>
        <p:nvGrpSpPr>
          <p:cNvPr id="19" name="グループ化 18"/>
          <p:cNvGrpSpPr/>
          <p:nvPr/>
        </p:nvGrpSpPr>
        <p:grpSpPr>
          <a:xfrm>
            <a:off x="5232540" y="1815847"/>
            <a:ext cx="3627192" cy="2454842"/>
            <a:chOff x="2839281" y="2686389"/>
            <a:chExt cx="3627192" cy="2454842"/>
          </a:xfrm>
        </p:grpSpPr>
        <p:grpSp>
          <p:nvGrpSpPr>
            <p:cNvPr id="20" name="グループ化 19"/>
            <p:cNvGrpSpPr/>
            <p:nvPr/>
          </p:nvGrpSpPr>
          <p:grpSpPr>
            <a:xfrm>
              <a:off x="2839281" y="2686389"/>
              <a:ext cx="3627192" cy="2275121"/>
              <a:chOff x="2778130" y="4986182"/>
              <a:chExt cx="3273404" cy="1871818"/>
            </a:xfrm>
          </p:grpSpPr>
          <p:pic>
            <p:nvPicPr>
              <p:cNvPr id="22" name="図 2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880668" y="5104334"/>
                <a:ext cx="3149056" cy="1753666"/>
              </a:xfrm>
              <a:prstGeom prst="rect">
                <a:avLst/>
              </a:prstGeom>
            </p:spPr>
          </p:pic>
          <p:sp>
            <p:nvSpPr>
              <p:cNvPr id="23" name="テキスト ボックス 22"/>
              <p:cNvSpPr txBox="1"/>
              <p:nvPr/>
            </p:nvSpPr>
            <p:spPr>
              <a:xfrm>
                <a:off x="3262089" y="5076437"/>
                <a:ext cx="2789445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イングランド・スコットランド・ウェールズ・北アイルランド</a:t>
                </a:r>
                <a:endParaRPr lang="ja-JP" altLang="en-US" sz="12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4" name="テキスト ボックス 23"/>
              <p:cNvSpPr txBox="1"/>
              <p:nvPr/>
            </p:nvSpPr>
            <p:spPr>
              <a:xfrm>
                <a:off x="3332820" y="5647550"/>
                <a:ext cx="1476164" cy="92333"/>
              </a:xfrm>
              <a:prstGeom prst="rect">
                <a:avLst/>
              </a:prstGeom>
              <a:solidFill>
                <a:srgbClr val="F7F7F7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イングランド・スコットランド・ウェールズ：</a:t>
                </a:r>
                <a:r>
                  <a:rPr lang="ja-JP" altLang="en-US" sz="600" b="1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予測例</a:t>
                </a:r>
                <a:r>
                  <a:rPr lang="en-US" altLang="ja-JP" sz="600" b="1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A</a:t>
                </a:r>
                <a:endParaRPr lang="ja-JP" altLang="en-US" sz="1200" b="1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5" name="テキスト ボックス 24"/>
              <p:cNvSpPr txBox="1"/>
              <p:nvPr/>
            </p:nvSpPr>
            <p:spPr>
              <a:xfrm>
                <a:off x="3342250" y="6160442"/>
                <a:ext cx="1466733" cy="92333"/>
              </a:xfrm>
              <a:prstGeom prst="rect">
                <a:avLst/>
              </a:prstGeom>
              <a:solidFill>
                <a:srgbClr val="F7F7F7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イングランド・スコットランド・ウェールズ：</a:t>
                </a:r>
                <a:r>
                  <a:rPr lang="ja-JP" altLang="en-US" sz="600" b="1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予測例</a:t>
                </a:r>
                <a:r>
                  <a:rPr lang="en-US" altLang="ja-JP" sz="600" b="1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B</a:t>
                </a:r>
                <a:endParaRPr lang="ja-JP" altLang="en-US" sz="1200" b="1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6" name="テキスト ボックス 25"/>
              <p:cNvSpPr txBox="1"/>
              <p:nvPr/>
            </p:nvSpPr>
            <p:spPr>
              <a:xfrm>
                <a:off x="4469071" y="5283714"/>
                <a:ext cx="1476164" cy="184666"/>
              </a:xfrm>
              <a:prstGeom prst="rect">
                <a:avLst/>
              </a:prstGeom>
              <a:solidFill>
                <a:srgbClr val="F7F7F7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電力</a:t>
                </a:r>
                <a:r>
                  <a:rPr lang="ja-JP" altLang="en-US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需要</a:t>
                </a: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は他</a:t>
                </a:r>
                <a:r>
                  <a:rPr lang="ja-JP" altLang="en-US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部門</a:t>
                </a: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の電化により、</a:t>
                </a:r>
                <a: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2020</a:t>
                </a: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年の</a:t>
                </a:r>
                <a: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/>
                </a:r>
                <a:b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</a:br>
                <a: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2</a:t>
                </a: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倍程度になると想定。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2946245" y="4986182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>
                    <a:solidFill>
                      <a:prstClr val="white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原子力</a:t>
                </a:r>
                <a:endParaRPr lang="en-US" altLang="ja-JP" sz="6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3068878" y="5516092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>
                    <a:solidFill>
                      <a:prstClr val="white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原子力</a:t>
                </a:r>
                <a:endParaRPr lang="en-US" altLang="ja-JP" sz="6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123589" y="6035609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>
                    <a:solidFill>
                      <a:prstClr val="white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原子力</a:t>
                </a:r>
                <a:endParaRPr lang="en-US" altLang="ja-JP" sz="6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0" name="テキスト ボックス 29"/>
              <p:cNvSpPr txBox="1"/>
              <p:nvPr/>
            </p:nvSpPr>
            <p:spPr>
              <a:xfrm>
                <a:off x="3379271" y="4986182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ガス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1" name="テキスト ボックス 30"/>
              <p:cNvSpPr txBox="1"/>
              <p:nvPr/>
            </p:nvSpPr>
            <p:spPr>
              <a:xfrm>
                <a:off x="3879845" y="4986182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white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再エネ</a:t>
                </a:r>
                <a:endParaRPr lang="en-US" altLang="ja-JP" sz="6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2" name="テキスト ボックス 31"/>
              <p:cNvSpPr txBox="1"/>
              <p:nvPr/>
            </p:nvSpPr>
            <p:spPr>
              <a:xfrm>
                <a:off x="4594437" y="5516092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white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再エネ</a:t>
                </a:r>
                <a:endParaRPr lang="en-US" altLang="ja-JP" sz="6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3" name="テキスト ボックス 32"/>
              <p:cNvSpPr txBox="1"/>
              <p:nvPr/>
            </p:nvSpPr>
            <p:spPr>
              <a:xfrm>
                <a:off x="4594437" y="6036578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white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再エネ</a:t>
                </a:r>
                <a:endParaRPr lang="en-US" altLang="ja-JP" sz="600" dirty="0" smtClean="0">
                  <a:solidFill>
                    <a:prstClr val="white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4" name="テキスト ボックス 33"/>
              <p:cNvSpPr txBox="1"/>
              <p:nvPr/>
            </p:nvSpPr>
            <p:spPr>
              <a:xfrm>
                <a:off x="3412787" y="5521106"/>
                <a:ext cx="369332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ガス</a:t>
                </a:r>
                <a: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/>
                </a:r>
                <a:b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</a:b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（</a:t>
                </a:r>
                <a: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CCU</a:t>
                </a:r>
                <a:r>
                  <a:rPr lang="en-US" altLang="ja-JP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S</a:t>
                </a: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付）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3558001" y="6037493"/>
                <a:ext cx="369332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ガス</a:t>
                </a:r>
                <a: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/>
                </a:r>
                <a:b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</a:b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（</a:t>
                </a:r>
                <a:r>
                  <a:rPr lang="en-US" altLang="ja-JP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CCU</a:t>
                </a:r>
                <a:r>
                  <a:rPr lang="en-US" altLang="ja-JP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S</a:t>
                </a:r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付）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6" name="テキスト ボックス 35"/>
              <p:cNvSpPr txBox="1"/>
              <p:nvPr/>
            </p:nvSpPr>
            <p:spPr>
              <a:xfrm>
                <a:off x="3741345" y="6032965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水素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7" name="テキスト ボックス 36"/>
              <p:cNvSpPr txBox="1"/>
              <p:nvPr/>
            </p:nvSpPr>
            <p:spPr>
              <a:xfrm>
                <a:off x="3602502" y="5516092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水素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8" name="テキスト ボックス 37"/>
              <p:cNvSpPr txBox="1"/>
              <p:nvPr/>
            </p:nvSpPr>
            <p:spPr>
              <a:xfrm>
                <a:off x="4213552" y="4989927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輸入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39" name="テキスト ボックス 38"/>
              <p:cNvSpPr txBox="1"/>
              <p:nvPr/>
            </p:nvSpPr>
            <p:spPr>
              <a:xfrm>
                <a:off x="5700709" y="5516091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輸入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5702367" y="6022302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輸入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1" name="テキスト ボックス 40"/>
              <p:cNvSpPr txBox="1"/>
              <p:nvPr/>
            </p:nvSpPr>
            <p:spPr>
              <a:xfrm>
                <a:off x="2783104" y="5509260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電力</a:t>
                </a:r>
                <a:r>
                  <a:rPr lang="ja-JP" altLang="en-US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貯蔵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  <p:sp>
            <p:nvSpPr>
              <p:cNvPr id="42" name="テキスト ボックス 41"/>
              <p:cNvSpPr txBox="1"/>
              <p:nvPr/>
            </p:nvSpPr>
            <p:spPr>
              <a:xfrm>
                <a:off x="2778130" y="6039478"/>
                <a:ext cx="276999" cy="776119"/>
              </a:xfrm>
              <a:prstGeom prst="rect">
                <a:avLst/>
              </a:prstGeom>
              <a:noFill/>
            </p:spPr>
            <p:txBody>
              <a:bodyPr vert="eaVert" wrap="square" rtlCol="0">
                <a:spAutoFit/>
              </a:bodyPr>
              <a:lstStyle/>
              <a:p>
                <a:pPr algn="ctr"/>
                <a:r>
                  <a:rPr lang="ja-JP" altLang="en-US" sz="600" dirty="0" smtClean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電力</a:t>
                </a:r>
                <a:r>
                  <a:rPr lang="ja-JP" altLang="en-US" sz="600" dirty="0">
                    <a:solidFill>
                      <a:prstClr val="black"/>
                    </a:solidFill>
                    <a:uFill>
                      <a:solidFill>
                        <a:srgbClr val="FF0000"/>
                      </a:solidFill>
                    </a:uFill>
                    <a:latin typeface="Meiryo UI" panose="020B0604030504040204" pitchFamily="50" charset="-128"/>
                    <a:ea typeface="Meiryo UI" panose="020B0604030504040204" pitchFamily="50" charset="-128"/>
                    <a:cs typeface="メイリオ" panose="020B0604030504040204" pitchFamily="50" charset="-128"/>
                  </a:rPr>
                  <a:t>貯蔵</a:t>
                </a:r>
                <a:endParaRPr lang="en-US" altLang="ja-JP" sz="6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endParaRPr>
              </a:p>
            </p:txBody>
          </p:sp>
        </p:grpSp>
        <p:sp>
          <p:nvSpPr>
            <p:cNvPr id="21" name="テキスト ボックス 20"/>
            <p:cNvSpPr txBox="1"/>
            <p:nvPr/>
          </p:nvSpPr>
          <p:spPr>
            <a:xfrm>
              <a:off x="4076362" y="4925787"/>
              <a:ext cx="1443647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8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発電量（</a:t>
              </a:r>
              <a:r>
                <a:rPr lang="en-US" altLang="ja-JP" sz="8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10</a:t>
              </a:r>
              <a:r>
                <a:rPr lang="ja-JP" altLang="en-US" sz="8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億</a:t>
              </a:r>
              <a:r>
                <a:rPr lang="en-US" altLang="ja-JP" sz="8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kWh</a:t>
              </a:r>
              <a:r>
                <a:rPr lang="ja-JP" altLang="en-US" sz="800" dirty="0" smtClean="0">
                  <a:solidFill>
                    <a:prstClr val="black"/>
                  </a:solidFill>
                  <a:uFill>
                    <a:solidFill>
                      <a:srgbClr val="FF0000"/>
                    </a:solidFill>
                  </a:uFill>
                  <a:latin typeface="Meiryo UI" panose="020B0604030504040204" pitchFamily="50" charset="-128"/>
                  <a:ea typeface="Meiryo UI" panose="020B0604030504040204" pitchFamily="50" charset="-128"/>
                  <a:cs typeface="メイリオ" panose="020B0604030504040204" pitchFamily="50" charset="-128"/>
                </a:rPr>
                <a:t>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43030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76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ＭＳ Ｐゴシック</vt:lpstr>
      <vt:lpstr>メイリオ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media05</dc:creator>
  <cp:lastModifiedBy>media05</cp:lastModifiedBy>
  <cp:revision>9</cp:revision>
  <dcterms:created xsi:type="dcterms:W3CDTF">2021-06-07T08:26:25Z</dcterms:created>
  <dcterms:modified xsi:type="dcterms:W3CDTF">2021-06-07T08:36:44Z</dcterms:modified>
</cp:coreProperties>
</file>