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437752"/>
              </p:ext>
            </p:extLst>
          </p:nvPr>
        </p:nvGraphicFramePr>
        <p:xfrm>
          <a:off x="2535291" y="1772816"/>
          <a:ext cx="4874118" cy="3368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204">
                  <a:extLst>
                    <a:ext uri="{9D8B030D-6E8A-4147-A177-3AD203B41FA5}">
                      <a16:colId xmlns="" xmlns:a16="http://schemas.microsoft.com/office/drawing/2014/main" val="1910424873"/>
                    </a:ext>
                  </a:extLst>
                </a:gridCol>
                <a:gridCol w="911502">
                  <a:extLst>
                    <a:ext uri="{9D8B030D-6E8A-4147-A177-3AD203B41FA5}">
                      <a16:colId xmlns="" xmlns:a16="http://schemas.microsoft.com/office/drawing/2014/main" val="2560586693"/>
                    </a:ext>
                  </a:extLst>
                </a:gridCol>
                <a:gridCol w="812353">
                  <a:extLst>
                    <a:ext uri="{9D8B030D-6E8A-4147-A177-3AD203B41FA5}">
                      <a16:colId xmlns="" xmlns:a16="http://schemas.microsoft.com/office/drawing/2014/main" val="2267564112"/>
                    </a:ext>
                  </a:extLst>
                </a:gridCol>
                <a:gridCol w="812353">
                  <a:extLst>
                    <a:ext uri="{9D8B030D-6E8A-4147-A177-3AD203B41FA5}">
                      <a16:colId xmlns="" xmlns:a16="http://schemas.microsoft.com/office/drawing/2014/main" val="3161252760"/>
                    </a:ext>
                  </a:extLst>
                </a:gridCol>
                <a:gridCol w="812353">
                  <a:extLst>
                    <a:ext uri="{9D8B030D-6E8A-4147-A177-3AD203B41FA5}">
                      <a16:colId xmlns="" xmlns:a16="http://schemas.microsoft.com/office/drawing/2014/main" val="3932194933"/>
                    </a:ext>
                  </a:extLst>
                </a:gridCol>
                <a:gridCol w="812353">
                  <a:extLst>
                    <a:ext uri="{9D8B030D-6E8A-4147-A177-3AD203B41FA5}">
                      <a16:colId xmlns="" xmlns:a16="http://schemas.microsoft.com/office/drawing/2014/main" val="1468343879"/>
                    </a:ext>
                  </a:extLst>
                </a:gridCol>
              </a:tblGrid>
              <a:tr h="604471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日本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EU</a:t>
                      </a: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英国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米国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中国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739146"/>
                  </a:ext>
                </a:extLst>
              </a:tr>
              <a:tr h="5527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2020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6341388"/>
                  </a:ext>
                </a:extLst>
              </a:tr>
              <a:tr h="5527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2030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1985025"/>
                  </a:ext>
                </a:extLst>
              </a:tr>
              <a:tr h="5527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2040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7042231"/>
                  </a:ext>
                </a:extLst>
              </a:tr>
              <a:tr h="5527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2050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7504251"/>
                  </a:ext>
                </a:extLst>
              </a:tr>
              <a:tr h="5527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2060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0" marR="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386618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4076" y="2018872"/>
            <a:ext cx="465656" cy="31575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5686" y="2027769"/>
            <a:ext cx="452534" cy="30685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0213" y="2015172"/>
            <a:ext cx="467832" cy="31722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1537" y="2015172"/>
            <a:ext cx="470207" cy="318839"/>
          </a:xfrm>
          <a:prstGeom prst="rect">
            <a:avLst/>
          </a:prstGeom>
        </p:spPr>
      </p:pic>
      <p:sp>
        <p:nvSpPr>
          <p:cNvPr id="9" name="下矢印 8"/>
          <p:cNvSpPr/>
          <p:nvPr/>
        </p:nvSpPr>
        <p:spPr bwMode="auto">
          <a:xfrm>
            <a:off x="6956567" y="2373147"/>
            <a:ext cx="108012" cy="540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" name="下矢印 9"/>
          <p:cNvSpPr/>
          <p:nvPr/>
        </p:nvSpPr>
        <p:spPr bwMode="auto">
          <a:xfrm>
            <a:off x="4507592" y="2392966"/>
            <a:ext cx="117360" cy="529641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" name="下矢印 10"/>
          <p:cNvSpPr/>
          <p:nvPr/>
        </p:nvSpPr>
        <p:spPr bwMode="auto">
          <a:xfrm>
            <a:off x="4522966" y="3494596"/>
            <a:ext cx="106696" cy="504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" name="下矢印 11"/>
          <p:cNvSpPr/>
          <p:nvPr/>
        </p:nvSpPr>
        <p:spPr bwMode="auto">
          <a:xfrm>
            <a:off x="5343477" y="2389050"/>
            <a:ext cx="117360" cy="529641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" name="下矢印 12"/>
          <p:cNvSpPr/>
          <p:nvPr/>
        </p:nvSpPr>
        <p:spPr bwMode="auto">
          <a:xfrm>
            <a:off x="5355535" y="3497723"/>
            <a:ext cx="106696" cy="540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96693" y="2957941"/>
            <a:ext cx="775657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 smtClean="0"/>
              <a:t>1990</a:t>
            </a:r>
            <a:r>
              <a:rPr lang="ja-JP" altLang="en-US" sz="1050" dirty="0"/>
              <a:t>年比</a:t>
            </a:r>
            <a:r>
              <a:rPr lang="ja-JP" altLang="en-US" sz="1050" dirty="0" smtClean="0"/>
              <a:t>で少なく</a:t>
            </a:r>
            <a:r>
              <a:rPr lang="ja-JP" altLang="en-US" sz="1050" dirty="0"/>
              <a:t>とも</a:t>
            </a:r>
            <a:r>
              <a:rPr lang="en-US" altLang="ja-JP" sz="1050" dirty="0"/>
              <a:t>55%</a:t>
            </a:r>
            <a:r>
              <a:rPr lang="ja-JP" altLang="en-US" sz="1050" dirty="0" smtClean="0"/>
              <a:t>減</a:t>
            </a:r>
            <a:r>
              <a:rPr lang="en-US" altLang="ja-JP" sz="1050" dirty="0" smtClean="0"/>
              <a:t>(NDC)</a:t>
            </a:r>
            <a:endParaRPr lang="ja-JP" altLang="en-US" sz="105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06729" y="2955594"/>
            <a:ext cx="80430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 smtClean="0"/>
              <a:t>1990</a:t>
            </a:r>
            <a:r>
              <a:rPr lang="ja-JP" altLang="en-US" sz="1050" dirty="0"/>
              <a:t>年比</a:t>
            </a:r>
            <a:r>
              <a:rPr lang="ja-JP" altLang="en-US" sz="1050" dirty="0" smtClean="0"/>
              <a:t>で少なくとも</a:t>
            </a:r>
            <a:r>
              <a:rPr lang="en-US" altLang="ja-JP" sz="1050" dirty="0"/>
              <a:t>68</a:t>
            </a:r>
            <a:r>
              <a:rPr lang="en-US" altLang="ja-JP" sz="1050" dirty="0" smtClean="0"/>
              <a:t>%</a:t>
            </a:r>
            <a:r>
              <a:rPr lang="ja-JP" altLang="en-US" sz="1050" dirty="0" smtClean="0"/>
              <a:t>減</a:t>
            </a:r>
            <a:r>
              <a:rPr lang="en-US" altLang="ja-JP" sz="1050" dirty="0" smtClean="0"/>
              <a:t>(NDC)</a:t>
            </a:r>
            <a:endParaRPr lang="ja-JP" altLang="en-US" sz="1050" dirty="0"/>
          </a:p>
        </p:txBody>
      </p:sp>
      <p:sp>
        <p:nvSpPr>
          <p:cNvPr id="16" name="下矢印 15"/>
          <p:cNvSpPr/>
          <p:nvPr/>
        </p:nvSpPr>
        <p:spPr bwMode="auto">
          <a:xfrm>
            <a:off x="6134368" y="3497627"/>
            <a:ext cx="102459" cy="540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71605" y="2421007"/>
            <a:ext cx="730923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月パリ協定復帰を決定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24952" y="2926608"/>
            <a:ext cx="84194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2030</a:t>
            </a:r>
            <a:r>
              <a:rPr kumimoji="1" lang="ja-JP" altLang="en-US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年までに</a:t>
            </a:r>
            <a:r>
              <a:rPr kumimoji="1"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CO2</a:t>
            </a:r>
            <a:r>
              <a:rPr kumimoji="1" lang="ja-JP" altLang="en-US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排出を減少に転換</a:t>
            </a:r>
            <a:r>
              <a:rPr kumimoji="1"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（国連演説）</a:t>
            </a:r>
            <a:endParaRPr lang="ja-JP" altLang="en-US" sz="1050" dirty="0">
              <a:latin typeface="+mj-lt"/>
            </a:endParaRPr>
          </a:p>
        </p:txBody>
      </p:sp>
      <p:sp>
        <p:nvSpPr>
          <p:cNvPr id="19" name="下矢印 18"/>
          <p:cNvSpPr/>
          <p:nvPr/>
        </p:nvSpPr>
        <p:spPr bwMode="auto">
          <a:xfrm>
            <a:off x="6992911" y="3569791"/>
            <a:ext cx="108012" cy="1008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057618" y="4052213"/>
            <a:ext cx="100853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000" b="1" spc="-150" dirty="0" smtClean="0">
                <a:solidFill>
                  <a:prstClr val="black"/>
                </a:solidFill>
              </a:rPr>
              <a:t>カーボン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00" b="1" spc="-150" dirty="0" smtClean="0">
                <a:solidFill>
                  <a:prstClr val="black"/>
                </a:solidFill>
              </a:rPr>
              <a:t>ニュートラル</a:t>
            </a:r>
            <a:r>
              <a:rPr lang="ja-JP" altLang="en-US" sz="1050" dirty="0" smtClean="0">
                <a:solidFill>
                  <a:prstClr val="black"/>
                </a:solidFill>
              </a:rPr>
              <a:t>（</a:t>
            </a:r>
            <a:r>
              <a:rPr lang="ja-JP" altLang="en-US" sz="1050" dirty="0">
                <a:solidFill>
                  <a:prstClr val="black"/>
                </a:solidFill>
              </a:rPr>
              <a:t>長期戦略）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876410" y="4049762"/>
            <a:ext cx="1008539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000" b="1" spc="-150" dirty="0" smtClean="0">
                <a:solidFill>
                  <a:prstClr val="black"/>
                </a:solidFill>
              </a:rPr>
              <a:t>カーボン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00" b="1" spc="-150" dirty="0" smtClean="0">
                <a:solidFill>
                  <a:prstClr val="black"/>
                </a:solidFill>
              </a:rPr>
              <a:t>ニュートラル</a:t>
            </a:r>
            <a:r>
              <a:rPr lang="ja-JP" altLang="en-US" sz="1050" dirty="0" smtClean="0">
                <a:solidFill>
                  <a:prstClr val="black"/>
                </a:solidFill>
              </a:rPr>
              <a:t>（法定化）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87027" y="4038061"/>
            <a:ext cx="122806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000" b="1" spc="-150" dirty="0" smtClean="0">
                <a:solidFill>
                  <a:prstClr val="black"/>
                </a:solidFill>
              </a:rPr>
              <a:t>カーボン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00" b="1" spc="-150" dirty="0" smtClean="0">
                <a:solidFill>
                  <a:prstClr val="black"/>
                </a:solidFill>
              </a:rPr>
              <a:t>ニュートラル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50" dirty="0" smtClean="0">
                <a:solidFill>
                  <a:prstClr val="black"/>
                </a:solidFill>
              </a:rPr>
              <a:t>（大統領公約）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375420" y="4583948"/>
            <a:ext cx="122806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000" b="1" spc="-150" dirty="0" smtClean="0">
                <a:solidFill>
                  <a:prstClr val="black"/>
                </a:solidFill>
              </a:rPr>
              <a:t>カーボン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00" b="1" spc="-150" dirty="0" smtClean="0">
                <a:solidFill>
                  <a:prstClr val="black"/>
                </a:solidFill>
              </a:rPr>
              <a:t>ニュートラル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50" dirty="0" smtClean="0">
                <a:solidFill>
                  <a:prstClr val="black"/>
                </a:solidFill>
              </a:rPr>
              <a:t>（国連演説）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9" y="2027769"/>
            <a:ext cx="467199" cy="316800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5805495" y="2967268"/>
            <a:ext cx="780283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2005</a:t>
            </a:r>
            <a:r>
              <a:rPr lang="ja-JP" altLang="en-US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年比で</a:t>
            </a:r>
            <a:r>
              <a:rPr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50~52%</a:t>
            </a:r>
            <a:r>
              <a:rPr lang="ja-JP" altLang="en-US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減</a:t>
            </a:r>
            <a:r>
              <a:rPr lang="en-US" altLang="ja-JP" sz="1050" dirty="0" smtClean="0">
                <a:latin typeface="+mj-lt"/>
                <a:ea typeface="Meiryo UI" panose="020B0604030504040204" pitchFamily="50" charset="-128"/>
                <a:cs typeface="メイリオ" panose="020B0604030504040204" pitchFamily="50" charset="-128"/>
              </a:rPr>
              <a:t>(NDC)</a:t>
            </a:r>
            <a:endParaRPr lang="ja-JP" altLang="en-US" sz="1050" dirty="0">
              <a:latin typeface="+mj-lt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下矢印 25"/>
          <p:cNvSpPr/>
          <p:nvPr/>
        </p:nvSpPr>
        <p:spPr bwMode="auto">
          <a:xfrm>
            <a:off x="5841140" y="2402748"/>
            <a:ext cx="117360" cy="529641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7" name="下矢印 26"/>
          <p:cNvSpPr/>
          <p:nvPr/>
        </p:nvSpPr>
        <p:spPr bwMode="auto">
          <a:xfrm>
            <a:off x="3701047" y="2409153"/>
            <a:ext cx="117360" cy="529641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8" name="下矢印 27"/>
          <p:cNvSpPr/>
          <p:nvPr/>
        </p:nvSpPr>
        <p:spPr bwMode="auto">
          <a:xfrm>
            <a:off x="3676777" y="3785723"/>
            <a:ext cx="106696" cy="252000"/>
          </a:xfrm>
          <a:prstGeom prst="downArrow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63048" y="2921599"/>
            <a:ext cx="922951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00" dirty="0" smtClean="0"/>
              <a:t>2013</a:t>
            </a:r>
            <a:r>
              <a:rPr lang="ja-JP" altLang="en-US" sz="1000" dirty="0" smtClean="0"/>
              <a:t>年度比で</a:t>
            </a:r>
            <a:r>
              <a:rPr lang="en-US" altLang="ja-JP" sz="1000" dirty="0" smtClean="0"/>
              <a:t>46%</a:t>
            </a:r>
            <a:r>
              <a:rPr lang="ja-JP" altLang="en-US" sz="1000" dirty="0" smtClean="0"/>
              <a:t>減、さらに</a:t>
            </a:r>
            <a:r>
              <a:rPr lang="en-US" altLang="ja-JP" sz="1000" dirty="0" smtClean="0"/>
              <a:t>50%</a:t>
            </a:r>
            <a:r>
              <a:rPr lang="ja-JP" altLang="en-US" sz="1000" dirty="0" smtClean="0"/>
              <a:t>の高みに向けて挑戦</a:t>
            </a:r>
            <a:r>
              <a:rPr lang="en-US" altLang="ja-JP" sz="900" dirty="0" smtClean="0"/>
              <a:t>(</a:t>
            </a:r>
            <a:r>
              <a:rPr lang="ja-JP" altLang="en-US" sz="900" dirty="0" smtClean="0"/>
              <a:t>温対会議・気候サミットにて総理表明</a:t>
            </a:r>
            <a:r>
              <a:rPr lang="en-US" altLang="ja-JP" sz="900" dirty="0" smtClean="0"/>
              <a:t>)</a:t>
            </a:r>
            <a:endParaRPr lang="ja-JP" altLang="en-US" sz="900" dirty="0"/>
          </a:p>
        </p:txBody>
      </p:sp>
      <p:sp>
        <p:nvSpPr>
          <p:cNvPr id="30" name="正方形/長方形 29"/>
          <p:cNvSpPr/>
          <p:nvPr/>
        </p:nvSpPr>
        <p:spPr>
          <a:xfrm>
            <a:off x="3095853" y="4059789"/>
            <a:ext cx="12687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b="1" spc="-150" dirty="0" smtClean="0">
                <a:solidFill>
                  <a:prstClr val="black"/>
                </a:solidFill>
              </a:rPr>
              <a:t>カーボン</a:t>
            </a:r>
            <a:r>
              <a:rPr lang="en-US" altLang="ja-JP" sz="1000" b="1" spc="-150" dirty="0" smtClean="0">
                <a:solidFill>
                  <a:prstClr val="black"/>
                </a:solidFill>
              </a:rPr>
              <a:t/>
            </a:r>
            <a:br>
              <a:rPr lang="en-US" altLang="ja-JP" sz="1000" b="1" spc="-150" dirty="0" smtClean="0">
                <a:solidFill>
                  <a:prstClr val="black"/>
                </a:solidFill>
              </a:rPr>
            </a:br>
            <a:r>
              <a:rPr lang="ja-JP" altLang="en-US" sz="1000" b="1" spc="-150" dirty="0" smtClean="0">
                <a:solidFill>
                  <a:prstClr val="black"/>
                </a:solidFill>
              </a:rPr>
              <a:t>ニュートラル</a:t>
            </a:r>
            <a:r>
              <a:rPr lang="en-US" altLang="ja-JP" sz="1000" b="1" spc="-150" dirty="0">
                <a:solidFill>
                  <a:prstClr val="black"/>
                </a:solidFill>
              </a:rPr>
              <a:t/>
            </a:r>
            <a:br>
              <a:rPr lang="en-US" altLang="ja-JP" sz="1000" b="1" spc="-150" dirty="0">
                <a:solidFill>
                  <a:prstClr val="black"/>
                </a:solidFill>
              </a:rPr>
            </a:br>
            <a:r>
              <a:rPr lang="ja-JP" altLang="en-US" sz="1000" dirty="0" smtClean="0">
                <a:solidFill>
                  <a:prstClr val="black"/>
                </a:solidFill>
              </a:rPr>
              <a:t>（法定化）</a:t>
            </a:r>
            <a:endParaRPr lang="ja-JP" alt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5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90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media02</cp:lastModifiedBy>
  <cp:revision>9</cp:revision>
  <dcterms:created xsi:type="dcterms:W3CDTF">2021-06-07T08:26:25Z</dcterms:created>
  <dcterms:modified xsi:type="dcterms:W3CDTF">2021-06-09T02:55:05Z</dcterms:modified>
</cp:coreProperties>
</file>