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【改】グラフ!$B$3</c:f>
              <c:strCache>
                <c:ptCount val="1"/>
                <c:pt idx="0">
                  <c:v>石油需要量前年比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【改】グラフ!$C$2:$J$2</c:f>
              <c:strCache>
                <c:ptCount val="8"/>
                <c:pt idx="0">
                  <c:v>19.1Q</c:v>
                </c:pt>
                <c:pt idx="1">
                  <c:v>19.2Q</c:v>
                </c:pt>
                <c:pt idx="2">
                  <c:v>19.3Q</c:v>
                </c:pt>
                <c:pt idx="3">
                  <c:v>19.4Q</c:v>
                </c:pt>
                <c:pt idx="4">
                  <c:v>20.1Q</c:v>
                </c:pt>
                <c:pt idx="5">
                  <c:v>20.2Q</c:v>
                </c:pt>
                <c:pt idx="6">
                  <c:v>20.3Q</c:v>
                </c:pt>
                <c:pt idx="7">
                  <c:v>20.4Q</c:v>
                </c:pt>
              </c:strCache>
            </c:strRef>
          </c:cat>
          <c:val>
            <c:numRef>
              <c:f>【改】グラフ!$C$3:$J$3</c:f>
              <c:numCache>
                <c:formatCode>0.0%</c:formatCode>
                <c:ptCount val="8"/>
                <c:pt idx="0">
                  <c:v>2.0304568527920175E-3</c:v>
                </c:pt>
                <c:pt idx="1">
                  <c:v>2.0263424518744966E-3</c:v>
                </c:pt>
                <c:pt idx="2">
                  <c:v>8.0160320641282645E-3</c:v>
                </c:pt>
                <c:pt idx="3">
                  <c:v>1.3091641490432959E-2</c:v>
                </c:pt>
                <c:pt idx="4">
                  <c:v>-4.9645390070922057E-2</c:v>
                </c:pt>
                <c:pt idx="5">
                  <c:v>-0.16177957532861476</c:v>
                </c:pt>
                <c:pt idx="6">
                  <c:v>-7.8528827037773308E-2</c:v>
                </c:pt>
                <c:pt idx="7">
                  <c:v>-5.8648111332007868E-2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9AA-48C2-B8E7-68C4714182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5777960"/>
        <c:axId val="495778352"/>
      </c:barChart>
      <c:lineChart>
        <c:grouping val="standard"/>
        <c:varyColors val="0"/>
        <c:ser>
          <c:idx val="1"/>
          <c:order val="1"/>
          <c:tx>
            <c:strRef>
              <c:f>【改】グラフ!$B$4</c:f>
              <c:strCache>
                <c:ptCount val="1"/>
                <c:pt idx="0">
                  <c:v>GDP成長率前年比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【改】グラフ!$C$2:$J$2</c:f>
              <c:strCache>
                <c:ptCount val="8"/>
                <c:pt idx="0">
                  <c:v>19.1Q</c:v>
                </c:pt>
                <c:pt idx="1">
                  <c:v>19.2Q</c:v>
                </c:pt>
                <c:pt idx="2">
                  <c:v>19.3Q</c:v>
                </c:pt>
                <c:pt idx="3">
                  <c:v>19.4Q</c:v>
                </c:pt>
                <c:pt idx="4">
                  <c:v>20.1Q</c:v>
                </c:pt>
                <c:pt idx="5">
                  <c:v>20.2Q</c:v>
                </c:pt>
                <c:pt idx="6">
                  <c:v>20.3Q</c:v>
                </c:pt>
                <c:pt idx="7">
                  <c:v>20.4Q</c:v>
                </c:pt>
              </c:strCache>
            </c:strRef>
          </c:cat>
          <c:val>
            <c:numRef>
              <c:f>【改】グラフ!$C$4:$J$4</c:f>
              <c:numCache>
                <c:formatCode>0.0%</c:formatCode>
                <c:ptCount val="8"/>
                <c:pt idx="0">
                  <c:v>3.3649999999999999E-2</c:v>
                </c:pt>
                <c:pt idx="1">
                  <c:v>3.2189999999999996E-2</c:v>
                </c:pt>
                <c:pt idx="2">
                  <c:v>3.1709999999999995E-2</c:v>
                </c:pt>
                <c:pt idx="3">
                  <c:v>3.0890000000000001E-2</c:v>
                </c:pt>
                <c:pt idx="4">
                  <c:v>-1.9110000000000002E-2</c:v>
                </c:pt>
                <c:pt idx="5">
                  <c:v>-8.9309999999999987E-2</c:v>
                </c:pt>
                <c:pt idx="6">
                  <c:v>-1.9349999999999999E-2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9AA-48C2-B8E7-68C4714182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5777960"/>
        <c:axId val="495778352"/>
      </c:lineChart>
      <c:catAx>
        <c:axId val="495777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495778352"/>
        <c:crosses val="autoZero"/>
        <c:auto val="1"/>
        <c:lblAlgn val="ctr"/>
        <c:lblOffset val="100"/>
        <c:noMultiLvlLbl val="0"/>
      </c:catAx>
      <c:valAx>
        <c:axId val="495778352"/>
        <c:scaling>
          <c:orientation val="minMax"/>
          <c:max val="0.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495777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274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524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234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76133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09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450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78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092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6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09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96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22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/>
          </a:p>
        </p:txBody>
      </p:sp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1451179"/>
              </p:ext>
            </p:extLst>
          </p:nvPr>
        </p:nvGraphicFramePr>
        <p:xfrm>
          <a:off x="2705976" y="2421387"/>
          <a:ext cx="4783119" cy="1593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直線コネクタ 8"/>
          <p:cNvCxnSpPr/>
          <p:nvPr/>
        </p:nvCxnSpPr>
        <p:spPr>
          <a:xfrm>
            <a:off x="5328855" y="2507796"/>
            <a:ext cx="0" cy="1188132"/>
          </a:xfrm>
          <a:prstGeom prst="line">
            <a:avLst/>
          </a:prstGeom>
          <a:noFill/>
          <a:ln w="28575" cap="flat" cmpd="sng" algn="ctr">
            <a:solidFill>
              <a:srgbClr val="F79646">
                <a:lumMod val="75000"/>
              </a:srgbClr>
            </a:solidFill>
            <a:prstDash val="solid"/>
          </a:ln>
          <a:effectLst/>
        </p:spPr>
      </p:cxnSp>
      <p:cxnSp>
        <p:nvCxnSpPr>
          <p:cNvPr id="10" name="直線矢印コネクタ 9"/>
          <p:cNvCxnSpPr/>
          <p:nvPr/>
        </p:nvCxnSpPr>
        <p:spPr>
          <a:xfrm>
            <a:off x="5328855" y="2651812"/>
            <a:ext cx="252028" cy="0"/>
          </a:xfrm>
          <a:prstGeom prst="straightConnector1">
            <a:avLst/>
          </a:prstGeom>
          <a:noFill/>
          <a:ln w="28575" cap="flat" cmpd="sng" algn="ctr">
            <a:solidFill>
              <a:srgbClr val="F79646">
                <a:lumMod val="75000"/>
              </a:srgbClr>
            </a:solidFill>
            <a:prstDash val="solid"/>
            <a:tailEnd type="triangle"/>
          </a:ln>
          <a:effectLst/>
        </p:spPr>
      </p:cxnSp>
      <p:sp>
        <p:nvSpPr>
          <p:cNvPr id="11" name="テキスト ボックス 10"/>
          <p:cNvSpPr txBox="1"/>
          <p:nvPr/>
        </p:nvSpPr>
        <p:spPr>
          <a:xfrm>
            <a:off x="5544879" y="2531489"/>
            <a:ext cx="15481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新型コロナ感染拡大</a:t>
            </a:r>
          </a:p>
        </p:txBody>
      </p:sp>
    </p:spTree>
    <p:extLst>
      <p:ext uri="{BB962C8B-B14F-4D97-AF65-F5344CB8AC3E}">
        <p14:creationId xmlns:p14="http://schemas.microsoft.com/office/powerpoint/2010/main" val="284124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ユーザー定義 1">
    <a:majorFont>
      <a:latin typeface="Calibri"/>
      <a:ea typeface="メイリオ"/>
      <a:cs typeface=""/>
    </a:majorFont>
    <a:minorFont>
      <a:latin typeface="Calibri"/>
      <a:ea typeface="メイリオ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5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6</cp:revision>
  <dcterms:created xsi:type="dcterms:W3CDTF">2021-06-07T08:26:25Z</dcterms:created>
  <dcterms:modified xsi:type="dcterms:W3CDTF">2021-06-07T08:32:24Z</dcterms:modified>
</cp:coreProperties>
</file>