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5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データ!$B$1</c:f>
              <c:strCache>
                <c:ptCount val="1"/>
                <c:pt idx="0">
                  <c:v>欧州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データ!$A$2:$A$8</c:f>
              <c:strCache>
                <c:ptCount val="7"/>
                <c:pt idx="0">
                  <c:v>ネガティブ・スクリーニング</c:v>
                </c:pt>
                <c:pt idx="1">
                  <c:v>インテグレーション</c:v>
                </c:pt>
                <c:pt idx="2">
                  <c:v>エンゲージメント</c:v>
                </c:pt>
                <c:pt idx="3">
                  <c:v>規範ベース・スクリーニング</c:v>
                </c:pt>
                <c:pt idx="4">
                  <c:v>ポジティブ・スクリーニング</c:v>
                </c:pt>
                <c:pt idx="5">
                  <c:v>サステナビリティ・テーマ型投資</c:v>
                </c:pt>
                <c:pt idx="6">
                  <c:v>インパクト投資</c:v>
                </c:pt>
              </c:strCache>
            </c:strRef>
          </c:cat>
          <c:val>
            <c:numRef>
              <c:f>データ!$B$2:$B$8</c:f>
              <c:numCache>
                <c:formatCode>General</c:formatCode>
                <c:ptCount val="7"/>
                <c:pt idx="0">
                  <c:v>11.313851346</c:v>
                </c:pt>
                <c:pt idx="1">
                  <c:v>5.0684123220000004</c:v>
                </c:pt>
                <c:pt idx="2">
                  <c:v>5.8067152700000007</c:v>
                </c:pt>
                <c:pt idx="3">
                  <c:v>3.763095292</c:v>
                </c:pt>
                <c:pt idx="4">
                  <c:v>0.70018164199999999</c:v>
                </c:pt>
                <c:pt idx="5">
                  <c:v>0.17792333600000002</c:v>
                </c:pt>
                <c:pt idx="6">
                  <c:v>0.12979653200000002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D4-445C-96AB-2CF96784A4D5}"/>
            </c:ext>
          </c:extLst>
        </c:ser>
        <c:ser>
          <c:idx val="1"/>
          <c:order val="1"/>
          <c:tx>
            <c:strRef>
              <c:f>データ!$C$1</c:f>
              <c:strCache>
                <c:ptCount val="1"/>
                <c:pt idx="0">
                  <c:v>米国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データ!$A$2:$A$8</c:f>
              <c:strCache>
                <c:ptCount val="7"/>
                <c:pt idx="0">
                  <c:v>ネガティブ・スクリーニング</c:v>
                </c:pt>
                <c:pt idx="1">
                  <c:v>インテグレーション</c:v>
                </c:pt>
                <c:pt idx="2">
                  <c:v>エンゲージメント</c:v>
                </c:pt>
                <c:pt idx="3">
                  <c:v>規範ベース・スクリーニング</c:v>
                </c:pt>
                <c:pt idx="4">
                  <c:v>ポジティブ・スクリーニング</c:v>
                </c:pt>
                <c:pt idx="5">
                  <c:v>サステナビリティ・テーマ型投資</c:v>
                </c:pt>
                <c:pt idx="6">
                  <c:v>インパクト投資</c:v>
                </c:pt>
              </c:strCache>
            </c:strRef>
          </c:cat>
          <c:val>
            <c:numRef>
              <c:f>データ!$C$2:$C$8</c:f>
              <c:numCache>
                <c:formatCode>General</c:formatCode>
                <c:ptCount val="7"/>
                <c:pt idx="0">
                  <c:v>7.9212100000000003</c:v>
                </c:pt>
                <c:pt idx="1">
                  <c:v>9.5025100000000009</c:v>
                </c:pt>
                <c:pt idx="2">
                  <c:v>1.7629999999999999</c:v>
                </c:pt>
                <c:pt idx="3">
                  <c:v>0</c:v>
                </c:pt>
                <c:pt idx="4">
                  <c:v>1.1021099999999999</c:v>
                </c:pt>
                <c:pt idx="5">
                  <c:v>0.78142999999999996</c:v>
                </c:pt>
                <c:pt idx="6">
                  <c:v>0.29487999999999998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D4-445C-96AB-2CF96784A4D5}"/>
            </c:ext>
          </c:extLst>
        </c:ser>
        <c:ser>
          <c:idx val="2"/>
          <c:order val="2"/>
          <c:tx>
            <c:strRef>
              <c:f>データ!$D$1</c:f>
              <c:strCache>
                <c:ptCount val="1"/>
                <c:pt idx="0">
                  <c:v>日本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データ!$A$2:$A$8</c:f>
              <c:strCache>
                <c:ptCount val="7"/>
                <c:pt idx="0">
                  <c:v>ネガティブ・スクリーニング</c:v>
                </c:pt>
                <c:pt idx="1">
                  <c:v>インテグレーション</c:v>
                </c:pt>
                <c:pt idx="2">
                  <c:v>エンゲージメント</c:v>
                </c:pt>
                <c:pt idx="3">
                  <c:v>規範ベース・スクリーニング</c:v>
                </c:pt>
                <c:pt idx="4">
                  <c:v>ポジティブ・スクリーニング</c:v>
                </c:pt>
                <c:pt idx="5">
                  <c:v>サステナビリティ・テーマ型投資</c:v>
                </c:pt>
                <c:pt idx="6">
                  <c:v>インパクト投資</c:v>
                </c:pt>
              </c:strCache>
            </c:strRef>
          </c:cat>
          <c:val>
            <c:numRef>
              <c:f>データ!$D$2:$D$8</c:f>
              <c:numCache>
                <c:formatCode>General</c:formatCode>
                <c:ptCount val="7"/>
                <c:pt idx="0">
                  <c:v>0.16307378129117259</c:v>
                </c:pt>
                <c:pt idx="1">
                  <c:v>1.1435331262939958</c:v>
                </c:pt>
                <c:pt idx="2">
                  <c:v>1.324624317711274</c:v>
                </c:pt>
                <c:pt idx="3">
                  <c:v>0.29742245435723697</c:v>
                </c:pt>
                <c:pt idx="4">
                  <c:v>6.0467532467532462E-2</c:v>
                </c:pt>
                <c:pt idx="5">
                  <c:v>1.1213626952757388E-2</c:v>
                </c:pt>
                <c:pt idx="6">
                  <c:v>7.7450592885375492E-3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D4-445C-96AB-2CF96784A4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77130888"/>
        <c:axId val="477126952"/>
      </c:barChart>
      <c:catAx>
        <c:axId val="477130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477126952"/>
        <c:crosses val="autoZero"/>
        <c:auto val="1"/>
        <c:lblAlgn val="ctr"/>
        <c:lblOffset val="100"/>
        <c:noMultiLvlLbl val="0"/>
      </c:catAx>
      <c:valAx>
        <c:axId val="477126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477130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27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52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234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76133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09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45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78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9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6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09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9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22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3369289"/>
              </p:ext>
            </p:extLst>
          </p:nvPr>
        </p:nvGraphicFramePr>
        <p:xfrm>
          <a:off x="1830238" y="1449238"/>
          <a:ext cx="6071558" cy="3929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045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2021-07-15T02:22:54Z</dcterms:created>
  <dcterms:modified xsi:type="dcterms:W3CDTF">2021-07-15T02:22:59Z</dcterms:modified>
</cp:coreProperties>
</file>