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030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12032"/>
            <a:ext cx="9906000" cy="65688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3"/>
          </p:nvPr>
        </p:nvSpPr>
        <p:spPr>
          <a:xfrm>
            <a:off x="0" y="668919"/>
            <a:ext cx="9906000" cy="1064495"/>
          </a:xfrm>
        </p:spPr>
        <p:txBody>
          <a:bodyPr/>
          <a:lstStyle>
            <a:lvl1pPr marL="0" indent="0" algn="l" defTabSz="180000">
              <a:spcBef>
                <a:spcPts val="600"/>
              </a:spcBef>
              <a:spcAft>
                <a:spcPts val="0"/>
              </a:spcAft>
              <a:buClrTx/>
              <a:buFontTx/>
              <a:buNone/>
              <a:defRPr sz="1800" b="1" i="0" u="sng"/>
            </a:lvl1pPr>
            <a:lvl2pPr marL="216000" indent="0" defTabSz="180000">
              <a:spcBef>
                <a:spcPts val="300"/>
              </a:spcBef>
              <a:spcAft>
                <a:spcPts val="300"/>
              </a:spcAft>
              <a:buClrTx/>
              <a:buFontTx/>
              <a:buNone/>
              <a:defRPr sz="1600" b="0"/>
            </a:lvl2pPr>
            <a:lvl3pPr marL="432000" indent="0" defTabSz="180000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3pPr>
          </a:lstStyle>
          <a:p>
            <a:pPr marL="342900" lvl="0" indent="-342900" algn="l">
              <a:spcAft>
                <a:spcPts val="0"/>
              </a:spcAft>
              <a:buFont typeface="+mj-cs"/>
              <a:buAutoNum type="arabicDbPlain"/>
            </a:pPr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第３レベル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074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構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3"/>
          </p:nvPr>
        </p:nvSpPr>
        <p:spPr>
          <a:xfrm>
            <a:off x="56455" y="668919"/>
            <a:ext cx="9792000" cy="1295327"/>
          </a:xfrm>
        </p:spPr>
        <p:txBody>
          <a:bodyPr/>
          <a:lstStyle>
            <a:lvl1pPr marL="514350" indent="-514350" algn="l">
              <a:spcBef>
                <a:spcPts val="1200"/>
              </a:spcBef>
              <a:spcAft>
                <a:spcPts val="0"/>
              </a:spcAft>
              <a:buClrTx/>
              <a:buFont typeface="+mj-lt"/>
              <a:buAutoNum type="arabicPeriod"/>
              <a:defRPr sz="3200" b="1"/>
            </a:lvl1pPr>
            <a:lvl2pPr marL="800100" indent="-342900"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arabicPeriod"/>
              <a:defRPr sz="2800" b="1"/>
            </a:lvl2pPr>
          </a:lstStyle>
          <a:p>
            <a:pPr marL="342900" lvl="0" indent="-342900" algn="l">
              <a:spcAft>
                <a:spcPts val="0"/>
              </a:spcAft>
              <a:buFont typeface="+mj-cs"/>
              <a:buAutoNum type="arabicDbPlain"/>
            </a:pPr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41447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93000" y="713145"/>
            <a:ext cx="9720000" cy="349702"/>
          </a:xfrm>
          <a:noFill/>
          <a:ln w="19050">
            <a:noFill/>
          </a:ln>
        </p:spPr>
        <p:txBody>
          <a:bodyPr vert="horz" wrap="square" lIns="72000" tIns="36000" rIns="72000" bIns="36000" rtlCol="0" anchor="t" anchorCtr="0">
            <a:spAutoFit/>
          </a:bodyPr>
          <a:lstStyle>
            <a:lvl1pPr marL="342000" indent="-342000">
              <a:spcAft>
                <a:spcPts val="0"/>
              </a:spcAft>
              <a:buClr>
                <a:schemeClr val="tx1"/>
              </a:buClr>
              <a:def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701511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29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2（□書き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93000" y="713145"/>
            <a:ext cx="9720000" cy="34970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wrap="square" lIns="72000" tIns="36000" rIns="72000" bIns="36000" rtlCol="0" anchor="t" anchorCtr="0">
            <a:spAutoFit/>
          </a:bodyPr>
          <a:lstStyle>
            <a:lvl1pPr marL="342000" indent="-342000">
              <a:spcAft>
                <a:spcPts val="0"/>
              </a:spcAft>
              <a:buClr>
                <a:schemeClr val="tx1"/>
              </a:buClr>
              <a:def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701511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765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ノベーションアクションプラ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72480" y="738276"/>
            <a:ext cx="9627640" cy="349702"/>
          </a:xfrm>
          <a:noFill/>
          <a:ln w="19050">
            <a:noFill/>
          </a:ln>
        </p:spPr>
        <p:txBody>
          <a:bodyPr vert="horz" wrap="square" lIns="72000" tIns="36000" rIns="72000" bIns="36000" rtlCol="0" anchor="t" anchorCtr="0">
            <a:spAutoFit/>
          </a:bodyPr>
          <a:lstStyle>
            <a:lvl1pPr marL="0" indent="0">
              <a:spcAft>
                <a:spcPts val="0"/>
              </a:spcAft>
              <a:buClr>
                <a:schemeClr val="tx1"/>
              </a:buClr>
              <a:buNone/>
              <a:def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318924"/>
            <a:ext cx="9900120" cy="382587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8"/>
          </p:nvPr>
        </p:nvSpPr>
        <p:spPr>
          <a:xfrm>
            <a:off x="0" y="0"/>
            <a:ext cx="9906000" cy="318924"/>
          </a:xfrm>
          <a:solidFill>
            <a:srgbClr val="FDEADA"/>
          </a:solidFill>
        </p:spPr>
        <p:txBody>
          <a:bodyPr lIns="72000" tIns="36000" rIns="72000" bIns="36000">
            <a:no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9"/>
          </p:nvPr>
        </p:nvSpPr>
        <p:spPr>
          <a:xfrm>
            <a:off x="0" y="1124744"/>
            <a:ext cx="9906000" cy="749812"/>
          </a:xfrm>
        </p:spPr>
        <p:txBody>
          <a:bodyPr lIns="72000" tIns="36000" rIns="72000" bIns="36000"/>
          <a:lstStyle>
            <a:lvl1pPr marL="0" indent="0">
              <a:spcBef>
                <a:spcPts val="300"/>
              </a:spcBef>
              <a:spcAft>
                <a:spcPts val="300"/>
              </a:spcAft>
              <a:buNone/>
              <a:defRPr sz="1300" b="1"/>
            </a:lvl1pPr>
            <a:lvl2pPr marL="180000" indent="-126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80" baseline="0"/>
            </a:lvl2pPr>
            <a:lvl3pPr marL="345600" indent="-126000">
              <a:spcBef>
                <a:spcPts val="0"/>
              </a:spcBef>
              <a:spcAft>
                <a:spcPts val="0"/>
              </a:spcAft>
              <a:defRPr sz="1250" baseline="0"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第３レベル</a:t>
            </a:r>
            <a:endParaRPr kumimoji="1" lang="ja-JP" alt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1" hasCustomPrompt="1"/>
          </p:nvPr>
        </p:nvSpPr>
        <p:spPr>
          <a:xfrm>
            <a:off x="0" y="738276"/>
            <a:ext cx="344488" cy="349702"/>
          </a:xfrm>
        </p:spPr>
        <p:txBody>
          <a:bodyPr lIns="72000" tIns="36000" rIns="72000" bIns="36000"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①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9273480" y="22312"/>
            <a:ext cx="504056" cy="274300"/>
          </a:xfr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36000" tIns="36000" rIns="36000" bIns="36000" anchor="ctr">
            <a:noAutofit/>
          </a:bodyPr>
          <a:lstStyle>
            <a:lvl1pPr marL="0" indent="0" algn="ctr">
              <a:buNone/>
              <a:defRPr sz="1400" b="1"/>
            </a:lvl1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404303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アクセラレーションプラ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93000" y="713145"/>
            <a:ext cx="9720000" cy="318924"/>
          </a:xfrm>
          <a:noFill/>
          <a:ln w="28575">
            <a:solidFill>
              <a:schemeClr val="tx1"/>
            </a:solidFill>
          </a:ln>
        </p:spPr>
        <p:txBody>
          <a:bodyPr vert="horz" wrap="square" lIns="72000" tIns="36000" rIns="72000" bIns="36000" rtlCol="0" anchor="t" anchorCtr="0">
            <a:spAutoFit/>
          </a:bodyPr>
          <a:lstStyle>
            <a:lvl1pPr marL="216000" indent="-216000">
              <a:spcAft>
                <a:spcPts val="0"/>
              </a:spcAft>
              <a:buClr>
                <a:schemeClr val="tx1"/>
              </a:buClr>
              <a:def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318924"/>
            <a:ext cx="9906000" cy="382587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8"/>
          </p:nvPr>
        </p:nvSpPr>
        <p:spPr>
          <a:xfrm>
            <a:off x="0" y="0"/>
            <a:ext cx="9906000" cy="318924"/>
          </a:xfrm>
          <a:solidFill>
            <a:srgbClr val="DCE6F2"/>
          </a:solidFill>
        </p:spPr>
        <p:txBody>
          <a:bodyPr lIns="72000" tIns="36000" rIns="72000" bIns="36000">
            <a:no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888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ゼロエミッションイニシアティブ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93000" y="713145"/>
            <a:ext cx="9720000" cy="318924"/>
          </a:xfrm>
          <a:noFill/>
          <a:ln w="28575">
            <a:solidFill>
              <a:schemeClr val="tx1"/>
            </a:solidFill>
          </a:ln>
        </p:spPr>
        <p:txBody>
          <a:bodyPr vert="horz" wrap="square" lIns="72000" tIns="36000" rIns="72000" bIns="36000" rtlCol="0" anchor="t" anchorCtr="0">
            <a:spAutoFit/>
          </a:bodyPr>
          <a:lstStyle>
            <a:lvl1pPr marL="216000" indent="-216000">
              <a:spcAft>
                <a:spcPts val="0"/>
              </a:spcAft>
              <a:buClr>
                <a:schemeClr val="tx1"/>
              </a:buClr>
              <a:def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318924"/>
            <a:ext cx="9906000" cy="382587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0" y="1"/>
            <a:ext cx="9906000" cy="330558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ja-JP" altLang="en-US" b="1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ゼロエミッション・イニシアティブズ</a:t>
            </a:r>
            <a:endParaRPr lang="en-US" altLang="ja-JP" b="1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99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93000" y="701511"/>
            <a:ext cx="9720000" cy="1057588"/>
          </a:xfrm>
          <a:noFill/>
          <a:ln w="19050">
            <a:noFill/>
          </a:ln>
        </p:spPr>
        <p:txBody>
          <a:bodyPr vert="horz" wrap="square" lIns="72000" tIns="36000" rIns="72000" bIns="36000" rtlCol="0" anchor="t" anchorCtr="0">
            <a:spAutoFit/>
          </a:bodyPr>
          <a:lstStyle>
            <a:lvl1pPr marL="0" indent="0">
              <a:spcBef>
                <a:spcPts val="600"/>
              </a:spcBef>
              <a:spcAft>
                <a:spcPts val="300"/>
              </a:spcAft>
              <a:buClr>
                <a:srgbClr val="002060"/>
              </a:buClr>
              <a:buFontTx/>
              <a:buNone/>
              <a:def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1400"/>
            </a:lvl2pPr>
            <a:lvl3pPr marL="180000" indent="-108000">
              <a:spcBef>
                <a:spcPts val="0"/>
              </a:spcBef>
              <a:spcAft>
                <a:spcPts val="0"/>
              </a:spcAft>
              <a:defRPr sz="1400"/>
            </a:lvl3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マスター テキストの書式設定</a:t>
            </a:r>
          </a:p>
          <a:p>
            <a:pPr marL="742950" lvl="1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marL="1705950" lvl="2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第３レベル</a:t>
            </a:r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701511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5735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6455" y="44624"/>
            <a:ext cx="9792000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455" y="476672"/>
            <a:ext cx="9792000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896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 bwMode="auto">
          <a:xfrm>
            <a:off x="93000" y="2904495"/>
            <a:ext cx="9719999" cy="3534537"/>
          </a:xfrm>
          <a:prstGeom prst="rect">
            <a:avLst/>
          </a:prstGeom>
          <a:solidFill>
            <a:srgbClr val="C3D69B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tIns="108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ゼロエミッション・イニシアティブズ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164680" y="3434865"/>
            <a:ext cx="9558640" cy="789974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グリーンイノベーション・サミット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内閣総理大臣の下に、産業界、金融界、研究者のトップを集め、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我が国の具体的な取組を世界に共有。国際的なエンゲージメントを強化。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7"/>
          </p:nvPr>
        </p:nvSpPr>
        <p:spPr>
          <a:xfrm>
            <a:off x="93000" y="332656"/>
            <a:ext cx="9720000" cy="1257643"/>
          </a:xfrm>
          <a:ln w="28575"/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世界の産業界、金融界、研究者のリーダーが、毎年、日本に一堂に会し、地球温暖化対策について、具体的なアクションを実行していく。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下記の「グリーンイノベーション・サミット」と</a:t>
            </a:r>
            <a:r>
              <a:rPr lang="ja-JP" altLang="en-US" dirty="0"/>
              <a:t>５</a:t>
            </a:r>
            <a:r>
              <a:rPr lang="ja-JP" altLang="en-US" dirty="0" smtClean="0"/>
              <a:t>つの</a:t>
            </a:r>
            <a:r>
              <a:rPr lang="ja-JP" altLang="en-US" dirty="0"/>
              <a:t>国際</a:t>
            </a:r>
            <a:r>
              <a:rPr lang="ja-JP" altLang="en-US" dirty="0" smtClean="0"/>
              <a:t>会議により、①最新の革新的技術情報</a:t>
            </a:r>
            <a:r>
              <a:rPr lang="ja-JP" altLang="en-US" dirty="0"/>
              <a:t>の共有、②共創の機会やグリーン・ファイナンス</a:t>
            </a:r>
            <a:r>
              <a:rPr lang="ja-JP" altLang="en-US" dirty="0" smtClean="0"/>
              <a:t>の推進、③</a:t>
            </a:r>
            <a:r>
              <a:rPr lang="ja-JP" altLang="en-US" dirty="0"/>
              <a:t>成果の普及促進</a:t>
            </a:r>
            <a:r>
              <a:rPr lang="ja-JP" altLang="en-US" dirty="0" smtClean="0"/>
              <a:t>を、継続的に行っていく。</a:t>
            </a:r>
            <a:endParaRPr lang="en-US" altLang="ja-JP" dirty="0" smtClean="0"/>
          </a:p>
        </p:txBody>
      </p:sp>
      <p:sp>
        <p:nvSpPr>
          <p:cNvPr id="22" name="二等辺三角形 21"/>
          <p:cNvSpPr/>
          <p:nvPr/>
        </p:nvSpPr>
        <p:spPr bwMode="auto">
          <a:xfrm rot="10800000" flipV="1">
            <a:off x="2172458" y="2259129"/>
            <a:ext cx="5544616" cy="187905"/>
          </a:xfrm>
          <a:prstGeom prst="triangle">
            <a:avLst/>
          </a:prstGeom>
          <a:solidFill>
            <a:schemeClr val="bg1">
              <a:lumMod val="65000"/>
            </a:schemeClr>
          </a:solidFill>
          <a:ln w="6350">
            <a:noFill/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72480" y="2495765"/>
            <a:ext cx="936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アクセラレーションプラン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プレースホルダー 3"/>
          <p:cNvSpPr txBox="1">
            <a:spLocks/>
          </p:cNvSpPr>
          <p:nvPr/>
        </p:nvSpPr>
        <p:spPr>
          <a:xfrm>
            <a:off x="272480" y="1847826"/>
            <a:ext cx="9360000" cy="360000"/>
          </a:xfrm>
          <a:prstGeom prst="rect">
            <a:avLst/>
          </a:prstGeom>
          <a:solidFill>
            <a:srgbClr val="FDEADA"/>
          </a:solidFill>
          <a:ln w="6350">
            <a:solidFill>
              <a:schemeClr val="tx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l"/>
              <a:defRPr kumimoji="1" lang="ja-JP" altLang="en-US" sz="2000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イノベーション・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64680" y="4284727"/>
            <a:ext cx="9576640" cy="2124000"/>
            <a:chOff x="153378" y="4665216"/>
            <a:chExt cx="9576640" cy="2124000"/>
          </a:xfrm>
        </p:grpSpPr>
        <p:sp>
          <p:nvSpPr>
            <p:cNvPr id="16" name="正方形/長方形 15"/>
            <p:cNvSpPr/>
            <p:nvPr/>
          </p:nvSpPr>
          <p:spPr bwMode="auto">
            <a:xfrm>
              <a:off x="2070538" y="4665216"/>
              <a:ext cx="1908000" cy="21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tIns="61200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カーボンリサイクルの実現に向けて、各国の革新的な取組や最新の知見、国際連携の可能性を確認するとともに、各国間の産学官のネットワーク強化を促進。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088538" y="4665216"/>
              <a:ext cx="1872000" cy="612000"/>
            </a:xfrm>
            <a:prstGeom prst="rect">
              <a:avLst/>
            </a:prstGeom>
          </p:spPr>
          <p:txBody>
            <a:bodyPr wrap="square" lIns="72000" tIns="36000" rIns="72000" bIns="3600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カーボンリサイクル</a:t>
              </a: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産学官国際会議</a:t>
              </a:r>
              <a:endPara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3987698" y="4665216"/>
              <a:ext cx="1908000" cy="21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lIns="72000" tIns="612000" rIns="72000" bIns="3600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CO₂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大幅削減に向けた非連続なイノベーション創出に繋げるため、クリーンエネルギー技術分野における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G20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の研究機関のリーダーを集める研究機関主体の国際会合。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005698" y="4665216"/>
              <a:ext cx="1872000" cy="612000"/>
            </a:xfrm>
            <a:prstGeom prst="rect">
              <a:avLst/>
            </a:prstGeom>
          </p:spPr>
          <p:txBody>
            <a:bodyPr wrap="square" lIns="72000" tIns="36000" rIns="72000" bIns="3600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RD20</a:t>
              </a:r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5904858" y="4665216"/>
              <a:ext cx="1908000" cy="21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lIns="72000" tIns="612000" rIns="72000" bIns="3600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環境対策に積極的な企業に資金が集まり「環境と成長の好循環」を実現していくため、世界の企業や金融機関のリーダーを集めて対話を促す国際会合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5922858" y="4665216"/>
              <a:ext cx="1872000" cy="612000"/>
            </a:xfrm>
            <a:prstGeom prst="rect">
              <a:avLst/>
            </a:prstGeom>
          </p:spPr>
          <p:txBody>
            <a:bodyPr wrap="square" lIns="72000" tIns="36000" rIns="72000" bIns="3600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TCFD</a:t>
              </a: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サミット</a:t>
              </a:r>
              <a:endPara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7822018" y="4665216"/>
              <a:ext cx="1908000" cy="21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lIns="72000" tIns="612000" rIns="72000" bIns="3600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約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70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か国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・地域の</a:t>
              </a:r>
              <a:r>
                <a: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1,000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人以上の有識者が参加し、技術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イノベーションによる気候変動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対策について議論。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7840018" y="4665216"/>
              <a:ext cx="1872000" cy="612000"/>
            </a:xfrm>
            <a:prstGeom prst="rect">
              <a:avLst/>
            </a:prstGeom>
          </p:spPr>
          <p:txBody>
            <a:bodyPr wrap="square" lIns="72000" tIns="36000" rIns="72000" bIns="3600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ICEF</a:t>
              </a: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153378" y="4665216"/>
              <a:ext cx="1908000" cy="21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lIns="72000" tIns="612000" rIns="72000" bIns="3600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グローバルな水素利活用に高い関心を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持つ国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・地域・機関等が参加し、グローバルな水素の利活用に向けた政策の方向性について議論。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71378" y="4665216"/>
              <a:ext cx="1872000" cy="612000"/>
            </a:xfrm>
            <a:prstGeom prst="rect">
              <a:avLst/>
            </a:prstGeom>
          </p:spPr>
          <p:txBody>
            <a:bodyPr wrap="square" lIns="72000" tIns="36000" rIns="72000" bIns="3600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水素閣僚会議</a:t>
              </a:r>
              <a:endPara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511515"/>
      </p:ext>
    </p:extLst>
  </p:cSld>
  <p:clrMapOvr>
    <a:masterClrMapping/>
  </p:clrMapOvr>
</p:sld>
</file>

<file path=ppt/theme/theme1.xml><?xml version="1.0" encoding="utf-8"?>
<a:theme xmlns:a="http://schemas.openxmlformats.org/drawingml/2006/main" name="1_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207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1_【機○・記載例なし】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2020-04-07T09:52:22Z</dcterms:modified>
</cp:coreProperties>
</file>