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3"/>
  </p:notesMasterIdLst>
  <p:handoutMasterIdLst>
    <p:handoutMasterId r:id="rId4"/>
  </p:handoutMasterIdLst>
  <p:sldIdLst>
    <p:sldId id="468"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64C8"/>
    <a:srgbClr val="99D6EC"/>
    <a:srgbClr val="FF5A00"/>
    <a:srgbClr val="0098D0"/>
    <a:srgbClr val="B197D3"/>
    <a:srgbClr val="FFBE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59" autoAdjust="0"/>
    <p:restoredTop sz="94647" autoAdjust="0"/>
  </p:normalViewPr>
  <p:slideViewPr>
    <p:cSldViewPr>
      <p:cViewPr varScale="1">
        <p:scale>
          <a:sx n="89" d="100"/>
          <a:sy n="89" d="100"/>
        </p:scale>
        <p:origin x="798" y="102"/>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7" y="2"/>
            <a:ext cx="2918831" cy="493316"/>
          </a:xfrm>
          <a:prstGeom prst="rect">
            <a:avLst/>
          </a:prstGeom>
        </p:spPr>
        <p:txBody>
          <a:bodyPr vert="horz" lIns="91440" tIns="45720" rIns="91440" bIns="45720" rtlCol="0"/>
          <a:lstStyle>
            <a:lvl1pPr algn="r">
              <a:defRPr sz="1200"/>
            </a:lvl1p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4" y="9371287"/>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7" y="9371287"/>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7" y="2"/>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501"/>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371287"/>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7" y="9371287"/>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2020/6/4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2020/6/4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2020/6/4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2020/6/4</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timing>
    <p:tnLst>
      <p:par>
        <p:cTn id="1" dur="indefinite" restart="never" nodeType="tmRoot"/>
      </p:par>
    </p:tnLst>
  </p:timing>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二等辺三角形 1"/>
          <p:cNvSpPr/>
          <p:nvPr/>
        </p:nvSpPr>
        <p:spPr bwMode="auto">
          <a:xfrm rot="10800000" flipV="1">
            <a:off x="2141982" y="2200558"/>
            <a:ext cx="5544616" cy="135666"/>
          </a:xfrm>
          <a:prstGeom prst="triangle">
            <a:avLst/>
          </a:prstGeom>
          <a:solidFill>
            <a:schemeClr val="bg1">
              <a:lumMod val="75000"/>
            </a:schemeClr>
          </a:solidFill>
          <a:ln w="6350">
            <a:noFill/>
            <a:headEnd/>
            <a:tailEnd/>
          </a:ln>
          <a:extLst/>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3" name="正方形/長方形 2"/>
          <p:cNvSpPr/>
          <p:nvPr/>
        </p:nvSpPr>
        <p:spPr bwMode="auto">
          <a:xfrm>
            <a:off x="197766" y="2334704"/>
            <a:ext cx="9433048" cy="3960000"/>
          </a:xfrm>
          <a:prstGeom prst="rect">
            <a:avLst/>
          </a:prstGeom>
          <a:solidFill>
            <a:schemeClr val="accent5">
              <a:lumMod val="20000"/>
              <a:lumOff val="80000"/>
              <a:alpha val="30000"/>
            </a:schemeClr>
          </a:solidFill>
          <a:ln w="28575">
            <a:solidFill>
              <a:schemeClr val="accent1">
                <a:lumMod val="75000"/>
              </a:schemeClr>
            </a:solidFill>
            <a:prstDash val="sysDash"/>
            <a:miter lim="800000"/>
            <a:headEnd/>
            <a:tailEnd/>
          </a:ln>
          <a:effectLst/>
          <a:ex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4" name="テキスト プレースホルダー 6"/>
          <p:cNvSpPr>
            <a:spLocks noGrp="1"/>
          </p:cNvSpPr>
          <p:nvPr>
            <p:ph type="body" sz="quarter" idx="17"/>
          </p:nvPr>
        </p:nvSpPr>
        <p:spPr>
          <a:xfrm>
            <a:off x="60936" y="208635"/>
            <a:ext cx="9720000" cy="1306714"/>
          </a:xfrm>
          <a:noFill/>
        </p:spPr>
        <p:txBody>
          <a:bodyPr/>
          <a:lstStyle/>
          <a:p>
            <a:pPr marL="0" indent="0">
              <a:buNone/>
            </a:pPr>
            <a:r>
              <a:rPr kumimoji="1" lang="ja-JP" altLang="en-US" sz="1600" dirty="0"/>
              <a:t>　</a:t>
            </a:r>
            <a:r>
              <a:rPr kumimoji="1" lang="ja-JP" altLang="en-US" sz="1600" spc="-110" dirty="0"/>
              <a:t>イノベーション・アクションプランの充実・実現を強力に後押しするため</a:t>
            </a:r>
            <a:r>
              <a:rPr lang="ja-JP" altLang="en-US" sz="1600" spc="-110" dirty="0"/>
              <a:t>に</a:t>
            </a:r>
            <a:r>
              <a:rPr kumimoji="1" lang="ja-JP" altLang="en-US" sz="1600" spc="-110" dirty="0"/>
              <a:t>、①</a:t>
            </a:r>
            <a:r>
              <a:rPr lang="ja-JP" altLang="en-US" sz="1600" spc="-110" dirty="0"/>
              <a:t>司令塔を設置し政府一丸となって計画的に</a:t>
            </a:r>
            <a:r>
              <a:rPr lang="ja-JP" altLang="en-US" sz="1600" spc="-110" dirty="0" smtClean="0"/>
              <a:t>推進する、</a:t>
            </a:r>
            <a:r>
              <a:rPr lang="ja-JP" altLang="en-US" sz="1600" spc="-110" dirty="0"/>
              <a:t>②国内だけでなく世界の叡智を幅広く</a:t>
            </a:r>
            <a:r>
              <a:rPr lang="ja-JP" altLang="en-US" sz="1600" spc="-110" dirty="0" smtClean="0"/>
              <a:t>結集する、</a:t>
            </a:r>
            <a:r>
              <a:rPr lang="ja-JP" altLang="en-US" sz="1600" spc="-110" dirty="0"/>
              <a:t>③</a:t>
            </a:r>
            <a:r>
              <a:rPr lang="en-US" altLang="ja-JP" sz="1600" spc="-110" dirty="0"/>
              <a:t>ESG</a:t>
            </a:r>
            <a:r>
              <a:rPr lang="ja-JP" altLang="en-US" sz="1600" spc="-110" dirty="0"/>
              <a:t>投資の拡大等を踏まえた民間投資の増大を推進するための以下の具体策からなるアクセラレーションプランを策定・実行する。イノベーション・アクションプランの進捗状況を踏まえつつ、定期的に見直しを行う。</a:t>
            </a:r>
            <a:endParaRPr lang="en-US" altLang="ja-JP" sz="1600" spc="-110" dirty="0"/>
          </a:p>
        </p:txBody>
      </p:sp>
      <p:cxnSp>
        <p:nvCxnSpPr>
          <p:cNvPr id="5" name="直線矢印コネクタ 4"/>
          <p:cNvCxnSpPr/>
          <p:nvPr/>
        </p:nvCxnSpPr>
        <p:spPr>
          <a:xfrm>
            <a:off x="128464" y="1911719"/>
            <a:ext cx="9584944" cy="5483"/>
          </a:xfrm>
          <a:prstGeom prst="straightConnector1">
            <a:avLst/>
          </a:prstGeom>
          <a:ln w="539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270344" y="1653284"/>
            <a:ext cx="1605464" cy="276999"/>
          </a:xfrm>
          <a:prstGeom prst="rect">
            <a:avLst/>
          </a:prstGeom>
          <a:noFill/>
        </p:spPr>
        <p:txBody>
          <a:bodyPr wrap="square" rtlCol="0" anchor="ctr">
            <a:spAutoFit/>
          </a:bodyPr>
          <a:lstStyle/>
          <a:p>
            <a:pPr algn="ct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シーズ・要素技術</a:t>
            </a:r>
          </a:p>
        </p:txBody>
      </p:sp>
      <p:sp>
        <p:nvSpPr>
          <p:cNvPr id="7" name="テキスト ボックス 6"/>
          <p:cNvSpPr txBox="1"/>
          <p:nvPr/>
        </p:nvSpPr>
        <p:spPr>
          <a:xfrm>
            <a:off x="3459537" y="1660289"/>
            <a:ext cx="1611337" cy="276999"/>
          </a:xfrm>
          <a:prstGeom prst="rect">
            <a:avLst/>
          </a:prstGeom>
          <a:noFill/>
        </p:spPr>
        <p:txBody>
          <a:bodyPr wrap="square" rtlCol="0" anchor="ctr">
            <a:spAutoFit/>
          </a:bodyPr>
          <a:lstStyle/>
          <a:p>
            <a:pPr algn="ct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実用化開発</a:t>
            </a:r>
          </a:p>
        </p:txBody>
      </p:sp>
      <p:sp>
        <p:nvSpPr>
          <p:cNvPr id="8" name="テキスト ボックス 7"/>
          <p:cNvSpPr txBox="1"/>
          <p:nvPr/>
        </p:nvSpPr>
        <p:spPr>
          <a:xfrm>
            <a:off x="6411865" y="1660289"/>
            <a:ext cx="1440160" cy="276999"/>
          </a:xfrm>
          <a:prstGeom prst="rect">
            <a:avLst/>
          </a:prstGeom>
          <a:noFill/>
        </p:spPr>
        <p:txBody>
          <a:bodyPr wrap="square" rtlCol="0" anchor="ctr">
            <a:spAutoFit/>
          </a:bodyPr>
          <a:lstStyle/>
          <a:p>
            <a:pPr algn="ct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実証</a:t>
            </a:r>
          </a:p>
        </p:txBody>
      </p:sp>
      <p:sp>
        <p:nvSpPr>
          <p:cNvPr id="9" name="テキスト ボックス 8"/>
          <p:cNvSpPr txBox="1"/>
          <p:nvPr/>
        </p:nvSpPr>
        <p:spPr>
          <a:xfrm>
            <a:off x="8402401" y="1660289"/>
            <a:ext cx="1329265" cy="276999"/>
          </a:xfrm>
          <a:prstGeom prst="rect">
            <a:avLst/>
          </a:prstGeom>
          <a:noFill/>
        </p:spPr>
        <p:txBody>
          <a:bodyPr wrap="square" rtlCol="0" anchor="ctr">
            <a:spAutoFit/>
          </a:bodyPr>
          <a:lstStyle/>
          <a:p>
            <a:pPr algn="ct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社会実装</a:t>
            </a:r>
          </a:p>
        </p:txBody>
      </p:sp>
      <p:sp>
        <p:nvSpPr>
          <p:cNvPr id="10" name="テキスト ボックス 9"/>
          <p:cNvSpPr txBox="1"/>
          <p:nvPr/>
        </p:nvSpPr>
        <p:spPr>
          <a:xfrm>
            <a:off x="5456286" y="5084342"/>
            <a:ext cx="4104332" cy="756000"/>
          </a:xfrm>
          <a:prstGeom prst="rect">
            <a:avLst/>
          </a:prstGeom>
          <a:solidFill>
            <a:schemeClr val="accent1">
              <a:lumMod val="40000"/>
              <a:lumOff val="60000"/>
            </a:schemeClr>
          </a:solidFill>
        </p:spPr>
        <p:txBody>
          <a:bodyPr wrap="square" rtlCol="0" anchor="ctr">
            <a:noAutofit/>
          </a:bodyPr>
          <a:lstStyle/>
          <a:p>
            <a:pPr algn="ctr"/>
            <a:r>
              <a:rPr kumimoji="1" lang="ja-JP" altLang="en-US" sz="1500" b="1" dirty="0">
                <a:latin typeface="Meiryo UI" panose="020B0604030504040204" pitchFamily="50" charset="-128"/>
                <a:ea typeface="Meiryo UI" panose="020B0604030504040204" pitchFamily="50" charset="-128"/>
                <a:cs typeface="Meiryo UI" panose="020B0604030504040204" pitchFamily="50" charset="-128"/>
              </a:rPr>
              <a:t>東京</a:t>
            </a:r>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湾岸イノベーションエリア</a:t>
            </a:r>
            <a:r>
              <a:rPr kumimoji="1" lang="en-US" altLang="ja-JP" sz="1500"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500"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実証環境構築）</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500" b="1" dirty="0">
                <a:latin typeface="Meiryo UI" panose="020B0604030504040204" pitchFamily="50" charset="-128"/>
                <a:ea typeface="Meiryo UI" panose="020B0604030504040204" pitchFamily="50" charset="-128"/>
                <a:cs typeface="Meiryo UI" panose="020B0604030504040204" pitchFamily="50" charset="-128"/>
              </a:rPr>
              <a:t>カーボンリサイクル実証研究拠点</a:t>
            </a:r>
            <a:endParaRPr kumimoji="1" lang="en-US" altLang="ja-JP" sz="15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CO</a:t>
            </a:r>
            <a:r>
              <a:rPr lang="en-US" altLang="ja-JP" sz="1050" baseline="-25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を資源として有効利用するための研究開発）</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2091865" y="4671756"/>
            <a:ext cx="4320000" cy="396000"/>
          </a:xfrm>
          <a:prstGeom prst="rect">
            <a:avLst/>
          </a:prstGeom>
          <a:solidFill>
            <a:schemeClr val="accent4">
              <a:lumMod val="40000"/>
              <a:lumOff val="60000"/>
            </a:schemeClr>
          </a:solidFill>
        </p:spPr>
        <p:txBody>
          <a:bodyPr wrap="none" rtlCol="0" anchor="ctr">
            <a:noAutofit/>
          </a:bodyPr>
          <a:lstStyle/>
          <a:p>
            <a:pPr algn="ct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ゼロエミッションベンチャー</a:t>
            </a:r>
            <a:r>
              <a:rPr kumimoji="1" lang="ja-JP" altLang="en-US" sz="1500" b="1" dirty="0">
                <a:latin typeface="Meiryo UI" panose="020B0604030504040204" pitchFamily="50" charset="-128"/>
                <a:ea typeface="Meiryo UI" panose="020B0604030504040204" pitchFamily="50" charset="-128"/>
                <a:cs typeface="Meiryo UI" panose="020B0604030504040204" pitchFamily="50" charset="-128"/>
              </a:rPr>
              <a:t>支援</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JST</a:t>
            </a:r>
            <a:r>
              <a:rPr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cs typeface="Meiryo UI" panose="020B0604030504040204" pitchFamily="50" charset="-128"/>
              </a:rPr>
              <a:t>NEDO</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；国内外のベンチャーキャピタルの投資促進のための仕組み強化</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bwMode="auto">
          <a:xfrm>
            <a:off x="267963" y="2557335"/>
            <a:ext cx="9293548" cy="252000"/>
          </a:xfrm>
          <a:prstGeom prst="rect">
            <a:avLst/>
          </a:prstGeom>
          <a:solidFill>
            <a:srgbClr val="DBEEF4"/>
          </a:solidFill>
          <a:ln w="9525">
            <a:noFill/>
            <a:miter lim="800000"/>
            <a:headEnd/>
            <a:tailEnd/>
          </a:ln>
          <a:effectLst/>
          <a:extLst/>
        </p:spPr>
        <p:txBody>
          <a:bodyPr wrap="none" rtlCol="0" anchor="ctr">
            <a:noAutofit/>
          </a:bodyPr>
          <a:lstStyle/>
          <a:p>
            <a:pPr lvl="0" algn="ct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グリーンイノベーション戦略推進会議（仮称）</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（既存プロジェクトの総点検、効率的な研究開発推進の仕組みの検討等）</a:t>
            </a:r>
            <a:endPar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bwMode="auto">
          <a:xfrm>
            <a:off x="267963" y="4012344"/>
            <a:ext cx="7010914" cy="396000"/>
          </a:xfrm>
          <a:prstGeom prst="rect">
            <a:avLst/>
          </a:prstGeom>
          <a:solidFill>
            <a:schemeClr val="accent1">
              <a:lumMod val="40000"/>
              <a:lumOff val="60000"/>
            </a:schemeClr>
          </a:solidFill>
          <a:ln w="9525">
            <a:noFill/>
            <a:miter lim="800000"/>
            <a:headEnd/>
            <a:tailEnd/>
          </a:ln>
          <a:effectLst/>
          <a:extLst/>
        </p:spPr>
        <p:txBody>
          <a:bodyPr wrap="none" rtlCol="0" anchor="ctr">
            <a:noAutofit/>
          </a:bodyPr>
          <a:lstStyle/>
          <a:p>
            <a:pPr algn="ctr"/>
            <a:r>
              <a:rPr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ゼロエミッション国際共同研究</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センターでの国際連携</a:t>
            </a:r>
            <a:endParaRPr lang="en-US" altLang="ja-JP" sz="15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RD20</a:t>
            </a:r>
            <a:r>
              <a:rPr lang="ja-JP" altLang="en-US" sz="105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ICEF</a:t>
            </a:r>
            <a:r>
              <a:rPr lang="ja-JP" altLang="en-US" sz="105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水素閣僚会議、カーボンリサイクル産学官国際会議等とも連携、大学、国研、企業連携のハブ）</a:t>
            </a:r>
          </a:p>
        </p:txBody>
      </p:sp>
      <p:sp>
        <p:nvSpPr>
          <p:cNvPr id="14" name="正方形/長方形 13"/>
          <p:cNvSpPr/>
          <p:nvPr/>
        </p:nvSpPr>
        <p:spPr bwMode="auto">
          <a:xfrm>
            <a:off x="267963" y="1955540"/>
            <a:ext cx="9293549" cy="226296"/>
          </a:xfrm>
          <a:prstGeom prst="rect">
            <a:avLst/>
          </a:prstGeom>
          <a:solidFill>
            <a:srgbClr val="FDEADA"/>
          </a:solidFill>
          <a:ln w="9525">
            <a:noFill/>
            <a:miter lim="800000"/>
            <a:headEnd/>
            <a:tailEnd/>
          </a:ln>
          <a:effectLst/>
          <a:extLst/>
        </p:spPr>
        <p:txBody>
          <a:bodyPr wrap="none" rtlCol="0" anchor="ctr">
            <a:noAutofit/>
          </a:bodyPr>
          <a:lstStyle/>
          <a:p>
            <a:pPr lvl="0" algn="ctr"/>
            <a:r>
              <a:rPr lang="ja-JP" altLang="en-US"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イノベーション・</a:t>
            </a: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アクションプラン</a:t>
            </a:r>
          </a:p>
        </p:txBody>
      </p:sp>
      <p:sp>
        <p:nvSpPr>
          <p:cNvPr id="15" name="テキスト ボックス 14"/>
          <p:cNvSpPr txBox="1"/>
          <p:nvPr/>
        </p:nvSpPr>
        <p:spPr>
          <a:xfrm>
            <a:off x="7463158" y="4671756"/>
            <a:ext cx="2097460" cy="396000"/>
          </a:xfrm>
          <a:prstGeom prst="rect">
            <a:avLst/>
          </a:prstGeom>
          <a:solidFill>
            <a:srgbClr val="B9CDE5"/>
          </a:solidFill>
        </p:spPr>
        <p:txBody>
          <a:bodyPr wrap="none" rtlCol="0" anchor="ctr">
            <a:noAutofit/>
          </a:bodyPr>
          <a:lstStyle/>
          <a:p>
            <a:pPr algn="ctr"/>
            <a:r>
              <a:rPr kumimoji="1" lang="ja-JP" altLang="en-US" sz="1500" b="1" dirty="0">
                <a:latin typeface="Meiryo UI" panose="020B0604030504040204" pitchFamily="50" charset="-128"/>
                <a:ea typeface="Meiryo UI" panose="020B0604030504040204" pitchFamily="50" charset="-128"/>
                <a:cs typeface="Meiryo UI" panose="020B0604030504040204" pitchFamily="50" charset="-128"/>
              </a:rPr>
              <a:t>地域循環共生圏</a:t>
            </a:r>
            <a:r>
              <a:rPr kumimoji="1" lang="en-US" altLang="ja-JP" sz="1500" b="1"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500" b="1"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（脱炭素化・資源循環の社会実装）</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bwMode="auto">
          <a:xfrm>
            <a:off x="267963" y="2826289"/>
            <a:ext cx="4261118" cy="1152000"/>
          </a:xfrm>
          <a:prstGeom prst="rect">
            <a:avLst/>
          </a:prstGeom>
          <a:solidFill>
            <a:schemeClr val="accent1">
              <a:lumMod val="40000"/>
              <a:lumOff val="60000"/>
            </a:schemeClr>
          </a:solidFill>
          <a:ln w="9525">
            <a:noFill/>
            <a:miter lim="800000"/>
            <a:headEnd/>
            <a:tailEnd/>
          </a:ln>
          <a:effectLst/>
          <a:extLst/>
        </p:spPr>
        <p:txBody>
          <a:bodyPr wrap="none" rtlCol="0" anchor="ctr">
            <a:noAutofit/>
          </a:bodyPr>
          <a:lstStyle/>
          <a:p>
            <a:pPr lvl="0" algn="ct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若手研究支援</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（ゼロエミクリエイターズ</a:t>
            </a:r>
            <a:r>
              <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500</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ct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（ゼロエミに向けた若手研究者の発掘と企業との共同研究への支援）</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ct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先導研究</a:t>
            </a:r>
            <a:endParaRPr lang="en-US" altLang="ja-JP"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ct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JST</a:t>
            </a:r>
            <a:r>
              <a:rPr lang="ja-JP" altLang="en-US" sz="1050" baseline="30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050" baseline="30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NEDO</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；非連続な技術の原石の発掘から実証や事業化を目指す）</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ct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ムーンショット型研究</a:t>
            </a:r>
            <a:r>
              <a:rPr lang="ja-JP" altLang="en-US"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開発制度の</a:t>
            </a: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活用</a:t>
            </a:r>
            <a:r>
              <a:rPr lang="en-US" altLang="ja-JP"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（革新的な技術開発の要素技術から実用化）</a:t>
            </a:r>
          </a:p>
        </p:txBody>
      </p:sp>
      <p:sp>
        <p:nvSpPr>
          <p:cNvPr id="17" name="テキスト ボックス 16"/>
          <p:cNvSpPr txBox="1"/>
          <p:nvPr/>
        </p:nvSpPr>
        <p:spPr>
          <a:xfrm>
            <a:off x="267963" y="5861844"/>
            <a:ext cx="9292655" cy="396000"/>
          </a:xfrm>
          <a:prstGeom prst="rect">
            <a:avLst/>
          </a:prstGeom>
          <a:solidFill>
            <a:schemeClr val="accent4">
              <a:lumMod val="40000"/>
              <a:lumOff val="60000"/>
            </a:schemeClr>
          </a:solidFill>
        </p:spPr>
        <p:txBody>
          <a:bodyPr wrap="none" rtlCol="0" anchor="ctr">
            <a:noAutofit/>
          </a:bodyPr>
          <a:lstStyle/>
          <a:p>
            <a:pPr algn="ctr"/>
            <a:r>
              <a:rPr kumimoji="1" lang="ja-JP" altLang="en-US" sz="1500" b="1" dirty="0">
                <a:latin typeface="Meiryo UI" panose="020B0604030504040204" pitchFamily="50" charset="-128"/>
                <a:ea typeface="Meiryo UI" panose="020B0604030504040204" pitchFamily="50" charset="-128"/>
                <a:cs typeface="Meiryo UI" panose="020B0604030504040204" pitchFamily="50" charset="-128"/>
              </a:rPr>
              <a:t>革新的技術開発への民間投資の拡大</a:t>
            </a:r>
            <a:endParaRPr kumimoji="1" lang="en-US" altLang="ja-JP" sz="15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TCFD</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提言に基づく情報開示等を通じたグリーン・ファイナンス</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の推進、</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ゼロエミに向けて有望な研究開発プロジェクトを選定するゼロエミ・</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チャレンジ）</a:t>
            </a:r>
          </a:p>
        </p:txBody>
      </p:sp>
      <p:sp>
        <p:nvSpPr>
          <p:cNvPr id="18" name="テキスト ボックス 17"/>
          <p:cNvSpPr txBox="1"/>
          <p:nvPr/>
        </p:nvSpPr>
        <p:spPr>
          <a:xfrm>
            <a:off x="260811" y="6335978"/>
            <a:ext cx="9299808" cy="216000"/>
          </a:xfrm>
          <a:prstGeom prst="rect">
            <a:avLst/>
          </a:prstGeom>
          <a:solidFill>
            <a:schemeClr val="accent3">
              <a:lumMod val="60000"/>
              <a:lumOff val="40000"/>
            </a:schemeClr>
          </a:solidFill>
        </p:spPr>
        <p:txBody>
          <a:bodyPr wrap="none" rtlCol="0" anchor="ctr">
            <a:noAutofit/>
          </a:bodyPr>
          <a:lstStyle/>
          <a:p>
            <a:pPr algn="ctr"/>
            <a:r>
              <a:rPr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ゼロエミッション・イニシアティブズ</a:t>
            </a:r>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b="1" dirty="0">
                <a:latin typeface="Meiryo UI" panose="020B0604030504040204" pitchFamily="50" charset="-128"/>
                <a:ea typeface="Meiryo UI" panose="020B0604030504040204" pitchFamily="50" charset="-128"/>
                <a:cs typeface="Meiryo UI" panose="020B0604030504040204" pitchFamily="50" charset="-128"/>
              </a:rPr>
              <a:t>世界への発信）</a:t>
            </a:r>
          </a:p>
        </p:txBody>
      </p:sp>
      <p:sp>
        <p:nvSpPr>
          <p:cNvPr id="19" name="正方形/長方形 18"/>
          <p:cNvSpPr/>
          <p:nvPr/>
        </p:nvSpPr>
        <p:spPr bwMode="auto">
          <a:xfrm>
            <a:off x="267963" y="4432050"/>
            <a:ext cx="4260024" cy="216000"/>
          </a:xfrm>
          <a:prstGeom prst="rect">
            <a:avLst/>
          </a:prstGeom>
          <a:solidFill>
            <a:schemeClr val="accent1">
              <a:lumMod val="40000"/>
              <a:lumOff val="60000"/>
            </a:schemeClr>
          </a:solidFill>
          <a:ln w="9525">
            <a:noFill/>
            <a:miter lim="800000"/>
            <a:headEnd/>
            <a:tailEnd/>
          </a:ln>
          <a:effectLst/>
          <a:extLst/>
        </p:spPr>
        <p:txBody>
          <a:bodyPr wrap="none" rtlCol="0" anchor="ctr">
            <a:noAutofit/>
          </a:bodyPr>
          <a:lstStyle/>
          <a:p>
            <a:pPr algn="ctr"/>
            <a:r>
              <a:rPr kumimoji="0" lang="ja-JP" altLang="en-US" sz="1500" b="1" dirty="0">
                <a:latin typeface="Meiryo UI" panose="020B0604030504040204" pitchFamily="50" charset="-128"/>
                <a:ea typeface="Meiryo UI" panose="020B0604030504040204" pitchFamily="50" charset="-128"/>
              </a:rPr>
              <a:t>次世代エネルギー基盤研究拠点</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4801831" y="4386402"/>
            <a:ext cx="3327123" cy="307777"/>
          </a:xfrm>
          <a:prstGeom prst="rect">
            <a:avLst/>
          </a:prstGeom>
          <a:noFill/>
        </p:spPr>
        <p:txBody>
          <a:bodyPr wrap="square" rtlCol="0" anchor="ctr">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ゼロエミ拠点フォーラム</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を通じた連携</a:t>
            </a:r>
          </a:p>
        </p:txBody>
      </p:sp>
      <p:sp>
        <p:nvSpPr>
          <p:cNvPr id="21" name="二方向矢印 20"/>
          <p:cNvSpPr/>
          <p:nvPr/>
        </p:nvSpPr>
        <p:spPr bwMode="auto">
          <a:xfrm>
            <a:off x="4521928" y="4393980"/>
            <a:ext cx="351911" cy="245326"/>
          </a:xfrm>
          <a:prstGeom prst="leftUpArrow">
            <a:avLst>
              <a:gd name="adj1" fmla="val 19922"/>
              <a:gd name="adj2" fmla="val 25000"/>
              <a:gd name="adj3" fmla="val 25000"/>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7967214" y="4252050"/>
            <a:ext cx="1593404" cy="396000"/>
          </a:xfrm>
          <a:prstGeom prst="rect">
            <a:avLst/>
          </a:prstGeom>
          <a:solidFill>
            <a:schemeClr val="accent4">
              <a:lumMod val="40000"/>
              <a:lumOff val="60000"/>
            </a:schemeClr>
          </a:solidFill>
        </p:spPr>
        <p:txBody>
          <a:bodyPr wrap="none" rtlCol="0" anchor="ctr">
            <a:noAutofit/>
          </a:bodyPr>
          <a:lstStyle/>
          <a:p>
            <a:pPr algn="ctr"/>
            <a:r>
              <a:rPr kumimoji="1" lang="ja-JP" altLang="en-US" sz="1500" b="1" dirty="0">
                <a:latin typeface="Meiryo UI" panose="020B0604030504040204" pitchFamily="50" charset="-128"/>
                <a:ea typeface="Meiryo UI" panose="020B0604030504040204" pitchFamily="50" charset="-128"/>
                <a:cs typeface="Meiryo UI" panose="020B0604030504040204" pitchFamily="50" charset="-128"/>
              </a:rPr>
              <a:t>国際展開</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cs typeface="Meiryo UI" panose="020B0604030504040204" pitchFamily="50" charset="-128"/>
              </a:rPr>
              <a:t>CEFIA</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等、国際標準化）</a:t>
            </a:r>
          </a:p>
        </p:txBody>
      </p:sp>
      <p:sp>
        <p:nvSpPr>
          <p:cNvPr id="23" name="上下矢印 22"/>
          <p:cNvSpPr/>
          <p:nvPr/>
        </p:nvSpPr>
        <p:spPr bwMode="auto">
          <a:xfrm>
            <a:off x="6762676" y="4689188"/>
            <a:ext cx="206548" cy="356611"/>
          </a:xfrm>
          <a:prstGeom prst="upDownArrow">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24" name="正方形/長方形 23"/>
          <p:cNvSpPr/>
          <p:nvPr/>
        </p:nvSpPr>
        <p:spPr>
          <a:xfrm>
            <a:off x="0" y="6631409"/>
            <a:ext cx="3752163" cy="226591"/>
          </a:xfrm>
          <a:prstGeom prst="rect">
            <a:avLst/>
          </a:prstGeom>
        </p:spPr>
        <p:txBody>
          <a:bodyPr wrap="none" lIns="72000" tIns="36000" rIns="72000" bIns="36000">
            <a:spAutoFit/>
          </a:bodyPr>
          <a:lstStyle/>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）国立研究開発法人科学技術振興機構（以下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JST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」という。）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bwMode="auto">
          <a:xfrm>
            <a:off x="3654150" y="2337058"/>
            <a:ext cx="2520280" cy="216024"/>
          </a:xfrm>
          <a:prstGeom prst="rect">
            <a:avLst/>
          </a:prstGeom>
          <a:noFill/>
          <a:ln w="6350">
            <a:noFill/>
            <a:headEnd/>
            <a:tailEnd/>
          </a:ln>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spcBef>
                <a:spcPts val="1200"/>
              </a:spcBef>
            </a:pPr>
            <a:r>
              <a:rPr kumimoji="0" lang="ja-JP" altLang="en-US" sz="1500" b="1" dirty="0" smtClean="0">
                <a:solidFill>
                  <a:schemeClr val="tx1"/>
                </a:solidFill>
                <a:latin typeface="Meiryo UI" panose="020B0604030504040204" pitchFamily="50" charset="-128"/>
                <a:ea typeface="Meiryo UI" panose="020B0604030504040204" pitchFamily="50" charset="-128"/>
              </a:rPr>
              <a:t>アクセラレーションプラン　</a:t>
            </a:r>
            <a:endParaRPr kumimoji="0" lang="en-US" altLang="ja-JP" sz="1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60730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EEFAC4F8-5372-4F77-B6EB-292543FDB11B}" vid="{F3909443-3E9A-4DD8-A95D-A134317FA3B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218</Words>
  <Application>Microsoft Office PowerPoint</Application>
  <PresentationFormat>A4 210 x 297 mm</PresentationFormat>
  <Paragraphs>27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Wingdings</vt:lpstr>
      <vt:lpstr>【機○・記載例なし】</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2019-11-01T10:33:20Z</dcterms:created>
  <dcterms:modified xsi:type="dcterms:W3CDTF">2020-06-04T05:58:57Z</dcterms:modified>
</cp:coreProperties>
</file>