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 1"/>
          <p:cNvSpPr/>
          <p:nvPr/>
        </p:nvSpPr>
        <p:spPr bwMode="auto">
          <a:xfrm>
            <a:off x="4548009" y="1013881"/>
            <a:ext cx="5085511" cy="4795364"/>
          </a:xfrm>
          <a:custGeom>
            <a:avLst/>
            <a:gdLst>
              <a:gd name="connsiteX0" fmla="*/ 0 w 5011947"/>
              <a:gd name="connsiteY0" fmla="*/ 0 h 5141344"/>
              <a:gd name="connsiteX1" fmla="*/ 0 w 5011947"/>
              <a:gd name="connsiteY1" fmla="*/ 1518249 h 5141344"/>
              <a:gd name="connsiteX2" fmla="*/ 112143 w 5011947"/>
              <a:gd name="connsiteY2" fmla="*/ 1518249 h 5141344"/>
              <a:gd name="connsiteX3" fmla="*/ 2579298 w 5011947"/>
              <a:gd name="connsiteY3" fmla="*/ 1518249 h 5141344"/>
              <a:gd name="connsiteX4" fmla="*/ 2579298 w 5011947"/>
              <a:gd name="connsiteY4" fmla="*/ 5141344 h 5141344"/>
              <a:gd name="connsiteX5" fmla="*/ 5011947 w 5011947"/>
              <a:gd name="connsiteY5" fmla="*/ 5141344 h 5141344"/>
              <a:gd name="connsiteX6" fmla="*/ 5011947 w 5011947"/>
              <a:gd name="connsiteY6" fmla="*/ 1518249 h 5141344"/>
              <a:gd name="connsiteX7" fmla="*/ 3674853 w 5011947"/>
              <a:gd name="connsiteY7" fmla="*/ 181155 h 5141344"/>
              <a:gd name="connsiteX8" fmla="*/ 0 w 5011947"/>
              <a:gd name="connsiteY8" fmla="*/ 0 h 5141344"/>
              <a:gd name="connsiteX0" fmla="*/ 0 w 5011947"/>
              <a:gd name="connsiteY0" fmla="*/ 8627 h 5149971"/>
              <a:gd name="connsiteX1" fmla="*/ 0 w 5011947"/>
              <a:gd name="connsiteY1" fmla="*/ 1526876 h 5149971"/>
              <a:gd name="connsiteX2" fmla="*/ 112143 w 5011947"/>
              <a:gd name="connsiteY2" fmla="*/ 1526876 h 5149971"/>
              <a:gd name="connsiteX3" fmla="*/ 2579298 w 5011947"/>
              <a:gd name="connsiteY3" fmla="*/ 1526876 h 5149971"/>
              <a:gd name="connsiteX4" fmla="*/ 2579298 w 5011947"/>
              <a:gd name="connsiteY4" fmla="*/ 5149971 h 5149971"/>
              <a:gd name="connsiteX5" fmla="*/ 5011947 w 5011947"/>
              <a:gd name="connsiteY5" fmla="*/ 5149971 h 5149971"/>
              <a:gd name="connsiteX6" fmla="*/ 5011947 w 5011947"/>
              <a:gd name="connsiteY6" fmla="*/ 1526876 h 5149971"/>
              <a:gd name="connsiteX7" fmla="*/ 3683480 w 5011947"/>
              <a:gd name="connsiteY7" fmla="*/ 0 h 5149971"/>
              <a:gd name="connsiteX8" fmla="*/ 0 w 5011947"/>
              <a:gd name="connsiteY8" fmla="*/ 8627 h 5149971"/>
              <a:gd name="connsiteX0" fmla="*/ 0 w 5011947"/>
              <a:gd name="connsiteY0" fmla="*/ 8627 h 5149971"/>
              <a:gd name="connsiteX1" fmla="*/ 0 w 5011947"/>
              <a:gd name="connsiteY1" fmla="*/ 1526876 h 5149971"/>
              <a:gd name="connsiteX2" fmla="*/ 2579298 w 5011947"/>
              <a:gd name="connsiteY2" fmla="*/ 1526876 h 5149971"/>
              <a:gd name="connsiteX3" fmla="*/ 2579298 w 5011947"/>
              <a:gd name="connsiteY3" fmla="*/ 5149971 h 5149971"/>
              <a:gd name="connsiteX4" fmla="*/ 5011947 w 5011947"/>
              <a:gd name="connsiteY4" fmla="*/ 5149971 h 5149971"/>
              <a:gd name="connsiteX5" fmla="*/ 5011947 w 5011947"/>
              <a:gd name="connsiteY5" fmla="*/ 1526876 h 5149971"/>
              <a:gd name="connsiteX6" fmla="*/ 3683480 w 5011947"/>
              <a:gd name="connsiteY6" fmla="*/ 0 h 5149971"/>
              <a:gd name="connsiteX7" fmla="*/ 0 w 5011947"/>
              <a:gd name="connsiteY7" fmla="*/ 8627 h 5149971"/>
              <a:gd name="connsiteX0" fmla="*/ 0 w 5011947"/>
              <a:gd name="connsiteY0" fmla="*/ 8627 h 5149971"/>
              <a:gd name="connsiteX1" fmla="*/ 0 w 5011947"/>
              <a:gd name="connsiteY1" fmla="*/ 1526876 h 5149971"/>
              <a:gd name="connsiteX2" fmla="*/ 2579298 w 5011947"/>
              <a:gd name="connsiteY2" fmla="*/ 1526876 h 5149971"/>
              <a:gd name="connsiteX3" fmla="*/ 2579298 w 5011947"/>
              <a:gd name="connsiteY3" fmla="*/ 5149971 h 5149971"/>
              <a:gd name="connsiteX4" fmla="*/ 5011947 w 5011947"/>
              <a:gd name="connsiteY4" fmla="*/ 5149971 h 5149971"/>
              <a:gd name="connsiteX5" fmla="*/ 5011947 w 5011947"/>
              <a:gd name="connsiteY5" fmla="*/ 1526876 h 5149971"/>
              <a:gd name="connsiteX6" fmla="*/ 3683480 w 5011947"/>
              <a:gd name="connsiteY6" fmla="*/ 0 h 5149971"/>
              <a:gd name="connsiteX7" fmla="*/ 0 w 5011947"/>
              <a:gd name="connsiteY7" fmla="*/ 8627 h 514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11947" h="5149971">
                <a:moveTo>
                  <a:pt x="0" y="8627"/>
                </a:moveTo>
                <a:lnTo>
                  <a:pt x="0" y="1526876"/>
                </a:lnTo>
                <a:lnTo>
                  <a:pt x="2579298" y="1526876"/>
                </a:lnTo>
                <a:lnTo>
                  <a:pt x="2579298" y="5149971"/>
                </a:lnTo>
                <a:lnTo>
                  <a:pt x="5011947" y="5149971"/>
                </a:lnTo>
                <a:lnTo>
                  <a:pt x="5011947" y="1526876"/>
                </a:lnTo>
                <a:lnTo>
                  <a:pt x="3683480" y="0"/>
                </a:lnTo>
                <a:lnTo>
                  <a:pt x="0" y="8627"/>
                </a:lnTo>
                <a:close/>
              </a:path>
            </a:pathLst>
          </a:custGeom>
          <a:solidFill>
            <a:srgbClr val="FF0000">
              <a:alpha val="23137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 bwMode="auto">
          <a:xfrm rot="16200000">
            <a:off x="1948468" y="1879996"/>
            <a:ext cx="2106749" cy="4295359"/>
          </a:xfrm>
          <a:prstGeom prst="roundRect">
            <a:avLst>
              <a:gd name="adj" fmla="val 0"/>
            </a:avLst>
          </a:prstGeom>
          <a:solidFill>
            <a:srgbClr val="FFFF00">
              <a:alpha val="25098"/>
            </a:srgbClr>
          </a:solidFill>
          <a:ln w="12700">
            <a:noFill/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角丸四角形 3"/>
          <p:cNvSpPr/>
          <p:nvPr/>
        </p:nvSpPr>
        <p:spPr bwMode="auto">
          <a:xfrm rot="16200000">
            <a:off x="1102843" y="3911603"/>
            <a:ext cx="1537773" cy="2257509"/>
          </a:xfrm>
          <a:prstGeom prst="roundRect">
            <a:avLst>
              <a:gd name="adj" fmla="val 0"/>
            </a:avLst>
          </a:prstGeom>
          <a:solidFill>
            <a:schemeClr val="accent4">
              <a:alpha val="30000"/>
            </a:schemeClr>
          </a:solidFill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角丸四角形 4"/>
          <p:cNvSpPr/>
          <p:nvPr/>
        </p:nvSpPr>
        <p:spPr bwMode="auto">
          <a:xfrm rot="16200000">
            <a:off x="5331538" y="3050970"/>
            <a:ext cx="1742077" cy="2318083"/>
          </a:xfrm>
          <a:prstGeom prst="roundRect">
            <a:avLst>
              <a:gd name="adj" fmla="val 0"/>
            </a:avLst>
          </a:prstGeom>
          <a:solidFill>
            <a:srgbClr val="33CCFF">
              <a:alpha val="18039"/>
            </a:srgbClr>
          </a:solidFill>
          <a:ln w="12700">
            <a:noFill/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矢印コネクタ 5"/>
          <p:cNvCxnSpPr>
            <a:cxnSpLocks/>
            <a:stCxn id="102" idx="2"/>
          </p:cNvCxnSpPr>
          <p:nvPr/>
        </p:nvCxnSpPr>
        <p:spPr>
          <a:xfrm>
            <a:off x="7578652" y="3874183"/>
            <a:ext cx="0" cy="368568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5645412" y="3014580"/>
            <a:ext cx="0" cy="4680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5650251" y="3630751"/>
            <a:ext cx="0" cy="6120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2598377" y="2215994"/>
            <a:ext cx="0" cy="1266586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2598377" y="3723581"/>
            <a:ext cx="0" cy="51917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3295893" y="1542751"/>
            <a:ext cx="0" cy="270000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4792467" y="2785897"/>
            <a:ext cx="0" cy="69668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4791999" y="2044582"/>
            <a:ext cx="0" cy="64785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5642712" y="1849220"/>
            <a:ext cx="0" cy="11520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>
            <a:off x="6642432" y="1614751"/>
            <a:ext cx="1" cy="26280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 15"/>
          <p:cNvSpPr/>
          <p:nvPr/>
        </p:nvSpPr>
        <p:spPr bwMode="auto">
          <a:xfrm rot="16200000">
            <a:off x="1948601" y="-154403"/>
            <a:ext cx="1422000" cy="3776814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noFill/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 flipH="1">
            <a:off x="989798" y="4266146"/>
            <a:ext cx="6954960" cy="735622"/>
          </a:xfrm>
          <a:prstGeom prst="roundRect">
            <a:avLst>
              <a:gd name="adj" fmla="val 28940"/>
            </a:avLst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 flipH="1">
            <a:off x="3048752" y="4377472"/>
            <a:ext cx="1593798" cy="397233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民生分野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 flipH="1">
            <a:off x="6245079" y="4377472"/>
            <a:ext cx="1547530" cy="397233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産業分野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 flipH="1">
            <a:off x="4722143" y="4377472"/>
            <a:ext cx="1443342" cy="397233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運輸分野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角丸四角形 20"/>
          <p:cNvSpPr/>
          <p:nvPr/>
        </p:nvSpPr>
        <p:spPr bwMode="auto">
          <a:xfrm flipH="1">
            <a:off x="1169629" y="4377589"/>
            <a:ext cx="1799530" cy="397233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農林水産分野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 flipV="1">
            <a:off x="4876593" y="2833367"/>
            <a:ext cx="2624976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8643696" y="4428413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₂ 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00576" y="2582407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₂ 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75537" y="2880309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₂ 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58183" y="2907922"/>
            <a:ext cx="1508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②エネルギー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ネットワーク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280150" y="5165560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④カーボンリサイクル、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en-US" altLang="ja-JP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CCUS</a:t>
            </a:r>
            <a:endParaRPr lang="ja-JP" altLang="en-US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 bwMode="auto">
          <a:xfrm flipH="1">
            <a:off x="5296075" y="3494496"/>
            <a:ext cx="1212711" cy="468044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水素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角丸四角形 28"/>
          <p:cNvSpPr/>
          <p:nvPr/>
        </p:nvSpPr>
        <p:spPr bwMode="auto">
          <a:xfrm flipH="1">
            <a:off x="989798" y="3494140"/>
            <a:ext cx="3886795" cy="468044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電気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265021" y="3970051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熱利用</a:t>
            </a:r>
          </a:p>
        </p:txBody>
      </p:sp>
      <p:cxnSp>
        <p:nvCxnSpPr>
          <p:cNvPr id="31" name="直線コネクタ 30"/>
          <p:cNvCxnSpPr>
            <a:cxnSpLocks/>
            <a:stCxn id="84" idx="0"/>
            <a:endCxn id="33" idx="2"/>
          </p:cNvCxnSpPr>
          <p:nvPr/>
        </p:nvCxnSpPr>
        <p:spPr>
          <a:xfrm flipH="1">
            <a:off x="8697416" y="3899150"/>
            <a:ext cx="3672" cy="110801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cxnSpLocks/>
            <a:stCxn id="34" idx="0"/>
            <a:endCxn id="33" idx="0"/>
          </p:cNvCxnSpPr>
          <p:nvPr/>
        </p:nvCxnSpPr>
        <p:spPr>
          <a:xfrm>
            <a:off x="5743414" y="5168204"/>
            <a:ext cx="2799364" cy="81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10800000" flipH="1">
            <a:off x="8388140" y="4845305"/>
            <a:ext cx="309276" cy="323717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円弧 33"/>
          <p:cNvSpPr/>
          <p:nvPr/>
        </p:nvSpPr>
        <p:spPr>
          <a:xfrm rot="10800000">
            <a:off x="5624105" y="4947882"/>
            <a:ext cx="238617" cy="220322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0AD4633-1B74-DD4A-82B5-D968B35A2533}"/>
              </a:ext>
            </a:extLst>
          </p:cNvPr>
          <p:cNvSpPr txBox="1"/>
          <p:nvPr/>
        </p:nvSpPr>
        <p:spPr>
          <a:xfrm>
            <a:off x="7616048" y="3934040"/>
            <a:ext cx="1172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炭化水素系燃料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EA9CF32-CB3B-E14E-BB2E-C797AF56CE9F}"/>
              </a:ext>
            </a:extLst>
          </p:cNvPr>
          <p:cNvSpPr txBox="1"/>
          <p:nvPr/>
        </p:nvSpPr>
        <p:spPr>
          <a:xfrm>
            <a:off x="2578540" y="397005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電気</a:t>
            </a:r>
          </a:p>
        </p:txBody>
      </p:sp>
      <p:sp>
        <p:nvSpPr>
          <p:cNvPr id="37" name="角丸四角形 36"/>
          <p:cNvSpPr/>
          <p:nvPr/>
        </p:nvSpPr>
        <p:spPr bwMode="auto">
          <a:xfrm flipH="1">
            <a:off x="4601851" y="1491907"/>
            <a:ext cx="2249434" cy="777583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化石燃料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・石炭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・石油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・天然</a:t>
            </a:r>
            <a:r>
              <a:rPr kumimoji="0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ガス　・メタンハイドレート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8" name="角丸四角形 37"/>
          <p:cNvSpPr/>
          <p:nvPr/>
        </p:nvSpPr>
        <p:spPr bwMode="auto">
          <a:xfrm flipH="1">
            <a:off x="1018578" y="1490418"/>
            <a:ext cx="2410872" cy="78056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再生可能エネルギー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・太陽光　・水力　・風力　・地熱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・太陽熱　・地中熱　・未利用熱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0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バイオマス　・海洋エネルギー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等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9" name="角丸四角形 38"/>
          <p:cNvSpPr/>
          <p:nvPr/>
        </p:nvSpPr>
        <p:spPr bwMode="auto">
          <a:xfrm flipH="1">
            <a:off x="5313040" y="2986625"/>
            <a:ext cx="704870" cy="281871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転換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0" name="角丸四角形 39"/>
          <p:cNvSpPr/>
          <p:nvPr/>
        </p:nvSpPr>
        <p:spPr bwMode="auto">
          <a:xfrm flipH="1">
            <a:off x="4450746" y="2692432"/>
            <a:ext cx="698773" cy="281871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発電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EA9CF32-CB3B-E14E-BB2E-C797AF56CE9F}"/>
              </a:ext>
            </a:extLst>
          </p:cNvPr>
          <p:cNvSpPr txBox="1"/>
          <p:nvPr/>
        </p:nvSpPr>
        <p:spPr>
          <a:xfrm>
            <a:off x="2576736" y="257483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電気</a:t>
            </a:r>
          </a:p>
        </p:txBody>
      </p:sp>
      <p:cxnSp>
        <p:nvCxnSpPr>
          <p:cNvPr id="42" name="直線コネクタ 41"/>
          <p:cNvCxnSpPr>
            <a:cxnSpLocks/>
            <a:endCxn id="28" idx="3"/>
          </p:cNvCxnSpPr>
          <p:nvPr/>
        </p:nvCxnSpPr>
        <p:spPr>
          <a:xfrm flipV="1">
            <a:off x="4876594" y="3728518"/>
            <a:ext cx="419481" cy="1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3270400" y="257483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59317" y="1711421"/>
            <a:ext cx="569067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一次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9317" y="3556591"/>
            <a:ext cx="569067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二次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59317" y="4491449"/>
            <a:ext cx="76123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最終需要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 flipH="1" flipV="1">
            <a:off x="3368824" y="1163376"/>
            <a:ext cx="3714044" cy="14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弧 47"/>
          <p:cNvSpPr/>
          <p:nvPr/>
        </p:nvSpPr>
        <p:spPr>
          <a:xfrm rot="5400000" flipH="1">
            <a:off x="6912521" y="1179227"/>
            <a:ext cx="340693" cy="309276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635522" y="397005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621281" y="3847007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燃料／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熱利用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74425" y="1024832"/>
            <a:ext cx="2225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①非化石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730411" y="1104869"/>
            <a:ext cx="956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</a:t>
            </a:r>
          </a:p>
        </p:txBody>
      </p:sp>
      <p:sp>
        <p:nvSpPr>
          <p:cNvPr id="53" name="円弧 52"/>
          <p:cNvSpPr/>
          <p:nvPr/>
        </p:nvSpPr>
        <p:spPr>
          <a:xfrm rot="16200000">
            <a:off x="7221798" y="1179085"/>
            <a:ext cx="340693" cy="309276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4" name="直線矢印コネクタ 53"/>
          <p:cNvCxnSpPr>
            <a:cxnSpLocks/>
          </p:cNvCxnSpPr>
          <p:nvPr/>
        </p:nvCxnSpPr>
        <p:spPr>
          <a:xfrm>
            <a:off x="7383267" y="1163377"/>
            <a:ext cx="1404000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cxnSpLocks/>
          </p:cNvCxnSpPr>
          <p:nvPr/>
        </p:nvCxnSpPr>
        <p:spPr>
          <a:xfrm>
            <a:off x="7094660" y="1467588"/>
            <a:ext cx="1656000" cy="3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弧 55"/>
          <p:cNvSpPr/>
          <p:nvPr/>
        </p:nvSpPr>
        <p:spPr>
          <a:xfrm flipH="1">
            <a:off x="6975136" y="1467942"/>
            <a:ext cx="340693" cy="309276"/>
          </a:xfrm>
          <a:prstGeom prst="arc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7" name="直線矢印コネクタ 56"/>
          <p:cNvCxnSpPr>
            <a:cxnSpLocks/>
            <a:stCxn id="75" idx="2"/>
          </p:cNvCxnSpPr>
          <p:nvPr/>
        </p:nvCxnSpPr>
        <p:spPr>
          <a:xfrm flipH="1">
            <a:off x="6179534" y="2790314"/>
            <a:ext cx="0" cy="69226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7286028" y="1465687"/>
            <a:ext cx="795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からの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313401" y="908720"/>
            <a:ext cx="11240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海外で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kumimoji="1" lang="en-US" altLang="ja-JP" sz="11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貯留</a:t>
            </a: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4024114" y="1363443"/>
            <a:ext cx="0" cy="13197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円弧 60"/>
          <p:cNvSpPr/>
          <p:nvPr/>
        </p:nvSpPr>
        <p:spPr>
          <a:xfrm flipH="1">
            <a:off x="4016896" y="1318008"/>
            <a:ext cx="205222" cy="194148"/>
          </a:xfrm>
          <a:prstGeom prst="arc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4106660" y="1318008"/>
            <a:ext cx="464400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5767329" y="1375395"/>
            <a:ext cx="0" cy="13197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円弧 63"/>
          <p:cNvSpPr/>
          <p:nvPr/>
        </p:nvSpPr>
        <p:spPr>
          <a:xfrm flipH="1">
            <a:off x="5760111" y="1320629"/>
            <a:ext cx="205222" cy="194148"/>
          </a:xfrm>
          <a:prstGeom prst="arc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5" name="直線コネクタ 64"/>
          <p:cNvCxnSpPr>
            <a:stCxn id="48" idx="0"/>
          </p:cNvCxnSpPr>
          <p:nvPr/>
        </p:nvCxnSpPr>
        <p:spPr>
          <a:xfrm flipH="1">
            <a:off x="7232699" y="1333866"/>
            <a:ext cx="0" cy="134364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グループ化 65"/>
          <p:cNvGrpSpPr/>
          <p:nvPr/>
        </p:nvGrpSpPr>
        <p:grpSpPr>
          <a:xfrm>
            <a:off x="8137082" y="966778"/>
            <a:ext cx="1569687" cy="1011793"/>
            <a:chOff x="8299915" y="2636995"/>
            <a:chExt cx="1406059" cy="625703"/>
          </a:xfrm>
        </p:grpSpPr>
        <p:sp>
          <p:nvSpPr>
            <p:cNvPr id="67" name="円弧 66"/>
            <p:cNvSpPr/>
            <p:nvPr/>
          </p:nvSpPr>
          <p:spPr>
            <a:xfrm rot="16200000" flipH="1">
              <a:off x="8284206" y="2937713"/>
              <a:ext cx="340693" cy="309276"/>
            </a:xfrm>
            <a:prstGeom prst="arc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68" name="直線コネクタ 67"/>
            <p:cNvCxnSpPr>
              <a:stCxn id="67" idx="0"/>
            </p:cNvCxnSpPr>
            <p:nvPr/>
          </p:nvCxnSpPr>
          <p:spPr>
            <a:xfrm flipV="1">
              <a:off x="8299915" y="2636995"/>
              <a:ext cx="0" cy="455356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stCxn id="67" idx="2"/>
            </p:cNvCxnSpPr>
            <p:nvPr/>
          </p:nvCxnSpPr>
          <p:spPr>
            <a:xfrm flipV="1">
              <a:off x="8454553" y="3261163"/>
              <a:ext cx="1251421" cy="1535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テキスト ボックス 69"/>
          <p:cNvSpPr txBox="1"/>
          <p:nvPr/>
        </p:nvSpPr>
        <p:spPr>
          <a:xfrm>
            <a:off x="5873506" y="128697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31376" y="5465691"/>
            <a:ext cx="2284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⑤ゼロエミ農林水産業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2" name="直線矢印コネクタ 71"/>
          <p:cNvCxnSpPr>
            <a:cxnSpLocks/>
          </p:cNvCxnSpPr>
          <p:nvPr/>
        </p:nvCxnSpPr>
        <p:spPr>
          <a:xfrm flipH="1">
            <a:off x="1871729" y="4977219"/>
            <a:ext cx="0" cy="21600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1856656" y="495144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₂ </a:t>
            </a:r>
          </a:p>
        </p:txBody>
      </p:sp>
      <p:sp>
        <p:nvSpPr>
          <p:cNvPr id="74" name="角丸四角形 73"/>
          <p:cNvSpPr/>
          <p:nvPr/>
        </p:nvSpPr>
        <p:spPr bwMode="auto">
          <a:xfrm flipH="1">
            <a:off x="3642451" y="1490460"/>
            <a:ext cx="734485" cy="780476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5" name="円弧 74"/>
          <p:cNvSpPr/>
          <p:nvPr/>
        </p:nvSpPr>
        <p:spPr>
          <a:xfrm flipH="1">
            <a:off x="6183241" y="2635676"/>
            <a:ext cx="340693" cy="309276"/>
          </a:xfrm>
          <a:prstGeom prst="arc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6" name="円弧 75"/>
          <p:cNvSpPr/>
          <p:nvPr/>
        </p:nvSpPr>
        <p:spPr>
          <a:xfrm rot="10800000" flipH="1">
            <a:off x="6637757" y="2323875"/>
            <a:ext cx="340693" cy="309276"/>
          </a:xfrm>
          <a:prstGeom prst="arc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77" name="直線コネクタ 76"/>
          <p:cNvCxnSpPr>
            <a:cxnSpLocks/>
            <a:stCxn id="75" idx="0"/>
            <a:endCxn id="76" idx="0"/>
          </p:cNvCxnSpPr>
          <p:nvPr/>
        </p:nvCxnSpPr>
        <p:spPr>
          <a:xfrm flipV="1">
            <a:off x="6353588" y="2633151"/>
            <a:ext cx="454515" cy="2525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>
            <a:cxnSpLocks/>
            <a:stCxn id="56" idx="2"/>
          </p:cNvCxnSpPr>
          <p:nvPr/>
        </p:nvCxnSpPr>
        <p:spPr>
          <a:xfrm>
            <a:off x="6975136" y="1622580"/>
            <a:ext cx="3314" cy="88435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4190872" y="4758905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分野間連携</a:t>
            </a:r>
          </a:p>
        </p:txBody>
      </p:sp>
      <p:cxnSp>
        <p:nvCxnSpPr>
          <p:cNvPr id="80" name="直線矢印コネクタ 79"/>
          <p:cNvCxnSpPr>
            <a:endCxn id="102" idx="3"/>
          </p:cNvCxnSpPr>
          <p:nvPr/>
        </p:nvCxnSpPr>
        <p:spPr>
          <a:xfrm>
            <a:off x="6508713" y="3733024"/>
            <a:ext cx="664670" cy="22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角丸四角形 80"/>
          <p:cNvSpPr/>
          <p:nvPr/>
        </p:nvSpPr>
        <p:spPr bwMode="auto">
          <a:xfrm flipH="1">
            <a:off x="7501524" y="2640125"/>
            <a:ext cx="1197303" cy="39030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CCS</a:t>
            </a:r>
            <a:endParaRPr kumimoji="0" lang="en-US" altLang="ja-JP" b="1" baseline="30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2" name="直線矢印コネクタ 81"/>
          <p:cNvCxnSpPr>
            <a:cxnSpLocks/>
          </p:cNvCxnSpPr>
          <p:nvPr/>
        </p:nvCxnSpPr>
        <p:spPr>
          <a:xfrm flipH="1">
            <a:off x="7588418" y="3292932"/>
            <a:ext cx="0" cy="30253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>
            <a:stCxn id="84" idx="2"/>
            <a:endCxn id="102" idx="1"/>
          </p:cNvCxnSpPr>
          <p:nvPr/>
        </p:nvCxnSpPr>
        <p:spPr>
          <a:xfrm flipH="1">
            <a:off x="7983922" y="3733024"/>
            <a:ext cx="563986" cy="22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円弧 83"/>
          <p:cNvSpPr/>
          <p:nvPr/>
        </p:nvSpPr>
        <p:spPr>
          <a:xfrm rot="5400000" flipH="1">
            <a:off x="8381782" y="3745970"/>
            <a:ext cx="332252" cy="306360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角丸四角形 84"/>
          <p:cNvSpPr/>
          <p:nvPr/>
        </p:nvSpPr>
        <p:spPr bwMode="auto">
          <a:xfrm flipH="1">
            <a:off x="8299644" y="3144057"/>
            <a:ext cx="903979" cy="3371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DAC</a:t>
            </a:r>
            <a:r>
              <a:rPr kumimoji="0" lang="ja-JP" altLang="en-US" baseline="30000" noProof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0" lang="ja-JP" altLang="en-US" baseline="30000" noProof="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baseline="30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651612" y="3476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9192594" y="301688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大気</a:t>
            </a:r>
          </a:p>
        </p:txBody>
      </p:sp>
      <p:cxnSp>
        <p:nvCxnSpPr>
          <p:cNvPr id="88" name="直線矢印コネクタ 87"/>
          <p:cNvCxnSpPr/>
          <p:nvPr/>
        </p:nvCxnSpPr>
        <p:spPr>
          <a:xfrm flipH="1">
            <a:off x="9203768" y="3312647"/>
            <a:ext cx="404538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円弧 88"/>
          <p:cNvSpPr/>
          <p:nvPr/>
        </p:nvSpPr>
        <p:spPr>
          <a:xfrm rot="5400000" flipH="1">
            <a:off x="7276828" y="3135141"/>
            <a:ext cx="319903" cy="309276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90" name="直線コネクタ 89"/>
          <p:cNvCxnSpPr>
            <a:cxnSpLocks/>
            <a:stCxn id="39" idx="1"/>
            <a:endCxn id="89" idx="2"/>
          </p:cNvCxnSpPr>
          <p:nvPr/>
        </p:nvCxnSpPr>
        <p:spPr>
          <a:xfrm>
            <a:off x="6017910" y="3127561"/>
            <a:ext cx="141887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>
            <a:cxnSpLocks/>
          </p:cNvCxnSpPr>
          <p:nvPr/>
        </p:nvCxnSpPr>
        <p:spPr>
          <a:xfrm>
            <a:off x="7781100" y="3450068"/>
            <a:ext cx="0" cy="145396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円弧 91"/>
          <p:cNvSpPr/>
          <p:nvPr/>
        </p:nvSpPr>
        <p:spPr>
          <a:xfrm rot="16200000" flipH="1">
            <a:off x="7974031" y="2998185"/>
            <a:ext cx="319903" cy="309276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93" name="直線矢印コネクタ 92"/>
          <p:cNvCxnSpPr>
            <a:stCxn id="92" idx="0"/>
          </p:cNvCxnSpPr>
          <p:nvPr/>
        </p:nvCxnSpPr>
        <p:spPr>
          <a:xfrm flipH="1" flipV="1">
            <a:off x="7979344" y="3024741"/>
            <a:ext cx="1" cy="12808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円弧 93"/>
          <p:cNvSpPr/>
          <p:nvPr/>
        </p:nvSpPr>
        <p:spPr>
          <a:xfrm flipH="1">
            <a:off x="7781100" y="3313186"/>
            <a:ext cx="319903" cy="309276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95" name="直線コネクタ 94"/>
          <p:cNvCxnSpPr>
            <a:cxnSpLocks/>
            <a:stCxn id="85" idx="3"/>
            <a:endCxn id="94" idx="0"/>
          </p:cNvCxnSpPr>
          <p:nvPr/>
        </p:nvCxnSpPr>
        <p:spPr>
          <a:xfrm flipH="1">
            <a:off x="7941052" y="3312648"/>
            <a:ext cx="358592" cy="53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>
            <a:cxnSpLocks/>
          </p:cNvCxnSpPr>
          <p:nvPr/>
        </p:nvCxnSpPr>
        <p:spPr>
          <a:xfrm>
            <a:off x="5621033" y="4993975"/>
            <a:ext cx="0" cy="72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弧 96"/>
          <p:cNvSpPr/>
          <p:nvPr/>
        </p:nvSpPr>
        <p:spPr>
          <a:xfrm rot="10800000" flipH="1">
            <a:off x="6955353" y="2522868"/>
            <a:ext cx="277346" cy="309276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8" name="角丸四角形 97"/>
          <p:cNvSpPr/>
          <p:nvPr/>
        </p:nvSpPr>
        <p:spPr bwMode="auto">
          <a:xfrm flipH="1">
            <a:off x="1066640" y="5182660"/>
            <a:ext cx="1610179" cy="324000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炭素・窒素固定</a:t>
            </a:r>
            <a:endParaRPr kumimoji="0" lang="en-US" altLang="ja-JP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9" name="円弧 98"/>
          <p:cNvSpPr/>
          <p:nvPr/>
        </p:nvSpPr>
        <p:spPr>
          <a:xfrm rot="5400000" flipH="1">
            <a:off x="7014692" y="2847299"/>
            <a:ext cx="340693" cy="309276"/>
          </a:xfrm>
          <a:prstGeom prst="arc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00" name="直線矢印コネクタ 99"/>
          <p:cNvCxnSpPr/>
          <p:nvPr/>
        </p:nvCxnSpPr>
        <p:spPr>
          <a:xfrm>
            <a:off x="7339677" y="2983464"/>
            <a:ext cx="0" cy="61200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>
            <a:off x="0" y="5809245"/>
            <a:ext cx="7674713" cy="534368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CCUS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Carbon Capture, Utilization and Storage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（炭素の回収・利用・貯留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２）農業・林業・その他土地利用部門からの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GHG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排出量は世界の排出量の約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1/4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を占める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（出典：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IPCC AR5 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作業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部会報告書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DAC : Direct Air Capture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（大気からの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en-US" altLang="ja-JP" sz="1000" baseline="-25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分離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 bwMode="auto">
          <a:xfrm flipH="1">
            <a:off x="7173383" y="3592312"/>
            <a:ext cx="810539" cy="281871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転換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157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2020-04-07T09:43:37Z</dcterms:modified>
</cp:coreProperties>
</file>