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 bwMode="auto">
          <a:xfrm>
            <a:off x="200472" y="1484784"/>
            <a:ext cx="9505056" cy="4680520"/>
          </a:xfrm>
          <a:prstGeom prst="roundRect">
            <a:avLst/>
          </a:prstGeom>
          <a:noFill/>
          <a:ln w="9525">
            <a:solidFill>
              <a:sysClr val="window" lastClr="FFFFFF">
                <a:lumMod val="50000"/>
              </a:sys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プレースホルダー 4"/>
          <p:cNvSpPr txBox="1">
            <a:spLocks/>
          </p:cNvSpPr>
          <p:nvPr/>
        </p:nvSpPr>
        <p:spPr>
          <a:xfrm>
            <a:off x="273600" y="1821141"/>
            <a:ext cx="9360000" cy="4272155"/>
          </a:xfrm>
          <a:prstGeom prst="rect">
            <a:avLst/>
          </a:prstGeom>
          <a:noFill/>
        </p:spPr>
        <p:txBody>
          <a:bodyPr vert="horz" wrap="none" lIns="72000" tIns="0" rIns="72000" bIns="0" numCol="2" spcCol="18000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None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marR="0" lvl="0" indent="-400050" algn="l" defTabSz="18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+mj-lt"/>
              <a:buAutoNum type="romanUcPeriod"/>
              <a:tabLst/>
              <a:defRPr/>
            </a:pPr>
            <a:r>
              <a:rPr kumimoji="1" lang="ja-JP" altLang="en-US" sz="1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エネルギー転換</a:t>
            </a:r>
            <a:endParaRPr kumimoji="1" lang="en-US" altLang="ja-JP" sz="1600" b="1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18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再生可能エネルギーを主力電源に</a:t>
            </a:r>
            <a:endParaRPr kumimoji="1" lang="en-US" altLang="ja-JP" sz="1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18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デジタル技術を用いた強靱な電力ネットワークの構築</a:t>
            </a:r>
            <a:endParaRPr kumimoji="1" lang="en-US" altLang="ja-JP" sz="1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18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低コストな水素サプライチェーンの構築</a:t>
            </a:r>
            <a:endParaRPr kumimoji="1" lang="en-US" altLang="ja-JP" sz="1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18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革新的原子力技術／核融合の実現</a:t>
            </a:r>
            <a:endParaRPr kumimoji="1" lang="en-US" altLang="ja-JP" sz="1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18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1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CCUS</a:t>
            </a: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／カーボンリサイクルを見据えた低コストでの</a:t>
            </a:r>
            <a:r>
              <a:rPr kumimoji="1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CO</a:t>
            </a:r>
            <a:r>
              <a:rPr kumimoji="1" lang="en-US" altLang="ja-JP" sz="14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分離回収</a:t>
            </a:r>
          </a:p>
          <a:p>
            <a:pPr marL="400050" marR="0" lvl="0" indent="-400050" algn="l" defTabSz="18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+mj-lt"/>
              <a:buAutoNum type="romanUcPeriod"/>
              <a:tabLst/>
              <a:defRPr/>
            </a:pPr>
            <a:r>
              <a:rPr kumimoji="1" lang="ja-JP" altLang="en-US" sz="1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運輸</a:t>
            </a:r>
            <a:endParaRPr kumimoji="1" lang="en-US" altLang="ja-JP" sz="1600" b="1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18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多様なアプローチによるグリーンモビリティの確立</a:t>
            </a:r>
            <a:r>
              <a:rPr kumimoji="1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</a:p>
          <a:p>
            <a:pPr marL="400050" marR="0" lvl="0" indent="-400050" algn="l" defTabSz="18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+mj-lt"/>
              <a:buAutoNum type="romanUcPeriod"/>
              <a:tabLst/>
              <a:defRPr/>
            </a:pPr>
            <a:r>
              <a:rPr kumimoji="1" lang="ja-JP" altLang="en-US" sz="1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産業</a:t>
            </a:r>
            <a:endParaRPr kumimoji="1" lang="en-US" altLang="ja-JP" sz="1600" b="1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18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化石資源依存からの脱却（再生可能エネルギー由来の電力や水素の活用）</a:t>
            </a:r>
            <a:endParaRPr kumimoji="1" lang="en-US" altLang="ja-JP" sz="1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18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カーボンリサイクル技術による</a:t>
            </a:r>
            <a:r>
              <a:rPr kumimoji="1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CO</a:t>
            </a:r>
            <a:r>
              <a:rPr kumimoji="1" lang="en-US" altLang="ja-JP" sz="14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の原燃料化など</a:t>
            </a:r>
            <a:endParaRPr kumimoji="1" lang="en-US" altLang="ja-JP" sz="1400" b="1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00050" marR="0" lvl="0" indent="-400050" algn="l" defTabSz="18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+mj-lt"/>
              <a:buAutoNum type="romanUcPeriod"/>
              <a:tabLst/>
              <a:defRPr/>
            </a:pPr>
            <a:r>
              <a:rPr kumimoji="1" lang="ja-JP" altLang="en-US" sz="1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業務・家庭・その他・横断領域</a:t>
            </a:r>
            <a:endParaRPr kumimoji="1" lang="en-US" altLang="ja-JP" sz="16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18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最先端の</a:t>
            </a:r>
            <a:r>
              <a:rPr kumimoji="1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GHG</a:t>
            </a: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削減技術の活用</a:t>
            </a:r>
            <a:endParaRPr kumimoji="1" lang="en-US" altLang="ja-JP" sz="1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18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ビッグデータ、</a:t>
            </a:r>
            <a:r>
              <a:rPr kumimoji="1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、分散管理技術等を用いた都市マネジメントの変革</a:t>
            </a:r>
            <a:endParaRPr kumimoji="1" lang="en-US" altLang="ja-JP" sz="1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18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シェアリングエコノミーによる省エネ／テレワーク、働き方改革、行動変容の促進</a:t>
            </a:r>
            <a:endParaRPr kumimoji="1" lang="en-US" altLang="ja-JP" sz="1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18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1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GHG</a:t>
            </a: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削減効果の検証に貢献する科学的知見の充実</a:t>
            </a:r>
            <a:endParaRPr kumimoji="1" lang="en-US" altLang="ja-JP" sz="1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00050" marR="0" lvl="0" indent="-400050" algn="l" defTabSz="18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+mj-lt"/>
              <a:buAutoNum type="romanUcPeriod"/>
              <a:tabLst/>
              <a:defRPr/>
            </a:pPr>
            <a:r>
              <a:rPr kumimoji="1" lang="ja-JP" altLang="en-US" sz="1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農林水産業・吸収源</a:t>
            </a:r>
            <a:endParaRPr kumimoji="1" lang="en-US" altLang="ja-JP" sz="1600" b="1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18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最先端のバイオ技術等を活用した資源利用及び農地・森林・海洋への</a:t>
            </a:r>
            <a:r>
              <a:rPr kumimoji="1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CO</a:t>
            </a:r>
            <a:r>
              <a:rPr kumimoji="1" lang="en-US" altLang="ja-JP" sz="14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吸収・固定</a:t>
            </a:r>
            <a:endParaRPr kumimoji="1" lang="en-US" altLang="ja-JP" sz="1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18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農畜産業からのメタン・</a:t>
            </a:r>
            <a:r>
              <a:rPr kumimoji="1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N</a:t>
            </a:r>
            <a:r>
              <a:rPr kumimoji="1" lang="en-US" altLang="ja-JP" sz="14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O</a:t>
            </a: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排出削減</a:t>
            </a:r>
            <a:endParaRPr kumimoji="1" lang="en-US" altLang="ja-JP" sz="1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18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農林水産業における再生可能エネルギーの活用＆スマート農林水産業</a:t>
            </a:r>
            <a:endParaRPr kumimoji="1" lang="en-US" altLang="ja-JP" sz="1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marR="0" lvl="1" indent="-285750" algn="l" defTabSz="18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大気中の</a:t>
            </a:r>
            <a:r>
              <a:rPr kumimoji="1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CO</a:t>
            </a:r>
            <a:r>
              <a:rPr kumimoji="1" lang="en-US" altLang="ja-JP" sz="14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の回収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98961" y="1327368"/>
            <a:ext cx="7378943" cy="338554"/>
          </a:xfrm>
          <a:prstGeom prst="rect">
            <a:avLst/>
          </a:prstGeom>
          <a:solidFill>
            <a:sysClr val="window" lastClr="FFFFFF"/>
          </a:solidFill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</a:rPr>
              <a:t>－革新的技術の</a:t>
            </a: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</a:rPr>
              <a:t>2050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</a:rPr>
              <a:t>年までの確立を目指す具体的な行動計画</a:t>
            </a:r>
            <a:r>
              <a:rPr kumimoji="0" lang="zh-TW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</a:rPr>
              <a:t>（</a:t>
            </a: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</a:rPr>
              <a:t>5</a:t>
            </a:r>
            <a:r>
              <a:rPr kumimoji="0" lang="zh-TW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</a:rPr>
              <a:t>分野</a:t>
            </a: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</a:rPr>
              <a:t>16</a:t>
            </a:r>
            <a:r>
              <a:rPr kumimoji="0" lang="zh-TW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</a:rPr>
              <a:t>課題）－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0472" y="950624"/>
            <a:ext cx="3329758" cy="400110"/>
          </a:xfrm>
          <a:prstGeom prst="rect">
            <a:avLst/>
          </a:prstGeom>
          <a:solidFill>
            <a:sysClr val="window" lastClr="FFFFFF"/>
          </a:solidFill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</a:rPr>
              <a:t>イノベーション・アクションプラン</a:t>
            </a:r>
            <a:endParaRPr kumimoji="0" lang="zh-TW" alt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77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2020-04-07T10:51:34Z</dcterms:modified>
</cp:coreProperties>
</file>