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removePersonalInfoOnSave="1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468" r:id="rId2"/>
  </p:sldIdLst>
  <p:sldSz cx="9906000" cy="6858000" type="A4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14">
          <p15:clr>
            <a:srgbClr val="A4A3A4"/>
          </p15:clr>
        </p15:guide>
        <p15:guide id="2" pos="12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8" userDrawn="1">
          <p15:clr>
            <a:srgbClr val="A4A3A4"/>
          </p15:clr>
        </p15:guide>
        <p15:guide id="2" pos="212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0064C8"/>
    <a:srgbClr val="99D6EC"/>
    <a:srgbClr val="FF5A00"/>
    <a:srgbClr val="0098D0"/>
    <a:srgbClr val="B197D3"/>
    <a:srgbClr val="FFBE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259" autoAdjust="0"/>
    <p:restoredTop sz="94647" autoAdjust="0"/>
  </p:normalViewPr>
  <p:slideViewPr>
    <p:cSldViewPr>
      <p:cViewPr varScale="1">
        <p:scale>
          <a:sx n="69" d="100"/>
          <a:sy n="69" d="100"/>
        </p:scale>
        <p:origin x="306" y="72"/>
      </p:cViewPr>
      <p:guideLst>
        <p:guide orient="horz" pos="414"/>
        <p:guide pos="126"/>
      </p:guideLst>
    </p:cSldViewPr>
  </p:slideViewPr>
  <p:outlineViewPr>
    <p:cViewPr>
      <p:scale>
        <a:sx n="33" d="100"/>
        <a:sy n="33" d="100"/>
      </p:scale>
      <p:origin x="0" y="766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90" d="100"/>
          <a:sy n="90" d="100"/>
        </p:scale>
        <p:origin x="-2070" y="-72"/>
      </p:cViewPr>
      <p:guideLst>
        <p:guide orient="horz" pos="3108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4" y="2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5377" y="2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kumimoji="1" lang="ja-JP" altLang="en-US" sz="1400" dirty="0" smtClean="0">
                <a:latin typeface="ＭＳ Ｐゴシック" pitchFamily="50" charset="-128"/>
                <a:ea typeface="ＭＳ Ｐゴシック" pitchFamily="50" charset="-128"/>
              </a:rPr>
              <a:t>機密性○</a:t>
            </a:r>
            <a:endParaRPr kumimoji="1" lang="ja-JP" altLang="en-US" sz="1400" dirty="0"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4" y="9371287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5377" y="9371287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0C1D9C-4153-45A3-ABA8-5AC906D324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6108798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4" y="2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7" y="2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400">
                <a:latin typeface="ＭＳ Ｐゴシック" pitchFamily="50" charset="-128"/>
                <a:ea typeface="ＭＳ Ｐゴシック" pitchFamily="50" charset="-128"/>
              </a:defRPr>
            </a:lvl1pPr>
          </a:lstStyle>
          <a:p>
            <a:r>
              <a:rPr lang="ja-JP" altLang="en-US" dirty="0" smtClean="0"/>
              <a:t>機密性○</a:t>
            </a:r>
            <a:endParaRPr lang="en-US" altLang="ja-JP" dirty="0" smtClean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95325" y="739775"/>
            <a:ext cx="534511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686501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4" y="9371287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7" y="9371287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35E722-DCEB-4B9B-850A-0990A504E4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926932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3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588439"/>
            <a:ext cx="8420100" cy="55399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algn="ctr">
              <a:defRPr lang="ja-JP" altLang="en-US" sz="3600" b="1" dirty="0"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pPr marL="0" lvl="0"/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4653136"/>
            <a:ext cx="6934200" cy="125572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0" indent="0" algn="ctr">
              <a:buNone/>
              <a:defRPr lang="ja-JP" altLang="en-US" sz="2400" b="1"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pPr marL="0" lvl="0" algn="ctr"/>
            <a:r>
              <a:rPr kumimoji="1" lang="ja-JP" altLang="en-US" smtClean="0"/>
              <a:t>マスター サブタイトルの書式設定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38EED-0542-4C86-A18B-4CD095A08138}" type="datetime1">
              <a:rPr kumimoji="1" lang="ja-JP" altLang="en-US" smtClean="0"/>
              <a:t>2020/4/7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06662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1393439" y="1520788"/>
            <a:ext cx="7423989" cy="646331"/>
          </a:xfrm>
        </p:spPr>
        <p:txBody>
          <a:bodyPr wrap="square" anchor="t" anchorCtr="0">
            <a:spAutoFit/>
          </a:bodyPr>
          <a:lstStyle>
            <a:lvl1pPr algn="l">
              <a:defRPr lang="ja-JP" altLang="en-US" sz="3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dirty="0" smtClean="0"/>
              <a:t>１．見出しの記入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7FD6B-AACB-4FB5-A82B-515F0D3C0BFC}" type="datetime1">
              <a:rPr kumimoji="1" lang="ja-JP" altLang="en-US" smtClean="0"/>
              <a:t>2020/4/7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59921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準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D6CFB-7E9F-4517-9C6C-7920C3455632}" type="datetime1">
              <a:rPr kumimoji="1" lang="ja-JP" altLang="en-US" smtClean="0"/>
              <a:t>2020/4/7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タイトル 1"/>
          <p:cNvSpPr>
            <a:spLocks noGrp="1"/>
          </p:cNvSpPr>
          <p:nvPr>
            <p:ph type="title"/>
          </p:nvPr>
        </p:nvSpPr>
        <p:spPr>
          <a:xfrm>
            <a:off x="200471" y="188640"/>
            <a:ext cx="9505503" cy="461665"/>
          </a:xfrm>
        </p:spPr>
        <p:txBody>
          <a:bodyPr wrap="square">
            <a:spAutoFit/>
          </a:bodyPr>
          <a:lstStyle>
            <a:lvl1pPr algn="l">
              <a:defRPr lang="ja-JP" altLang="en-US" sz="2400" b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8" name="テキスト プレースホルダー 9"/>
          <p:cNvSpPr>
            <a:spLocks noGrp="1"/>
          </p:cNvSpPr>
          <p:nvPr>
            <p:ph type="body" sz="quarter" idx="13" hasCustomPrompt="1"/>
          </p:nvPr>
        </p:nvSpPr>
        <p:spPr>
          <a:xfrm>
            <a:off x="200794" y="6309320"/>
            <a:ext cx="9396722" cy="161583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（資料）●●</a:t>
            </a:r>
            <a:endParaRPr kumimoji="1" lang="ja-JP" altLang="en-US" dirty="0"/>
          </a:p>
        </p:txBody>
      </p:sp>
      <p:sp>
        <p:nvSpPr>
          <p:cNvPr id="9" name="テキスト プレースホルダー 9"/>
          <p:cNvSpPr>
            <a:spLocks noGrp="1"/>
          </p:cNvSpPr>
          <p:nvPr>
            <p:ph type="body" sz="quarter" idx="14" hasCustomPrompt="1"/>
          </p:nvPr>
        </p:nvSpPr>
        <p:spPr>
          <a:xfrm>
            <a:off x="200794" y="3104964"/>
            <a:ext cx="1853071" cy="307777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0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20pt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0" name="テキスト プレースホルダー 9"/>
          <p:cNvSpPr>
            <a:spLocks noGrp="1"/>
          </p:cNvSpPr>
          <p:nvPr>
            <p:ph type="body" sz="quarter" idx="15" hasCustomPrompt="1"/>
          </p:nvPr>
        </p:nvSpPr>
        <p:spPr>
          <a:xfrm>
            <a:off x="200472" y="3769295"/>
            <a:ext cx="1298432" cy="215444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14pt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1" name="テキスト プレースホルダー 9"/>
          <p:cNvSpPr>
            <a:spLocks noGrp="1"/>
          </p:cNvSpPr>
          <p:nvPr>
            <p:ph type="body" sz="quarter" idx="16" hasCustomPrompt="1"/>
          </p:nvPr>
        </p:nvSpPr>
        <p:spPr>
          <a:xfrm>
            <a:off x="200472" y="4365104"/>
            <a:ext cx="1102866" cy="161583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10.5pt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2" name="テキスト プレースホルダー 11"/>
          <p:cNvSpPr>
            <a:spLocks noGrp="1"/>
          </p:cNvSpPr>
          <p:nvPr>
            <p:ph type="body" sz="quarter" idx="17"/>
          </p:nvPr>
        </p:nvSpPr>
        <p:spPr>
          <a:xfrm>
            <a:off x="200025" y="764704"/>
            <a:ext cx="9505950" cy="525886"/>
          </a:xfrm>
          <a:solidFill>
            <a:srgbClr val="99D6EC"/>
          </a:solidFill>
          <a:ln>
            <a:noFill/>
          </a:ln>
        </p:spPr>
        <p:txBody>
          <a:bodyPr vert="horz" wrap="square" lIns="216000" tIns="108000" rIns="216000" bIns="108000" rtlCol="0" anchor="t" anchorCtr="0">
            <a:spAutoFit/>
          </a:bodyPr>
          <a:lstStyle>
            <a:lvl1pPr>
              <a:def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257175" lvl="0" indent="-257175">
              <a:spcBef>
                <a:spcPts val="600"/>
              </a:spcBef>
              <a:spcAft>
                <a:spcPts val="600"/>
              </a:spcAft>
              <a:buClr>
                <a:srgbClr val="002060"/>
              </a:buClr>
              <a:buFont typeface="Wingdings" panose="05000000000000000000" pitchFamily="2" charset="2"/>
              <a:buChar char="l"/>
            </a:pPr>
            <a:r>
              <a:rPr kumimoji="1"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9895277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200025" y="274638"/>
            <a:ext cx="9469499" cy="3825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200024" y="800708"/>
            <a:ext cx="9469499" cy="1210689"/>
          </a:xfrm>
          <a:prstGeom prst="rect">
            <a:avLst/>
          </a:prstGeom>
          <a:noFill/>
        </p:spPr>
        <p:txBody>
          <a:bodyPr vert="horz" wrap="square" lIns="216000" tIns="108000" rIns="216000" bIns="108000" rtlCol="0">
            <a:spAutoFit/>
          </a:bodyPr>
          <a:lstStyle/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-10695" y="652026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57702473-496F-4EA5-8617-C076904D98E0}" type="datetime1">
              <a:rPr lang="ja-JP" altLang="en-US" smtClean="0"/>
              <a:t>2020/4/7</a:t>
            </a:fld>
            <a:endParaRPr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92827" y="6525345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605295" y="6525345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12574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1" r:id="rId2"/>
    <p:sldLayoutId id="2147483654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kumimoji="1" sz="2400" b="1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</p:titleStyle>
    <p:bodyStyle>
      <a:lvl1pPr marL="342900" indent="-342900" algn="l" defTabSz="914400" rtl="0" eaLnBrk="1" latinLnBrk="0" hangingPunct="1">
        <a:spcBef>
          <a:spcPts val="600"/>
        </a:spcBef>
        <a:spcAft>
          <a:spcPts val="600"/>
        </a:spcAft>
        <a:buClr>
          <a:srgbClr val="002060"/>
        </a:buClr>
        <a:buFont typeface="Wingdings" panose="05000000000000000000" pitchFamily="2" charset="2"/>
        <a:buChar char="l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  <a:lvl2pPr marL="742950" indent="-28575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–"/>
        <a:defRPr kumimoji="1" sz="14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2pPr>
      <a:lvl3pPr marL="1143000" indent="-22860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•"/>
        <a:defRPr kumimoji="1" sz="105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角丸四角形 5"/>
          <p:cNvSpPr/>
          <p:nvPr/>
        </p:nvSpPr>
        <p:spPr bwMode="auto">
          <a:xfrm>
            <a:off x="200472" y="1484784"/>
            <a:ext cx="9505056" cy="4680520"/>
          </a:xfrm>
          <a:prstGeom prst="roundRect">
            <a:avLst/>
          </a:prstGeom>
          <a:noFill/>
          <a:ln w="9525">
            <a:solidFill>
              <a:sysClr val="window" lastClr="FFFFFF">
                <a:lumMod val="50000"/>
              </a:sysClr>
            </a:solidFill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" name="テキスト プレースホルダー 4"/>
          <p:cNvSpPr txBox="1">
            <a:spLocks/>
          </p:cNvSpPr>
          <p:nvPr/>
        </p:nvSpPr>
        <p:spPr>
          <a:xfrm>
            <a:off x="273600" y="1821141"/>
            <a:ext cx="9360000" cy="4272155"/>
          </a:xfrm>
          <a:prstGeom prst="rect">
            <a:avLst/>
          </a:prstGeom>
          <a:noFill/>
        </p:spPr>
        <p:txBody>
          <a:bodyPr vert="horz" wrap="none" lIns="72000" tIns="0" rIns="72000" bIns="0" numCol="2" spcCol="180000" rtlCol="0">
            <a:sp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Font typeface="Wingdings" panose="05000000000000000000" pitchFamily="2" charset="2"/>
              <a:buNone/>
              <a:defRPr kumimoji="1" sz="2000" kern="12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742950" indent="-285750" algn="l" defTabSz="914400" rtl="0" eaLnBrk="1" latinLnBrk="0" hangingPunct="1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–"/>
              <a:defRPr kumimoji="1" sz="1400" kern="12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2pPr>
            <a:lvl3pPr marL="1143000" indent="-228600" algn="l" defTabSz="914400" rtl="0" eaLnBrk="1" latinLnBrk="0" hangingPunct="1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 kumimoji="1" sz="1050" kern="12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000" kern="12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1" sz="2000" kern="12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00050" marR="0" lvl="0" indent="-400050" algn="l" defTabSz="1800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+mj-lt"/>
              <a:buAutoNum type="romanUcPeriod"/>
              <a:tabLst/>
              <a:defRPr/>
            </a:pPr>
            <a:r>
              <a:rPr kumimoji="1" lang="ja-JP" altLang="en-US" sz="1600" b="1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エネルギー転換</a:t>
            </a:r>
            <a:endParaRPr kumimoji="1" lang="en-US" altLang="ja-JP" sz="1600" b="1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742950" marR="0" lvl="1" indent="-285750" algn="l" defTabSz="1800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prstClr val="black"/>
              </a:buClr>
              <a:buSzTx/>
              <a:buFont typeface="Arial" pitchFamily="34" charset="0"/>
              <a:buChar char="–"/>
              <a:tabLst/>
              <a:defRPr/>
            </a:pPr>
            <a:r>
              <a:rPr kumimoji="1" lang="ja-JP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再生可能エネルギーを主力電源に</a:t>
            </a:r>
            <a:endParaRPr kumimoji="1" lang="en-US" altLang="ja-JP" sz="14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742950" marR="0" lvl="1" indent="-285750" algn="l" defTabSz="1800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prstClr val="black"/>
              </a:buClr>
              <a:buSzTx/>
              <a:buFont typeface="Arial" pitchFamily="34" charset="0"/>
              <a:buChar char="–"/>
              <a:tabLst/>
              <a:defRPr/>
            </a:pPr>
            <a:r>
              <a:rPr kumimoji="1" lang="ja-JP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デジタル技術を用いた強靱な電力ネットワークの構築</a:t>
            </a:r>
            <a:endParaRPr kumimoji="1" lang="en-US" altLang="ja-JP" sz="14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742950" marR="0" lvl="1" indent="-285750" algn="l" defTabSz="1800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prstClr val="black"/>
              </a:buClr>
              <a:buSzTx/>
              <a:buFont typeface="Arial" pitchFamily="34" charset="0"/>
              <a:buChar char="–"/>
              <a:tabLst/>
              <a:defRPr/>
            </a:pPr>
            <a:r>
              <a:rPr kumimoji="1" lang="ja-JP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低コストな水素サプライチェーンの構築</a:t>
            </a:r>
            <a:endParaRPr kumimoji="1" lang="en-US" altLang="ja-JP" sz="14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742950" marR="0" lvl="1" indent="-285750" algn="l" defTabSz="1800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prstClr val="black"/>
              </a:buClr>
              <a:buSzTx/>
              <a:buFont typeface="Arial" pitchFamily="34" charset="0"/>
              <a:buChar char="–"/>
              <a:tabLst/>
              <a:defRPr/>
            </a:pPr>
            <a:r>
              <a:rPr kumimoji="1" lang="ja-JP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革新的原子力技術／核融合の実現</a:t>
            </a:r>
            <a:endParaRPr kumimoji="1" lang="en-US" altLang="ja-JP" sz="14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742950" marR="0" lvl="1" indent="-285750" algn="l" defTabSz="1800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prstClr val="black"/>
              </a:buClr>
              <a:buSzTx/>
              <a:buFont typeface="Arial" pitchFamily="34" charset="0"/>
              <a:buChar char="–"/>
              <a:tabLst/>
              <a:defRPr/>
            </a:pPr>
            <a:r>
              <a:rPr kumimoji="1" lang="en-US" altLang="ja-JP" sz="14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CCUS</a:t>
            </a:r>
            <a:r>
              <a:rPr kumimoji="1" lang="ja-JP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／カーボンリサイクルを見据えた低コストでの</a:t>
            </a:r>
            <a:r>
              <a:rPr kumimoji="1" lang="en-US" altLang="ja-JP" sz="14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CO</a:t>
            </a:r>
            <a:r>
              <a:rPr kumimoji="1" lang="en-US" altLang="ja-JP" sz="1400" b="0" i="0" u="none" strike="noStrike" kern="1200" cap="none" spc="0" normalizeH="0" baseline="-2500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r>
              <a:rPr kumimoji="1" lang="ja-JP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分離回収</a:t>
            </a:r>
          </a:p>
          <a:p>
            <a:pPr marL="400050" marR="0" lvl="0" indent="-400050" algn="l" defTabSz="1800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+mj-lt"/>
              <a:buAutoNum type="romanUcPeriod"/>
              <a:tabLst/>
              <a:defRPr/>
            </a:pPr>
            <a:r>
              <a:rPr kumimoji="1" lang="ja-JP" altLang="en-US" sz="1600" b="1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運輸</a:t>
            </a:r>
            <a:endParaRPr kumimoji="1" lang="en-US" altLang="ja-JP" sz="1600" b="1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742950" marR="0" lvl="1" indent="-285750" algn="l" defTabSz="1800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prstClr val="black"/>
              </a:buClr>
              <a:buSzTx/>
              <a:buFont typeface="Arial" pitchFamily="34" charset="0"/>
              <a:buChar char="–"/>
              <a:tabLst/>
              <a:defRPr/>
            </a:pPr>
            <a:r>
              <a:rPr kumimoji="1" lang="ja-JP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多様なアプローチによるグリーンモビリティの確立</a:t>
            </a:r>
            <a:r>
              <a:rPr kumimoji="1" lang="en-US" altLang="ja-JP" sz="14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	</a:t>
            </a:r>
          </a:p>
          <a:p>
            <a:pPr marL="400050" marR="0" lvl="0" indent="-400050" algn="l" defTabSz="1800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+mj-lt"/>
              <a:buAutoNum type="romanUcPeriod"/>
              <a:tabLst/>
              <a:defRPr/>
            </a:pPr>
            <a:r>
              <a:rPr kumimoji="1" lang="ja-JP" altLang="en-US" sz="1600" b="1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産業</a:t>
            </a:r>
            <a:endParaRPr kumimoji="1" lang="en-US" altLang="ja-JP" sz="1600" b="1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742950" marR="0" lvl="1" indent="-285750" algn="l" defTabSz="1800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prstClr val="black"/>
              </a:buClr>
              <a:buSzTx/>
              <a:buFont typeface="Arial" pitchFamily="34" charset="0"/>
              <a:buChar char="–"/>
              <a:tabLst/>
              <a:defRPr/>
            </a:pPr>
            <a:r>
              <a:rPr kumimoji="1" lang="ja-JP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化石資源依存からの脱却（再生可能エネルギー由来の電力や水素の活用）</a:t>
            </a:r>
            <a:endParaRPr kumimoji="1" lang="en-US" altLang="ja-JP" sz="14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742950" marR="0" lvl="1" indent="-285750" algn="l" defTabSz="1800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prstClr val="black"/>
              </a:buClr>
              <a:buSzTx/>
              <a:buFont typeface="Arial" pitchFamily="34" charset="0"/>
              <a:buChar char="–"/>
              <a:tabLst/>
              <a:defRPr/>
            </a:pPr>
            <a:r>
              <a:rPr kumimoji="1" lang="ja-JP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カーボンリサイクル技術による</a:t>
            </a:r>
            <a:r>
              <a:rPr kumimoji="1" lang="en-US" altLang="ja-JP" sz="14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CO</a:t>
            </a:r>
            <a:r>
              <a:rPr kumimoji="1" lang="en-US" altLang="ja-JP" sz="1400" b="0" i="0" u="none" strike="noStrike" kern="1200" cap="none" spc="0" normalizeH="0" baseline="-2500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r>
              <a:rPr kumimoji="1" lang="ja-JP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の原燃料化など</a:t>
            </a:r>
            <a:endParaRPr kumimoji="1" lang="en-US" altLang="ja-JP" sz="1400" b="1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400050" marR="0" lvl="0" indent="-400050" algn="l" defTabSz="1800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+mj-lt"/>
              <a:buAutoNum type="romanUcPeriod"/>
              <a:tabLst/>
              <a:defRPr/>
            </a:pPr>
            <a:r>
              <a:rPr kumimoji="1" lang="ja-JP" altLang="en-US" sz="1600" b="1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業務・家庭・その他・横断領域</a:t>
            </a:r>
            <a:endParaRPr kumimoji="1" lang="en-US" altLang="ja-JP" sz="16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742950" marR="0" lvl="1" indent="-285750" algn="l" defTabSz="1800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prstClr val="black"/>
              </a:buClr>
              <a:buSzTx/>
              <a:buFont typeface="Arial" pitchFamily="34" charset="0"/>
              <a:buChar char="–"/>
              <a:tabLst/>
              <a:defRPr/>
            </a:pPr>
            <a:r>
              <a:rPr kumimoji="1" lang="ja-JP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最先端の</a:t>
            </a:r>
            <a:r>
              <a:rPr kumimoji="1" lang="en-US" altLang="ja-JP" sz="14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GHG</a:t>
            </a:r>
            <a:r>
              <a:rPr kumimoji="1" lang="ja-JP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削減技術の活用</a:t>
            </a:r>
            <a:endParaRPr kumimoji="1" lang="en-US" altLang="ja-JP" sz="14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742950" marR="0" lvl="1" indent="-285750" algn="l" defTabSz="1800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prstClr val="black"/>
              </a:buClr>
              <a:buSzTx/>
              <a:buFont typeface="Arial" pitchFamily="34" charset="0"/>
              <a:buChar char="–"/>
              <a:tabLst/>
              <a:defRPr/>
            </a:pPr>
            <a:r>
              <a:rPr kumimoji="1" lang="ja-JP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ビッグデータ、</a:t>
            </a:r>
            <a:r>
              <a:rPr kumimoji="1" lang="en-US" altLang="ja-JP" sz="14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AI</a:t>
            </a:r>
            <a:r>
              <a:rPr kumimoji="1" lang="ja-JP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、分散管理技術等を用いた都市マネジメントの変革</a:t>
            </a:r>
            <a:endParaRPr kumimoji="1" lang="en-US" altLang="ja-JP" sz="14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742950" marR="0" lvl="1" indent="-285750" algn="l" defTabSz="1800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prstClr val="black"/>
              </a:buClr>
              <a:buSzTx/>
              <a:buFont typeface="Arial" pitchFamily="34" charset="0"/>
              <a:buChar char="–"/>
              <a:tabLst/>
              <a:defRPr/>
            </a:pPr>
            <a:r>
              <a:rPr kumimoji="1" lang="ja-JP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シェアリングエコノミーによる省エネ／テレワーク、働き方改革、行動変容の促進</a:t>
            </a:r>
            <a:endParaRPr kumimoji="1" lang="en-US" altLang="ja-JP" sz="14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742950" marR="0" lvl="1" indent="-285750" algn="l" defTabSz="1800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prstClr val="black"/>
              </a:buClr>
              <a:buSzTx/>
              <a:buFont typeface="Arial" pitchFamily="34" charset="0"/>
              <a:buChar char="–"/>
              <a:tabLst/>
              <a:defRPr/>
            </a:pPr>
            <a:r>
              <a:rPr kumimoji="1" lang="en-US" altLang="ja-JP" sz="14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GHG</a:t>
            </a:r>
            <a:r>
              <a:rPr kumimoji="1" lang="ja-JP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削減効果の検証に貢献する科学的知見の充実</a:t>
            </a:r>
            <a:endParaRPr kumimoji="1" lang="en-US" altLang="ja-JP" sz="14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400050" marR="0" lvl="0" indent="-400050" algn="l" defTabSz="1800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+mj-lt"/>
              <a:buAutoNum type="romanUcPeriod"/>
              <a:tabLst/>
              <a:defRPr/>
            </a:pPr>
            <a:r>
              <a:rPr kumimoji="1" lang="ja-JP" altLang="en-US" sz="1600" b="1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農林水産業・吸収源</a:t>
            </a:r>
            <a:endParaRPr kumimoji="1" lang="en-US" altLang="ja-JP" sz="1600" b="1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742950" marR="0" lvl="1" indent="-285750" algn="l" defTabSz="1800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prstClr val="black"/>
              </a:buClr>
              <a:buSzTx/>
              <a:buFont typeface="Arial" pitchFamily="34" charset="0"/>
              <a:buChar char="–"/>
              <a:tabLst/>
              <a:defRPr/>
            </a:pPr>
            <a:r>
              <a:rPr kumimoji="1" lang="ja-JP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最先端のバイオ技術等を活用した資源利用及び農地・森林・海洋への</a:t>
            </a:r>
            <a:r>
              <a:rPr kumimoji="1" lang="en-US" altLang="ja-JP" sz="14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CO</a:t>
            </a:r>
            <a:r>
              <a:rPr kumimoji="1" lang="en-US" altLang="ja-JP" sz="1400" b="0" i="0" u="none" strike="noStrike" kern="1200" cap="none" spc="0" normalizeH="0" baseline="-2500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r>
              <a:rPr kumimoji="1" lang="ja-JP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吸収・固定</a:t>
            </a:r>
            <a:endParaRPr kumimoji="1" lang="en-US" altLang="ja-JP" sz="14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742950" marR="0" lvl="1" indent="-285750" algn="l" defTabSz="1800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prstClr val="black"/>
              </a:buClr>
              <a:buSzTx/>
              <a:buFont typeface="Arial" pitchFamily="34" charset="0"/>
              <a:buChar char="–"/>
              <a:tabLst/>
              <a:defRPr/>
            </a:pPr>
            <a:r>
              <a:rPr kumimoji="1" lang="ja-JP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農畜産業からのメタン・</a:t>
            </a:r>
            <a:r>
              <a:rPr kumimoji="1" lang="en-US" altLang="ja-JP" sz="14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N</a:t>
            </a:r>
            <a:r>
              <a:rPr kumimoji="1" lang="en-US" altLang="ja-JP" sz="1400" b="0" i="0" u="none" strike="noStrike" kern="1200" cap="none" spc="0" normalizeH="0" baseline="-2500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r>
              <a:rPr kumimoji="1" lang="en-US" altLang="ja-JP" sz="14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O</a:t>
            </a:r>
            <a:r>
              <a:rPr kumimoji="1" lang="ja-JP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排出削減</a:t>
            </a:r>
            <a:endParaRPr kumimoji="1" lang="en-US" altLang="ja-JP" sz="14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742950" marR="0" lvl="1" indent="-285750" algn="l" defTabSz="1800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prstClr val="black"/>
              </a:buClr>
              <a:buSzTx/>
              <a:buFont typeface="Arial" pitchFamily="34" charset="0"/>
              <a:buChar char="–"/>
              <a:tabLst/>
              <a:defRPr/>
            </a:pPr>
            <a:r>
              <a:rPr kumimoji="1" lang="ja-JP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農林水産業における再生可能エネルギーの活用＆スマート農林水産業</a:t>
            </a:r>
            <a:endParaRPr kumimoji="1" lang="en-US" altLang="ja-JP" sz="14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742950" marR="0" lvl="1" indent="-285750" algn="l" defTabSz="1800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prstClr val="black"/>
              </a:buClr>
              <a:buSzTx/>
              <a:buFont typeface="Arial" pitchFamily="34" charset="0"/>
              <a:buChar char="–"/>
              <a:tabLst/>
              <a:defRPr/>
            </a:pPr>
            <a:r>
              <a:rPr kumimoji="1" lang="ja-JP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大気中の</a:t>
            </a:r>
            <a:r>
              <a:rPr kumimoji="1" lang="en-US" altLang="ja-JP" sz="14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CO</a:t>
            </a:r>
            <a:r>
              <a:rPr kumimoji="1" lang="en-US" altLang="ja-JP" sz="1400" b="0" i="0" u="none" strike="noStrike" kern="1200" cap="none" spc="0" normalizeH="0" baseline="-2500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r>
              <a:rPr kumimoji="1" lang="ja-JP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の回収</a:t>
            </a:r>
            <a:endParaRPr kumimoji="1" lang="ja-JP" alt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298961" y="1327368"/>
            <a:ext cx="7378943" cy="338554"/>
          </a:xfrm>
          <a:prstGeom prst="rect">
            <a:avLst/>
          </a:prstGeom>
          <a:solidFill>
            <a:sysClr val="window" lastClr="FFFFFF"/>
          </a:solidFill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/>
                <a:ea typeface="Meiryo UI"/>
              </a:rPr>
              <a:t>－革新的技術の</a:t>
            </a:r>
            <a:r>
              <a:rPr kumimoji="0" lang="en-US" altLang="ja-JP" sz="16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/>
                <a:ea typeface="Meiryo UI"/>
              </a:rPr>
              <a:t>2050</a:t>
            </a:r>
            <a:r>
              <a:rPr kumimoji="0" lang="ja-JP" alt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/>
                <a:ea typeface="Meiryo UI"/>
              </a:rPr>
              <a:t>年までの確立を目指す具体的な行動計画</a:t>
            </a:r>
            <a:r>
              <a:rPr kumimoji="0" lang="zh-TW" alt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/>
                <a:ea typeface="Meiryo UI"/>
              </a:rPr>
              <a:t>（</a:t>
            </a:r>
            <a:r>
              <a:rPr kumimoji="0" lang="en-US" altLang="zh-TW" sz="16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/>
                <a:ea typeface="Meiryo UI"/>
              </a:rPr>
              <a:t>5</a:t>
            </a:r>
            <a:r>
              <a:rPr kumimoji="0" lang="zh-TW" alt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/>
                <a:ea typeface="Meiryo UI"/>
              </a:rPr>
              <a:t>分野</a:t>
            </a:r>
            <a:r>
              <a:rPr kumimoji="0" lang="en-US" altLang="zh-TW" sz="16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/>
                <a:ea typeface="Meiryo UI"/>
              </a:rPr>
              <a:t>16</a:t>
            </a:r>
            <a:r>
              <a:rPr kumimoji="0" lang="zh-TW" alt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/>
                <a:ea typeface="Meiryo UI"/>
              </a:rPr>
              <a:t>課題）－</a:t>
            </a:r>
          </a:p>
        </p:txBody>
      </p:sp>
      <p:sp>
        <p:nvSpPr>
          <p:cNvPr id="9" name="正方形/長方形 8"/>
          <p:cNvSpPr/>
          <p:nvPr/>
        </p:nvSpPr>
        <p:spPr>
          <a:xfrm>
            <a:off x="200472" y="950624"/>
            <a:ext cx="3329758" cy="400110"/>
          </a:xfrm>
          <a:prstGeom prst="rect">
            <a:avLst/>
          </a:prstGeom>
          <a:solidFill>
            <a:sysClr val="window" lastClr="FFFFFF"/>
          </a:solidFill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 UI"/>
                <a:ea typeface="Meiryo UI"/>
              </a:rPr>
              <a:t>イノベーション・アクションプラン</a:t>
            </a:r>
            <a:endParaRPr kumimoji="0" lang="zh-TW" altLang="en-US" sz="2000" b="1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Meiryo UI"/>
              <a:ea typeface="Meiryo UI"/>
            </a:endParaRPr>
          </a:p>
        </p:txBody>
      </p:sp>
    </p:spTree>
    <p:extLst>
      <p:ext uri="{BB962C8B-B14F-4D97-AF65-F5344CB8AC3E}">
        <p14:creationId xmlns:p14="http://schemas.microsoft.com/office/powerpoint/2010/main" val="560730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【機○・記載例なし】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DDDDDD"/>
        </a:solidFill>
        <a:ln w="9525">
          <a:solidFill>
            <a:srgbClr val="B2B2B2"/>
          </a:solidFill>
          <a:miter lim="800000"/>
          <a:headEnd/>
          <a:tailEnd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wrap="none" rtlCol="0" anchor="ctr"/>
      <a:lstStyle>
        <a:defPPr algn="l">
          <a:defRPr kumimoji="0" sz="1800" dirty="0" smtClean="0">
            <a:latin typeface="Meiryo UI" panose="020B0604030504040204" pitchFamily="50" charset="-128"/>
            <a:ea typeface="Meiryo UI" panose="020B0604030504040204" pitchFamily="50" charset="-128"/>
          </a:defRPr>
        </a:defPPr>
      </a:lstStyle>
    </a:spDef>
    <a:txDef>
      <a:spPr>
        <a:noFill/>
      </a:spPr>
      <a:bodyPr wrap="square" rtlCol="0">
        <a:spAutoFit/>
      </a:bodyPr>
      <a:lstStyle>
        <a:defPPr>
          <a:defRPr kumimoji="1" dirty="0" smtClean="0">
            <a:latin typeface="Meiryo UI" panose="020B0604030504040204" pitchFamily="50" charset="-128"/>
            <a:ea typeface="Meiryo UI" panose="020B0604030504040204" pitchFamily="50" charset="-128"/>
            <a:cs typeface="Meiryo UI" panose="020B0604030504040204" pitchFamily="50" charset="-128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プレゼンテーション1" id="{EEFAC4F8-5372-4F77-B6EB-292543FDB11B}" vid="{F3909443-3E9A-4DD8-A95D-A134317FA3B2}"/>
    </a:ext>
  </a:extLst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77</Words>
  <Application>Microsoft Office PowerPoint</Application>
  <PresentationFormat>A4 210 x 297 mm</PresentationFormat>
  <Paragraphs>23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ＭＳ Ｐゴシック</vt:lpstr>
      <vt:lpstr>Arial</vt:lpstr>
      <vt:lpstr>Calibri</vt:lpstr>
      <vt:lpstr>Wingdings</vt:lpstr>
      <vt:lpstr>【機○・記載例なし】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2019-11-01T10:33:20Z</dcterms:created>
  <dcterms:modified xsi:type="dcterms:W3CDTF">2020-04-07T10:51:34Z</dcterms:modified>
</cp:coreProperties>
</file>