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 bwMode="auto">
          <a:xfrm>
            <a:off x="92697" y="2874205"/>
            <a:ext cx="9720301" cy="2970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Bef>
                <a:spcPts val="1200"/>
              </a:spcBef>
            </a:pPr>
            <a:r>
              <a:rPr kumimoji="0" lang="ja-JP" altLang="en-US" b="1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アクセラレーションプラン</a:t>
            </a:r>
            <a:r>
              <a:rPr kumimoji="0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－イノベーション・</a:t>
            </a:r>
            <a:r>
              <a:rPr kumimoji="0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アクションプランの実現を加速するため</a:t>
            </a:r>
            <a:r>
              <a:rPr kumimoji="0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0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0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</a:t>
            </a:r>
            <a:r>
              <a:rPr kumimoji="0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0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柱－</a:t>
            </a:r>
            <a:endParaRPr kumimoji="0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2C355D-91C4-4D9C-A9F8-34EEF442D236}"/>
              </a:ext>
            </a:extLst>
          </p:cNvPr>
          <p:cNvSpPr/>
          <p:nvPr/>
        </p:nvSpPr>
        <p:spPr bwMode="auto">
          <a:xfrm>
            <a:off x="416496" y="3243282"/>
            <a:ext cx="9073008" cy="496494"/>
          </a:xfrm>
          <a:prstGeom prst="rect">
            <a:avLst/>
          </a:prstGeom>
          <a:solidFill>
            <a:schemeClr val="bg1"/>
          </a:solidFill>
          <a:ln w="63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Ins="72000" rtlCol="0" anchor="b" anchorCtr="0">
            <a:noAutofit/>
          </a:bodyPr>
          <a:lstStyle/>
          <a:p>
            <a:pPr>
              <a:spcBef>
                <a:spcPts val="600"/>
              </a:spcBef>
            </a:pPr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グリーンイノベーション戦略推進会議</a:t>
            </a:r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府省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横断で、基礎～実装まで長期に推進。既存プロジェクトの総点検、最新知見で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アクションプラン改訂。</a:t>
            </a:r>
            <a:endParaRPr kumimoji="0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プレースホルダー 3"/>
          <p:cNvSpPr txBox="1">
            <a:spLocks/>
          </p:cNvSpPr>
          <p:nvPr/>
        </p:nvSpPr>
        <p:spPr>
          <a:xfrm>
            <a:off x="92695" y="5894138"/>
            <a:ext cx="9720303" cy="6827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72000" tIns="72000" rIns="72000" bIns="7200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l"/>
              <a:defRPr kumimoji="1" lang="ja-JP" altLang="en-US" sz="2000" kern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0"/>
              </a:spcAft>
              <a:buNone/>
            </a:pPr>
            <a:r>
              <a:rPr lang="ja-JP" altLang="en-US" sz="1800" b="1" dirty="0" smtClean="0">
                <a:solidFill>
                  <a:schemeClr val="accent3">
                    <a:lumMod val="50000"/>
                  </a:schemeClr>
                </a:solidFill>
              </a:rPr>
              <a:t>　　　</a:t>
            </a:r>
            <a:r>
              <a:rPr lang="ja-JP" altLang="en-US" sz="1800" b="1" dirty="0">
                <a:solidFill>
                  <a:srgbClr val="9BBB59">
                    <a:lumMod val="50000"/>
                  </a:srgbClr>
                </a:solidFill>
              </a:rPr>
              <a:t>ゼロエミッション・イニシアティブズ</a:t>
            </a:r>
            <a:r>
              <a:rPr lang="ja-JP" altLang="en-US" sz="1800" b="1" dirty="0" smtClean="0">
                <a:solidFill>
                  <a:schemeClr val="accent3">
                    <a:lumMod val="50000"/>
                  </a:schemeClr>
                </a:solidFill>
              </a:rPr>
              <a:t>　</a:t>
            </a:r>
            <a:r>
              <a:rPr lang="ja-JP" altLang="en-US" sz="1400" dirty="0" smtClean="0"/>
              <a:t>－国際会議等を通じ、世界との共創のために発信－</a:t>
            </a:r>
            <a:endParaRPr lang="en-US" altLang="ja-JP" sz="1400" dirty="0"/>
          </a:p>
          <a:p>
            <a:pPr marL="0" indent="0" algn="ctr">
              <a:spcAft>
                <a:spcPts val="0"/>
              </a:spcAft>
              <a:buNone/>
            </a:pPr>
            <a:r>
              <a:rPr kumimoji="0" lang="ja-JP" altLang="en-US" sz="1400" b="1" dirty="0"/>
              <a:t>グリーンイノベーション・サミット</a:t>
            </a:r>
            <a:r>
              <a:rPr kumimoji="0" lang="ja-JP" altLang="en-US" sz="1400" dirty="0"/>
              <a:t>、</a:t>
            </a:r>
            <a:r>
              <a:rPr kumimoji="0" lang="en-US" altLang="ja-JP" sz="1400" dirty="0"/>
              <a:t>RD20</a:t>
            </a:r>
            <a:r>
              <a:rPr kumimoji="0" lang="ja-JP" altLang="en-US" sz="1400" dirty="0" err="1"/>
              <a:t>、</a:t>
            </a:r>
            <a:r>
              <a:rPr kumimoji="0" lang="en-US" altLang="ja-JP" sz="1400" dirty="0"/>
              <a:t>ICEF</a:t>
            </a:r>
            <a:r>
              <a:rPr kumimoji="0" lang="ja-JP" altLang="en-US" sz="1400" dirty="0" err="1"/>
              <a:t>、</a:t>
            </a:r>
            <a:r>
              <a:rPr kumimoji="0" lang="en-US" altLang="ja-JP" sz="1400" dirty="0"/>
              <a:t>TCFD</a:t>
            </a:r>
            <a:r>
              <a:rPr kumimoji="0" lang="ja-JP" altLang="en-US" sz="1400" dirty="0"/>
              <a:t>サミット、水素閣僚会議、カーボンリサイクル産学官国際会議</a:t>
            </a:r>
            <a:endParaRPr lang="ja-JP" alt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テキスト プレースホルダー 3"/>
          <p:cNvSpPr txBox="1">
            <a:spLocks/>
          </p:cNvSpPr>
          <p:nvPr/>
        </p:nvSpPr>
        <p:spPr>
          <a:xfrm>
            <a:off x="92697" y="476672"/>
            <a:ext cx="9720301" cy="1946283"/>
          </a:xfrm>
          <a:prstGeom prst="rect">
            <a:avLst/>
          </a:prstGeom>
          <a:solidFill>
            <a:srgbClr val="FDEADA"/>
          </a:solidFill>
          <a:ln w="38100">
            <a:solidFill>
              <a:srgbClr val="FF0000"/>
            </a:solidFill>
          </a:ln>
        </p:spPr>
        <p:txBody>
          <a:bodyPr vert="horz" wrap="square" lIns="360000" tIns="72000" rIns="360000" bIns="7200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l"/>
              <a:defRPr kumimoji="1" lang="ja-JP" altLang="en-US" sz="2000" kern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ja-JP" altLang="en-US" sz="2400" b="1" dirty="0" smtClean="0">
                <a:solidFill>
                  <a:srgbClr val="FF0000"/>
                </a:solidFill>
              </a:rPr>
              <a:t>イノベーション・</a:t>
            </a:r>
            <a:r>
              <a:rPr lang="ja-JP" altLang="en-US" sz="2400" b="1" dirty="0">
                <a:solidFill>
                  <a:srgbClr val="FF0000"/>
                </a:solidFill>
              </a:rPr>
              <a:t>アクションプラン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ja-JP" altLang="en-US" dirty="0" smtClean="0"/>
              <a:t>－革新的</a:t>
            </a:r>
            <a:r>
              <a:rPr lang="ja-JP" altLang="en-US" dirty="0"/>
              <a:t>技術の</a:t>
            </a:r>
            <a:r>
              <a:rPr lang="en-US" altLang="ja-JP" dirty="0"/>
              <a:t>2050</a:t>
            </a:r>
            <a:r>
              <a:rPr lang="ja-JP" altLang="en-US" dirty="0"/>
              <a:t>年</a:t>
            </a:r>
            <a:r>
              <a:rPr lang="ja-JP" altLang="en-US" dirty="0" smtClean="0"/>
              <a:t>までの</a:t>
            </a:r>
            <a:r>
              <a:rPr lang="ja-JP" altLang="en-US" dirty="0"/>
              <a:t>確立を</a:t>
            </a:r>
            <a:r>
              <a:rPr lang="ja-JP" altLang="en-US" dirty="0" smtClean="0"/>
              <a:t>目指す具体的な行動</a:t>
            </a:r>
            <a:r>
              <a:rPr lang="ja-JP" altLang="en-US" dirty="0"/>
              <a:t>計画</a:t>
            </a:r>
            <a:r>
              <a:rPr lang="ja-JP" altLang="en-US" dirty="0" smtClean="0"/>
              <a:t>（</a:t>
            </a:r>
            <a:r>
              <a:rPr lang="ja-JP" altLang="en-US" dirty="0"/>
              <a:t>５</a:t>
            </a:r>
            <a:r>
              <a:rPr lang="ja-JP" altLang="en-US" dirty="0" smtClean="0"/>
              <a:t>分野</a:t>
            </a:r>
            <a:r>
              <a:rPr lang="en-US" altLang="ja-JP" dirty="0"/>
              <a:t>16</a:t>
            </a:r>
            <a:r>
              <a:rPr lang="ja-JP" altLang="en-US" dirty="0" smtClean="0"/>
              <a:t>課題）－</a:t>
            </a:r>
            <a:endParaRPr lang="en-US" altLang="ja-JP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dirty="0" smtClean="0"/>
              <a:t>①</a:t>
            </a:r>
            <a:r>
              <a:rPr lang="ja-JP" altLang="en-US" dirty="0"/>
              <a:t>コスト目標、世界の</a:t>
            </a:r>
            <a:r>
              <a:rPr lang="ja-JP" altLang="en-US" dirty="0" smtClean="0"/>
              <a:t>削減量、②開発内容、③実施体制、④基礎から実証までの工程を明記。</a:t>
            </a:r>
            <a:endParaRPr lang="en-US" altLang="ja-JP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6496" y="3243281"/>
            <a:ext cx="2329890" cy="2217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司令塔による計画的推進</a:t>
            </a:r>
          </a:p>
        </p:txBody>
      </p:sp>
      <p:sp>
        <p:nvSpPr>
          <p:cNvPr id="7" name="正方形/長方形 6"/>
          <p:cNvSpPr/>
          <p:nvPr/>
        </p:nvSpPr>
        <p:spPr bwMode="auto">
          <a:xfrm>
            <a:off x="416496" y="3732215"/>
            <a:ext cx="9073008" cy="1208504"/>
          </a:xfrm>
          <a:prstGeom prst="rect">
            <a:avLst/>
          </a:prstGeom>
          <a:solidFill>
            <a:schemeClr val="bg1"/>
          </a:solidFill>
          <a:ln w="63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Ins="72000" rtlCol="0" anchor="b" anchorCtr="0">
            <a:noAutofit/>
          </a:bodyPr>
          <a:lstStyle/>
          <a:p>
            <a:pPr marL="2250000" indent="-2250000">
              <a:spcBef>
                <a:spcPts val="600"/>
              </a:spcBef>
            </a:pPr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ゼロエミ国際共同研究センター等</a:t>
            </a:r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kumimoji="0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研究者</a:t>
            </a:r>
            <a:r>
              <a:rPr kumimoji="0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万人を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つなぐ「ゼロエミッション国際共同研究センター」、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産学が共創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する「次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世代エネルギー基盤研究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拠点」、「カーボンリサイクル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実証研究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拠点」の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創設。「東京湾岸イノベーションエリア」を構築し、産学官連携強化。</a:t>
            </a:r>
            <a:endParaRPr kumimoji="0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ゼロエミクリエイターズ</a:t>
            </a:r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500】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若手研究者の集中支援。</a:t>
            </a:r>
            <a:endParaRPr kumimoji="0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/>
            <a:r>
              <a:rPr kumimoji="0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有望技術の支援強化</a:t>
            </a:r>
            <a:r>
              <a:rPr kumimoji="0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「先導研究」、「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ムーンショット型研究開発制度」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の活用、「地域循環共生圏」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の構築。</a:t>
            </a:r>
            <a:endParaRPr kumimoji="0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5346" y="3732215"/>
            <a:ext cx="2327370" cy="2217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②国内外の叡智の結集</a:t>
            </a:r>
          </a:p>
        </p:txBody>
      </p:sp>
      <p:sp>
        <p:nvSpPr>
          <p:cNvPr id="9" name="正方形/長方形 8"/>
          <p:cNvSpPr/>
          <p:nvPr/>
        </p:nvSpPr>
        <p:spPr bwMode="auto">
          <a:xfrm>
            <a:off x="416626" y="4907408"/>
            <a:ext cx="9072878" cy="848592"/>
          </a:xfrm>
          <a:prstGeom prst="rect">
            <a:avLst/>
          </a:prstGeom>
          <a:solidFill>
            <a:schemeClr val="bg1"/>
          </a:solidFill>
          <a:ln w="63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Ins="72000" rtlCol="0" anchor="b" anchorCtr="0">
            <a:noAutofit/>
          </a:bodyPr>
          <a:lstStyle/>
          <a:p>
            <a:pPr algn="l"/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グリーン・</a:t>
            </a:r>
            <a:r>
              <a:rPr kumimoji="0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ファイナンス推進</a:t>
            </a:r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TCFD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提言に基づく企業の情報発信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、金融界との対話等の推進。</a:t>
            </a:r>
            <a:endParaRPr kumimoji="0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ゼロエミ・</a:t>
            </a:r>
            <a:r>
              <a:rPr kumimoji="0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チャレンジ</a:t>
            </a:r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優良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プロジェクトの表彰・情報開示により、投資家の企業情報へのアクセス向上。</a:t>
            </a:r>
            <a:endParaRPr kumimoji="0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ゼロエミッションベンチャー支援</a:t>
            </a:r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開発型ベンチャーへの</a:t>
            </a:r>
            <a:r>
              <a:rPr kumimoji="0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VC</a:t>
            </a:r>
            <a:r>
              <a:rPr kumimoji="0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投資拡大。</a:t>
            </a:r>
            <a:endParaRPr kumimoji="0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6496" y="4907408"/>
            <a:ext cx="2342810" cy="2217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③民間投資の増大</a:t>
            </a:r>
          </a:p>
        </p:txBody>
      </p:sp>
      <p:sp>
        <p:nvSpPr>
          <p:cNvPr id="11" name="ホームベース 10"/>
          <p:cNvSpPr/>
          <p:nvPr/>
        </p:nvSpPr>
        <p:spPr bwMode="auto">
          <a:xfrm rot="16200000">
            <a:off x="4772827" y="-2207685"/>
            <a:ext cx="360039" cy="9720304"/>
          </a:xfrm>
          <a:prstGeom prst="homePlate">
            <a:avLst>
              <a:gd name="adj" fmla="val 78675"/>
            </a:avLst>
          </a:prstGeom>
          <a:solidFill>
            <a:srgbClr val="B9CDE5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76935" y="2524710"/>
            <a:ext cx="1173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強力に後押し</a:t>
            </a: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257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2020-04-07T09:40:20Z</dcterms:modified>
</cp:coreProperties>
</file>