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000C450-50AD-524F-8584-9AFDF9745A6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7825" y="1918884"/>
            <a:ext cx="7400611" cy="391981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 rot="16200000">
            <a:off x="-231238" y="3557509"/>
            <a:ext cx="2658760" cy="421692"/>
          </a:xfrm>
          <a:prstGeom prst="rect">
            <a:avLst/>
          </a:prstGeom>
          <a:solidFill>
            <a:schemeClr val="bg1"/>
          </a:solidFill>
        </p:spPr>
        <p:txBody>
          <a:bodyPr wrap="square" tIns="166154">
            <a:spAutoFit/>
          </a:bodyPr>
          <a:lstStyle/>
          <a:p>
            <a:pPr marL="0" marR="0" lvl="0" indent="0" algn="ctr" defTabSz="6858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太陽電池価格（</a:t>
            </a:r>
            <a:r>
              <a:rPr kumimoji="1" lang="en-US" altLang="ja-JP" sz="13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USD/W</a:t>
            </a: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 rot="5400000">
            <a:off x="7480145" y="3706496"/>
            <a:ext cx="2994341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801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太陽光発電設備累積導入量（ＧＷ）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srgbClr val="00801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 flipH="1">
            <a:off x="3376999" y="1196752"/>
            <a:ext cx="423873" cy="170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323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8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1993</a:t>
            </a:r>
          </a:p>
        </p:txBody>
      </p:sp>
      <p:sp>
        <p:nvSpPr>
          <p:cNvPr id="6" name="右矢印 5"/>
          <p:cNvSpPr/>
          <p:nvPr/>
        </p:nvSpPr>
        <p:spPr>
          <a:xfrm>
            <a:off x="1902274" y="1937304"/>
            <a:ext cx="5450992" cy="348040"/>
          </a:xfrm>
          <a:prstGeom prst="rightArrow">
            <a:avLst>
              <a:gd name="adj1" fmla="val 62672"/>
              <a:gd name="adj2" fmla="val 54923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39877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研究開発・実証フェーズ	 実用化・導入フェーズ</a:t>
            </a:r>
            <a:r>
              <a:rPr kumimoji="1" lang="en-US" altLang="ja-JP" sz="110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        </a:t>
            </a:r>
            <a:r>
              <a:rPr kumimoji="1" lang="ja-JP" altLang="en-US" sz="110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普及フェーズ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60512" y="1371666"/>
            <a:ext cx="1115037" cy="433324"/>
          </a:xfrm>
          <a:prstGeom prst="rect">
            <a:avLst/>
          </a:prstGeom>
        </p:spPr>
        <p:txBody>
          <a:bodyPr vert="horz" wrap="square" lIns="0" rIns="0">
            <a:spAutoFit/>
          </a:bodyPr>
          <a:lstStyle/>
          <a:p>
            <a:pPr marL="0" marR="0" lvl="0" indent="0" algn="ct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日本の研究開発</a:t>
            </a:r>
            <a:r>
              <a:rPr kumimoji="1" lang="en-US" altLang="ja-JP" sz="110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108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10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（計</a:t>
            </a:r>
            <a:r>
              <a:rPr kumimoji="1" lang="en-US" altLang="ja-JP" sz="110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3,153</a:t>
            </a:r>
            <a:r>
              <a:rPr kumimoji="1" lang="ja-JP" altLang="en-US" sz="110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億円）</a:t>
            </a:r>
            <a:endParaRPr kumimoji="1" lang="en-US" altLang="ja-JP" sz="110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1745610" y="1338859"/>
            <a:ext cx="1619521" cy="487302"/>
          </a:xfrm>
          <a:prstGeom prst="rightArrow">
            <a:avLst>
              <a:gd name="adj1" fmla="val 62672"/>
              <a:gd name="adj2" fmla="val 5492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サンシャイン計画</a:t>
            </a:r>
          </a:p>
        </p:txBody>
      </p:sp>
      <p:sp>
        <p:nvSpPr>
          <p:cNvPr id="9" name="右矢印 8"/>
          <p:cNvSpPr/>
          <p:nvPr/>
        </p:nvSpPr>
        <p:spPr>
          <a:xfrm>
            <a:off x="3378493" y="1338859"/>
            <a:ext cx="782419" cy="487302"/>
          </a:xfrm>
          <a:prstGeom prst="rightArrow">
            <a:avLst>
              <a:gd name="adj1" fmla="val 62672"/>
              <a:gd name="adj2" fmla="val 5492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ニューサン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シャイン計画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57478" y="1196752"/>
            <a:ext cx="441769" cy="170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323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8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1974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591248" y="1803714"/>
            <a:ext cx="1788157" cy="127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 defTabSz="332316">
              <a:defRPr/>
            </a:pPr>
            <a:r>
              <a:rPr kumimoji="1" lang="ja-JP" altLang="en-US" sz="83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技術の確立に向けた</a:t>
            </a:r>
            <a:r>
              <a:rPr lang="ja-JP" altLang="en-US" sz="83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基盤研究開発</a:t>
            </a:r>
            <a:endParaRPr kumimoji="1" lang="en-US" altLang="ja-JP" sz="83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66123" y="1803714"/>
            <a:ext cx="1788157" cy="127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3323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産業化に向けた実用化研究開発</a:t>
            </a:r>
            <a:endParaRPr kumimoji="1" lang="en-US" altLang="ja-JP" sz="83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981334" y="1947730"/>
            <a:ext cx="8092740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538499" y="2301686"/>
            <a:ext cx="4707395" cy="276999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marL="0" marR="0" lvl="0" indent="0" algn="ct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世界の太陽電池価格と発電設備の推移（将来予測含む）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96156" y="1196752"/>
            <a:ext cx="504291" cy="170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323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8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2000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21913" y="4351845"/>
            <a:ext cx="1298753" cy="49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2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インド・中国含む</a:t>
            </a:r>
            <a:endParaRPr kumimoji="1" lang="en-US" altLang="ja-JP" sz="1292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2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新興国・途上国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39762" y="5097735"/>
            <a:ext cx="1863011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92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北米・</a:t>
            </a:r>
            <a:r>
              <a:rPr kumimoji="1" lang="en-US" altLang="ja-JP" sz="1292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</a:t>
            </a:r>
            <a:r>
              <a:rPr kumimoji="1" lang="ja-JP" altLang="en-US" sz="1292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・日本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953248" y="2414284"/>
            <a:ext cx="1103695" cy="421692"/>
          </a:xfrm>
          <a:prstGeom prst="rect">
            <a:avLst/>
          </a:prstGeom>
          <a:noFill/>
        </p:spPr>
        <p:txBody>
          <a:bodyPr wrap="square" tIns="166154">
            <a:spAutoFit/>
          </a:bodyPr>
          <a:lstStyle/>
          <a:p>
            <a:pPr marL="0" marR="0" lvl="0" indent="0" algn="ctr" defTabSz="6858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76USD/W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4631735" y="4818634"/>
            <a:ext cx="1408206" cy="421692"/>
          </a:xfrm>
          <a:prstGeom prst="rect">
            <a:avLst/>
          </a:prstGeom>
          <a:noFill/>
        </p:spPr>
        <p:txBody>
          <a:bodyPr wrap="square" tIns="166154">
            <a:spAutoFit/>
          </a:bodyPr>
          <a:lstStyle/>
          <a:p>
            <a:pPr marL="0" marR="0" lvl="0" indent="0" algn="ctr" defTabSz="6858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0.3USD/W</a:t>
            </a:r>
          </a:p>
        </p:txBody>
      </p:sp>
      <p:sp>
        <p:nvSpPr>
          <p:cNvPr id="21" name="下矢印 20"/>
          <p:cNvSpPr/>
          <p:nvPr/>
        </p:nvSpPr>
        <p:spPr bwMode="auto">
          <a:xfrm rot="18963296">
            <a:off x="3562363" y="2551298"/>
            <a:ext cx="222866" cy="2716415"/>
          </a:xfrm>
          <a:prstGeom prst="downArrow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620014" y="2194739"/>
            <a:ext cx="1103695" cy="380852"/>
          </a:xfrm>
          <a:prstGeom prst="rect">
            <a:avLst/>
          </a:prstGeom>
          <a:noFill/>
        </p:spPr>
        <p:txBody>
          <a:bodyPr wrap="square" tIns="166154">
            <a:spAutoFit/>
          </a:bodyPr>
          <a:lstStyle/>
          <a:p>
            <a:pPr marL="0" marR="0" lvl="0" indent="0" algn="ctr" defTabSz="6858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8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1977</a:t>
            </a:r>
            <a:endParaRPr kumimoji="1" lang="en-US" altLang="ja-JP" sz="13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699948" y="4616033"/>
            <a:ext cx="1103695" cy="380852"/>
          </a:xfrm>
          <a:prstGeom prst="rect">
            <a:avLst/>
          </a:prstGeom>
          <a:noFill/>
        </p:spPr>
        <p:txBody>
          <a:bodyPr wrap="square" tIns="166154">
            <a:spAutoFit/>
          </a:bodyPr>
          <a:lstStyle/>
          <a:p>
            <a:pPr marL="0" marR="0" lvl="0" indent="0" algn="ctr" defTabSz="6858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8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2015</a:t>
            </a:r>
            <a:endParaRPr kumimoji="1" lang="en-US" altLang="ja-JP" sz="13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129167" y="5509965"/>
            <a:ext cx="79208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（年）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75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2020-04-07T09:39:23Z</dcterms:modified>
</cp:coreProperties>
</file>