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79" y="5149647"/>
            <a:ext cx="1405053" cy="935765"/>
          </a:xfrm>
          <a:prstGeom prst="rect">
            <a:avLst/>
          </a:prstGeom>
        </p:spPr>
      </p:pic>
      <p:sp>
        <p:nvSpPr>
          <p:cNvPr id="3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340795" y="764704"/>
            <a:ext cx="4396763" cy="648072"/>
          </a:xfrm>
          <a:solidFill>
            <a:schemeClr val="accent3">
              <a:lumMod val="20000"/>
              <a:lumOff val="80000"/>
            </a:schemeClr>
          </a:solidFill>
        </p:spPr>
        <p:txBody>
          <a:bodyPr wrap="square" lIns="90000" tIns="46800" rIns="90000" bIns="46800">
            <a:noAutofit/>
          </a:bodyPr>
          <a:lstStyle/>
          <a:p>
            <a:r>
              <a:rPr lang="ja-JP" altLang="en-US" sz="1800" b="1" dirty="0" smtClean="0"/>
              <a:t>マーク</a:t>
            </a:r>
            <a:r>
              <a:rPr lang="ja-JP" altLang="en-US" sz="1800" b="1" dirty="0"/>
              <a:t>・カーニー イングランド銀行</a:t>
            </a:r>
            <a:r>
              <a:rPr lang="ja-JP" altLang="en-US" sz="1800" b="1" dirty="0" smtClean="0"/>
              <a:t>総裁（</a:t>
            </a:r>
            <a:r>
              <a:rPr lang="en-US" altLang="ja-JP" sz="1800" b="1" u="sng" dirty="0" smtClean="0">
                <a:cs typeface="Times New Roman" panose="02020603050405020304" pitchFamily="18" charset="0"/>
              </a:rPr>
              <a:t>2019</a:t>
            </a:r>
            <a:r>
              <a:rPr lang="ja-JP" altLang="en-US" sz="1800" b="1" u="sng" dirty="0">
                <a:cs typeface="Times New Roman" panose="02020603050405020304" pitchFamily="18" charset="0"/>
              </a:rPr>
              <a:t>年</a:t>
            </a:r>
            <a:r>
              <a:rPr lang="en-US" altLang="ja-JP" sz="1800" b="1" u="sng" dirty="0">
                <a:cs typeface="Times New Roman" panose="02020603050405020304" pitchFamily="18" charset="0"/>
              </a:rPr>
              <a:t>9</a:t>
            </a:r>
            <a:r>
              <a:rPr lang="ja-JP" altLang="en-US" sz="1800" b="1" u="sng" dirty="0">
                <a:cs typeface="Times New Roman" panose="02020603050405020304" pitchFamily="18" charset="0"/>
              </a:rPr>
              <a:t>月国連気候変動</a:t>
            </a:r>
            <a:r>
              <a:rPr lang="ja-JP" altLang="en-US" sz="1800" b="1" u="sng" dirty="0" smtClean="0">
                <a:cs typeface="Times New Roman" panose="02020603050405020304" pitchFamily="18" charset="0"/>
              </a:rPr>
              <a:t>サミット</a:t>
            </a:r>
            <a:r>
              <a:rPr lang="ja-JP" altLang="en-US" sz="1800" b="1" dirty="0" smtClean="0"/>
              <a:t>）</a:t>
            </a:r>
            <a:endParaRPr lang="en-US" altLang="ja-JP" sz="1800" b="1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37671" y="1412776"/>
            <a:ext cx="43967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EU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タクソノミーは二進法的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になる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傾向が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、むしろ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段階の色合いのグリーン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を示すようなタクソノミーが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との指摘。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5092741" y="764704"/>
            <a:ext cx="4396763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wrap="square" lIns="90000" tIns="46800" rIns="90000" bIns="46800"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sz="1800" b="1" dirty="0" smtClean="0"/>
              <a:t>TCFD</a:t>
            </a:r>
            <a:r>
              <a:rPr lang="ja-JP" altLang="en-US" sz="1800" b="1" dirty="0" smtClean="0"/>
              <a:t>サミット総括</a:t>
            </a:r>
            <a:r>
              <a:rPr lang="ja-JP" altLang="en-US" sz="1800" b="1" dirty="0"/>
              <a:t>（</a:t>
            </a:r>
            <a:r>
              <a:rPr lang="en-US" altLang="ja-JP" sz="1800" b="1" dirty="0" smtClean="0"/>
              <a:t>2019</a:t>
            </a:r>
            <a:r>
              <a:rPr lang="ja-JP" altLang="en-US" sz="1800" b="1" dirty="0" smtClean="0"/>
              <a:t>年</a:t>
            </a:r>
            <a:r>
              <a:rPr lang="en-US" altLang="ja-JP" sz="1800" b="1" dirty="0" smtClean="0"/>
              <a:t>10</a:t>
            </a:r>
            <a:r>
              <a:rPr lang="ja-JP" altLang="en-US" sz="1800" b="1" dirty="0" smtClean="0"/>
              <a:t>月</a:t>
            </a:r>
            <a:r>
              <a:rPr lang="ja-JP" altLang="en-US" sz="1800" b="1" dirty="0"/>
              <a:t>）</a:t>
            </a:r>
            <a:endParaRPr lang="en-US" altLang="ja-JP" sz="18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5092741" y="1124744"/>
            <a:ext cx="443200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「グリーン投資ガイダンス」は企業と投資家の対話を促進する有用なツール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となる。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気候変動のリスクと評価だけではなく、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事業機会についての理解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を深めるべき。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ダイベストメントには手法として限界があり、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建設的なエンゲージメントの方がより強力なツール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アジアの経済発展を促進し、移行に貢献しうる低炭素技術群を提示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することが重要。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世界の幅広い関係者に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TCFD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の支持を呼びかけ。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地球規模の「環境と成長の好循環」を加速させる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来年東京で再びサミットを開催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TCFD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コンソーシアムにはベストプラクティスの普及等を期待。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TCFD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は低炭素経済への移行に重要な役割を果たしている。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TCFD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の営みが継続されることが重要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吹き出し 6"/>
          <p:cNvSpPr/>
          <p:nvPr/>
        </p:nvSpPr>
        <p:spPr bwMode="auto">
          <a:xfrm>
            <a:off x="918990" y="2518157"/>
            <a:ext cx="3815444" cy="2462213"/>
          </a:xfrm>
          <a:prstGeom prst="wedgeRectCallout">
            <a:avLst>
              <a:gd name="adj1" fmla="val -40505"/>
              <a:gd name="adj2" fmla="val 64501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just"/>
            <a:r>
              <a:rPr lang="en-US" altLang="ja-JP" sz="1400" dirty="0"/>
              <a:t>The EU’s Green Taxonomy and the Green Bond Standard are good starts, but they are binary (dark green or brown). Mainstreaming sustainable investing will require a richer taxonomy – </a:t>
            </a:r>
            <a:r>
              <a:rPr lang="en-US" altLang="ja-JP" sz="1400" dirty="0">
                <a:solidFill>
                  <a:srgbClr val="FF0000"/>
                </a:solidFill>
              </a:rPr>
              <a:t>50 shades of green</a:t>
            </a:r>
            <a:r>
              <a:rPr lang="en-US" altLang="ja-JP" sz="1400" dirty="0"/>
              <a:t>. One promising option, highlighted in this week’s initiative of UN’s Climate Financial Leaders, is the development of transition indices composed of corporations in high-carbon sectors that have adopted low carbon strategies.</a:t>
            </a:r>
            <a:endParaRPr lang="en-US" altLang="ja-JP" sz="1400" b="1" u="sng" dirty="0">
              <a:solidFill>
                <a:srgbClr val="FF0000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279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Times New Roman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2020-04-07T08:28:27Z</dcterms:modified>
</cp:coreProperties>
</file>