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69" d="100"/>
          <a:sy n="69" d="100"/>
        </p:scale>
        <p:origin x="348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kpfwi99005v\00&#29987;&#26989;&#25216;&#34899;&#29872;&#22659;&#23616;&#29872;&#22659;&#12518;&#12491;&#12483;&#12488;&#29872;&#22659;&#32076;&#28168;&#23460;00\08_&#37329;&#34701;T\100_ESG&#12450;&#12531;&#12465;&#12540;&#12488;\191216_&#26368;&#32066;&#32080;&#26524;r\&#12464;&#12521;&#12501;_20191216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1586581769871357"/>
          <c:y val="0.1100984157723276"/>
          <c:w val="0.7703893263342082"/>
          <c:h val="0.6774276175110631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'Q1.1'!$P$6</c:f>
              <c:strCache>
                <c:ptCount val="1"/>
                <c:pt idx="0">
                  <c:v>活用している        </c:v>
                </c:pt>
              </c:strCache>
            </c:strRef>
          </c:tx>
          <c:spPr>
            <a:ln>
              <a:solidFill>
                <a:schemeClr val="tx1"/>
              </a:solidFill>
              <a:prstDash val="solid"/>
            </a:ln>
          </c:spPr>
          <c:invertIfNegative val="0"/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6FB3-4ACB-B0A3-ABB3AF1BE166}"/>
              </c:ext>
            </c:extLst>
          </c:dPt>
          <c:dLbls>
            <c:dLbl>
              <c:idx val="0"/>
              <c:layout/>
              <c:tx>
                <c:strRef>
                  <c:f>'Q1.1'!$P$6</c:f>
                  <c:strCache>
                    <c:ptCount val="1"/>
                    <c:pt idx="0">
                      <c:v>活用している        </c:v>
                    </c:pt>
                  </c:strCache>
                </c:strRef>
              </c:tx>
              <c:numFmt formatCode="0.0" sourceLinked="0"/>
              <c:spPr/>
              <c:txPr>
                <a:bodyPr/>
                <a:lstStyle/>
                <a:p>
                  <a:pPr>
                    <a:defRPr sz="900">
                      <a:solidFill>
                        <a:schemeClr val="bg1"/>
                      </a:solidFill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>
                    <c15:dlblFTEntry>
                      <c15:txfldGUID>{0B4A3F2B-C2CA-488D-9499-19806EA7EEE2}</c15:txfldGUID>
                      <c15:f>'Q1.1'!$P$6</c15:f>
                      <c15:dlblFieldTableCache>
                        <c:ptCount val="1"/>
                        <c:pt idx="0">
                          <c:v>活用している        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1-6FB3-4ACB-B0A3-ABB3AF1BE166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'Q1.1'!$M$7:$M$8</c:f>
              <c:strCache>
                <c:ptCount val="2"/>
                <c:pt idx="1">
                  <c:v>全体(n=48)</c:v>
                </c:pt>
              </c:strCache>
            </c:strRef>
          </c:cat>
          <c:val>
            <c:numRef>
              <c:f>'Q1.1'!$P$7:$P$8</c:f>
              <c:numCache>
                <c:formatCode>General</c:formatCode>
                <c:ptCount val="2"/>
                <c:pt idx="0">
                  <c:v>1</c:v>
                </c:pt>
                <c:pt idx="1">
                  <c:v>97.9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FB3-4ACB-B0A3-ABB3AF1BE166}"/>
            </c:ext>
          </c:extLst>
        </c:ser>
        <c:ser>
          <c:idx val="1"/>
          <c:order val="1"/>
          <c:tx>
            <c:strRef>
              <c:f>'Q1.1'!$Q$6</c:f>
              <c:strCache>
                <c:ptCount val="1"/>
                <c:pt idx="0">
                  <c:v>活用していないが、
今後活用したい        </c:v>
                </c:pt>
              </c:strCache>
            </c:strRef>
          </c:tx>
          <c:spPr>
            <a:ln>
              <a:solidFill>
                <a:schemeClr val="tx1"/>
              </a:solidFill>
              <a:prstDash val="solid"/>
            </a:ln>
          </c:spPr>
          <c:invertIfNegative val="0"/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6FB3-4ACB-B0A3-ABB3AF1BE166}"/>
              </c:ext>
            </c:extLst>
          </c:dPt>
          <c:dLbls>
            <c:dLbl>
              <c:idx val="0"/>
              <c:layout/>
              <c:tx>
                <c:strRef>
                  <c:f>'Q1.1'!$Q$6</c:f>
                  <c:strCache>
                    <c:ptCount val="1"/>
                    <c:pt idx="0">
                      <c:v>活用していないが、
今後活用したい        </c:v>
                    </c:pt>
                  </c:strCache>
                </c:strRef>
              </c:tx>
              <c:numFmt formatCode="0.0" sourceLinked="0"/>
              <c:spPr/>
              <c:txPr>
                <a:bodyPr/>
                <a:lstStyle/>
                <a:p>
                  <a:pPr>
                    <a:defRPr sz="900">
                      <a:solidFill>
                        <a:schemeClr val="bg1"/>
                      </a:solidFill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>
                    <c15:dlblFTEntry>
                      <c15:txfldGUID>{EA65C2AC-DDF2-4A46-9F6D-61ADAFAAE8BA}</c15:txfldGUID>
                      <c15:f>'Q1.1'!$Q$6</c15:f>
                      <c15:dlblFieldTableCache>
                        <c:ptCount val="1"/>
                        <c:pt idx="0">
                          <c:v>活用していないが、
今後活用したい        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4-6FB3-4ACB-B0A3-ABB3AF1BE166}"/>
                </c:ext>
              </c:extLst>
            </c:dLbl>
            <c:dLbl>
              <c:idx val="1"/>
              <c:layout>
                <c:manualLayout>
                  <c:x val="-6.1728395061728392E-3"/>
                  <c:y val="6.3245146409351677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FB3-4ACB-B0A3-ABB3AF1BE166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'Q1.1'!$M$7:$M$8</c:f>
              <c:strCache>
                <c:ptCount val="2"/>
                <c:pt idx="1">
                  <c:v>全体(n=48)</c:v>
                </c:pt>
              </c:strCache>
            </c:strRef>
          </c:cat>
          <c:val>
            <c:numRef>
              <c:f>'Q1.1'!$Q$7:$Q$8</c:f>
              <c:numCache>
                <c:formatCode>General</c:formatCode>
                <c:ptCount val="2"/>
                <c:pt idx="0">
                  <c:v>1</c:v>
                </c:pt>
                <c:pt idx="1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FB3-4ACB-B0A3-ABB3AF1BE166}"/>
            </c:ext>
          </c:extLst>
        </c:ser>
        <c:ser>
          <c:idx val="2"/>
          <c:order val="2"/>
          <c:tx>
            <c:strRef>
              <c:f>'Q1.1'!$R$6</c:f>
              <c:strCache>
                <c:ptCount val="1"/>
                <c:pt idx="0">
                  <c:v>活用しておらず、今後も活用する予定はない</c:v>
                </c:pt>
              </c:strCache>
            </c:strRef>
          </c:tx>
          <c:spPr>
            <a:ln>
              <a:solidFill>
                <a:schemeClr val="tx1"/>
              </a:solidFill>
              <a:prstDash val="solid"/>
            </a:ln>
          </c:spPr>
          <c:invertIfNegative val="0"/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6FB3-4ACB-B0A3-ABB3AF1BE166}"/>
              </c:ext>
            </c:extLst>
          </c:dPt>
          <c:dLbls>
            <c:dLbl>
              <c:idx val="0"/>
              <c:layout/>
              <c:tx>
                <c:strRef>
                  <c:f>'Q1.1'!$R$6</c:f>
                  <c:strCache>
                    <c:ptCount val="1"/>
                    <c:pt idx="0">
                      <c:v>活用しておらず、今後も活用する予定はない</c:v>
                    </c:pt>
                  </c:strCache>
                </c:strRef>
              </c:tx>
              <c:numFmt formatCode="0.0" sourceLinked="0"/>
              <c:spPr/>
              <c:txPr>
                <a:bodyPr/>
                <a:lstStyle/>
                <a:p>
                  <a:pPr>
                    <a:defRPr sz="900"/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>
                    <c15:dlblFTEntry>
                      <c15:txfldGUID>{78EB0088-8340-49E1-93E4-8191469DA87A}</c15:txfldGUID>
                      <c15:f>'Q1.1'!$R$6</c15:f>
                      <c15:dlblFieldTableCache>
                        <c:ptCount val="1"/>
                        <c:pt idx="0">
                          <c:v>活用しておらず、今後も活用する予定はない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8-6FB3-4ACB-B0A3-ABB3AF1BE166}"/>
                </c:ext>
              </c:extLst>
            </c:dLbl>
            <c:dLbl>
              <c:idx val="1"/>
              <c:layout>
                <c:manualLayout>
                  <c:x val="1.4403292181069959E-2"/>
                  <c:y val="-0.112449870315827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6FB3-4ACB-B0A3-ABB3AF1BE166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'Q1.1'!$M$7:$M$8</c:f>
              <c:strCache>
                <c:ptCount val="2"/>
                <c:pt idx="1">
                  <c:v>全体(n=48)</c:v>
                </c:pt>
              </c:strCache>
            </c:strRef>
          </c:cat>
          <c:val>
            <c:numRef>
              <c:f>'Q1.1'!$R$7:$R$8</c:f>
              <c:numCache>
                <c:formatCode>General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FB3-4ACB-B0A3-ABB3AF1BE1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76523392"/>
        <c:axId val="76524928"/>
      </c:barChart>
      <c:catAx>
        <c:axId val="76523392"/>
        <c:scaling>
          <c:orientation val="maxMin"/>
        </c:scaling>
        <c:delete val="1"/>
        <c:axPos val="l"/>
        <c:numFmt formatCode="General" sourceLinked="0"/>
        <c:majorTickMark val="in"/>
        <c:minorTickMark val="none"/>
        <c:tickLblPos val="nextTo"/>
        <c:crossAx val="76524928"/>
        <c:crosses val="autoZero"/>
        <c:auto val="1"/>
        <c:lblAlgn val="ctr"/>
        <c:lblOffset val="100"/>
        <c:noMultiLvlLbl val="0"/>
      </c:catAx>
      <c:valAx>
        <c:axId val="76524928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crossAx val="76523392"/>
        <c:crosses val="max"/>
        <c:crossBetween val="between"/>
        <c:majorUnit val="0.2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2020/4/7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グラフ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259312"/>
              </p:ext>
            </p:extLst>
          </p:nvPr>
        </p:nvGraphicFramePr>
        <p:xfrm>
          <a:off x="-698644" y="998474"/>
          <a:ext cx="9972123" cy="1581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テキスト プレースホルダー 5"/>
          <p:cNvSpPr txBox="1">
            <a:spLocks/>
          </p:cNvSpPr>
          <p:nvPr/>
        </p:nvSpPr>
        <p:spPr>
          <a:xfrm>
            <a:off x="200025" y="908720"/>
            <a:ext cx="5267468" cy="21544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Font typeface="Wingdings" panose="05000000000000000000" pitchFamily="2" charset="2"/>
              <a:buNone/>
              <a:defRPr kumimoji="1" sz="1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kumimoji="1" sz="105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/>
              <a:t>問．</a:t>
            </a:r>
            <a:r>
              <a:rPr lang="en-US" altLang="ja-JP" dirty="0" smtClean="0"/>
              <a:t>ESG</a:t>
            </a:r>
            <a:r>
              <a:rPr lang="ja-JP" altLang="en-US" dirty="0" smtClean="0"/>
              <a:t>情報を投資判断に活用していますか。（</a:t>
            </a:r>
            <a:r>
              <a:rPr lang="en-US" altLang="ja-JP" dirty="0" smtClean="0"/>
              <a:t>ESG</a:t>
            </a:r>
            <a:r>
              <a:rPr lang="ja-JP" altLang="en-US" dirty="0" smtClean="0"/>
              <a:t>インテグレーション）</a:t>
            </a:r>
            <a:endParaRPr lang="ja-JP" altLang="en-US" dirty="0"/>
          </a:p>
        </p:txBody>
      </p:sp>
      <p:sp>
        <p:nvSpPr>
          <p:cNvPr id="14" name="テキスト プレースホルダー 5"/>
          <p:cNvSpPr>
            <a:spLocks noGrp="1"/>
          </p:cNvSpPr>
          <p:nvPr>
            <p:ph type="body" sz="quarter" idx="15"/>
          </p:nvPr>
        </p:nvSpPr>
        <p:spPr>
          <a:xfrm>
            <a:off x="200025" y="2761014"/>
            <a:ext cx="9505950" cy="430887"/>
          </a:xfrm>
        </p:spPr>
        <p:txBody>
          <a:bodyPr wrap="square"/>
          <a:lstStyle/>
          <a:p>
            <a:pPr marL="361950" indent="-361950"/>
            <a:r>
              <a:rPr lang="ja-JP" altLang="en-US" dirty="0" smtClean="0"/>
              <a:t>問．</a:t>
            </a:r>
            <a:r>
              <a:rPr lang="en-US" altLang="ja-JP" dirty="0" smtClean="0"/>
              <a:t>ESG</a:t>
            </a:r>
            <a:r>
              <a:rPr lang="ja-JP" altLang="en-US" dirty="0"/>
              <a:t>の各要素について、投資判断をする上で、中期（</a:t>
            </a:r>
            <a:r>
              <a:rPr lang="en-US" altLang="ja-JP" dirty="0"/>
              <a:t>3</a:t>
            </a:r>
            <a:r>
              <a:rPr lang="ja-JP" altLang="en-US" dirty="0"/>
              <a:t>～</a:t>
            </a:r>
            <a:r>
              <a:rPr lang="en-US" altLang="ja-JP" dirty="0"/>
              <a:t>5</a:t>
            </a:r>
            <a:r>
              <a:rPr lang="ja-JP" altLang="en-US" dirty="0"/>
              <a:t>年</a:t>
            </a:r>
            <a:r>
              <a:rPr lang="ja-JP" altLang="en-US" dirty="0" smtClean="0"/>
              <a:t>）、</a:t>
            </a:r>
            <a:r>
              <a:rPr lang="zh-TW" altLang="en-US" dirty="0" smtClean="0"/>
              <a:t>長期</a:t>
            </a:r>
            <a:r>
              <a:rPr lang="zh-TW" altLang="en-US" dirty="0"/>
              <a:t>（</a:t>
            </a:r>
            <a:r>
              <a:rPr lang="en-US" altLang="zh-TW" dirty="0"/>
              <a:t>5</a:t>
            </a:r>
            <a:r>
              <a:rPr lang="zh-TW" altLang="en-US" dirty="0"/>
              <a:t>～</a:t>
            </a:r>
            <a:r>
              <a:rPr lang="en-US" altLang="zh-TW" dirty="0"/>
              <a:t>30</a:t>
            </a:r>
            <a:r>
              <a:rPr lang="zh-TW" altLang="en-US" dirty="0"/>
              <a:t>年程度</a:t>
            </a:r>
            <a:r>
              <a:rPr lang="zh-TW" altLang="en-US" dirty="0" smtClean="0"/>
              <a:t>）</a:t>
            </a:r>
            <a:r>
              <a:rPr lang="ja-JP" altLang="en-US" dirty="0" smtClean="0"/>
              <a:t>で</a:t>
            </a:r>
            <a:r>
              <a:rPr lang="ja-JP" altLang="en-US" dirty="0"/>
              <a:t>考慮すべきと考える内容を可能な範囲でお答えください</a:t>
            </a:r>
            <a:r>
              <a:rPr lang="ja-JP" altLang="en-US" dirty="0" smtClean="0"/>
              <a:t>。（</a:t>
            </a:r>
            <a:r>
              <a:rPr lang="en-US" altLang="ja-JP" dirty="0" smtClean="0"/>
              <a:t>E,S,G</a:t>
            </a:r>
            <a:r>
              <a:rPr lang="ja-JP" altLang="en-US" dirty="0" smtClean="0"/>
              <a:t>の各要素について、自由記述。以下は記載内容を経済産業省にて分類）</a:t>
            </a:r>
            <a:endParaRPr lang="ja-JP" altLang="en-US" dirty="0"/>
          </a:p>
        </p:txBody>
      </p:sp>
      <p:sp>
        <p:nvSpPr>
          <p:cNvPr id="15" name="正方形/長方形 14"/>
          <p:cNvSpPr/>
          <p:nvPr/>
        </p:nvSpPr>
        <p:spPr bwMode="auto">
          <a:xfrm>
            <a:off x="367217" y="3274980"/>
            <a:ext cx="692577" cy="217142"/>
          </a:xfrm>
          <a:prstGeom prst="rect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pPr algn="l"/>
            <a:r>
              <a:rPr kumimoji="0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E</a:t>
            </a:r>
            <a:r>
              <a:rPr kumimoji="0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（環境）</a:t>
            </a: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3499654" y="3274997"/>
            <a:ext cx="720080" cy="221031"/>
          </a:xfrm>
          <a:prstGeom prst="rect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r>
              <a:rPr kumimoji="0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S</a:t>
            </a:r>
            <a:r>
              <a:rPr kumimoji="0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（社会）</a:t>
            </a:r>
          </a:p>
        </p:txBody>
      </p:sp>
      <p:sp>
        <p:nvSpPr>
          <p:cNvPr id="17" name="正方形/長方形 16"/>
          <p:cNvSpPr/>
          <p:nvPr/>
        </p:nvSpPr>
        <p:spPr bwMode="auto">
          <a:xfrm>
            <a:off x="6665918" y="3274980"/>
            <a:ext cx="990460" cy="217142"/>
          </a:xfrm>
          <a:prstGeom prst="rect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r>
              <a:rPr kumimoji="0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G</a:t>
            </a:r>
            <a:r>
              <a:rPr kumimoji="0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（ガバナンス）</a:t>
            </a:r>
          </a:p>
        </p:txBody>
      </p:sp>
      <p:sp>
        <p:nvSpPr>
          <p:cNvPr id="18" name="テキスト プレースホルダー 5"/>
          <p:cNvSpPr>
            <a:spLocks noGrp="1"/>
          </p:cNvSpPr>
          <p:nvPr>
            <p:ph type="body" sz="quarter" idx="15"/>
          </p:nvPr>
        </p:nvSpPr>
        <p:spPr>
          <a:xfrm>
            <a:off x="304529" y="5085184"/>
            <a:ext cx="9433494" cy="430524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lIns="36000" tIns="36000" rIns="36000" bIns="36000" numCol="3">
            <a:noAutofit/>
          </a:bodyPr>
          <a:lstStyle/>
          <a:p>
            <a:pPr marL="285750" indent="-285750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ja-JP" sz="1200" dirty="0" smtClean="0"/>
              <a:t>【E】</a:t>
            </a:r>
            <a:r>
              <a:rPr lang="ja-JP" altLang="en-US" sz="1200" dirty="0" smtClean="0"/>
              <a:t>プラスチック汚染、海洋環境</a:t>
            </a:r>
            <a:endParaRPr lang="en-US" altLang="ja-JP" sz="1200" dirty="0" smtClean="0"/>
          </a:p>
          <a:p>
            <a:pPr marL="285750" indent="-285750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ja-JP" sz="1200" dirty="0" smtClean="0"/>
              <a:t>【S】</a:t>
            </a:r>
            <a:r>
              <a:rPr lang="ja-JP" altLang="en-US" sz="1200" dirty="0" smtClean="0"/>
              <a:t>プライバシーとデータセキュリティ</a:t>
            </a:r>
            <a:endParaRPr lang="en-US" altLang="ja-JP" sz="1200" dirty="0" smtClean="0"/>
          </a:p>
          <a:p>
            <a:pPr marL="285750" indent="-285750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ja-JP" sz="1200" dirty="0"/>
              <a:t>【S】</a:t>
            </a:r>
            <a:r>
              <a:rPr lang="ja-JP" altLang="en-US" sz="1200" dirty="0"/>
              <a:t>地域社会の安定</a:t>
            </a:r>
            <a:endParaRPr lang="en-US" altLang="ja-JP" sz="1200" dirty="0"/>
          </a:p>
          <a:p>
            <a:pPr marL="285750" indent="-285750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ja-JP" sz="1200" dirty="0" smtClean="0"/>
              <a:t>【G】</a:t>
            </a:r>
            <a:r>
              <a:rPr lang="ja-JP" altLang="en-US" sz="1200" dirty="0" smtClean="0"/>
              <a:t>汚職等の不祥事</a:t>
            </a:r>
            <a:endParaRPr lang="en-US" altLang="ja-JP" sz="1200" dirty="0" smtClean="0"/>
          </a:p>
          <a:p>
            <a:pPr marL="285750" indent="-285750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ja-JP" sz="1200" dirty="0" smtClean="0"/>
              <a:t>【</a:t>
            </a:r>
            <a:r>
              <a:rPr lang="ja-JP" altLang="en-US" sz="1200" dirty="0" smtClean="0"/>
              <a:t>全般</a:t>
            </a:r>
            <a:r>
              <a:rPr lang="en-US" altLang="ja-JP" sz="1200" dirty="0" smtClean="0"/>
              <a:t>】</a:t>
            </a:r>
            <a:r>
              <a:rPr lang="ja-JP" altLang="en-US" sz="1200" dirty="0" smtClean="0"/>
              <a:t>主要ビジネスがサステイナブルであること</a:t>
            </a:r>
            <a:endParaRPr lang="en-US" altLang="ja-JP" sz="1200" dirty="0" smtClean="0"/>
          </a:p>
          <a:p>
            <a:pPr marL="285750" indent="-285750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ja-JP" sz="1200" dirty="0" smtClean="0"/>
              <a:t>【</a:t>
            </a:r>
            <a:r>
              <a:rPr lang="ja-JP" altLang="en-US" sz="1200" dirty="0" smtClean="0"/>
              <a:t>全般</a:t>
            </a:r>
            <a:r>
              <a:rPr lang="en-US" altLang="ja-JP" sz="1200" dirty="0" smtClean="0"/>
              <a:t>】ESG</a:t>
            </a:r>
            <a:r>
              <a:rPr lang="ja-JP" altLang="en-US" sz="1200" dirty="0" smtClean="0"/>
              <a:t>の課題認識･行動の具体的意思</a:t>
            </a:r>
            <a:endParaRPr lang="en-US" altLang="ja-JP" sz="1200" dirty="0" smtClean="0"/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663" y="3503264"/>
            <a:ext cx="3293925" cy="1489998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5918" y="3496029"/>
            <a:ext cx="3327642" cy="1474329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99654" y="3502144"/>
            <a:ext cx="3043244" cy="1583039"/>
          </a:xfrm>
          <a:prstGeom prst="rect">
            <a:avLst/>
          </a:prstGeom>
        </p:spPr>
      </p:pic>
      <p:sp>
        <p:nvSpPr>
          <p:cNvPr id="22" name="テキスト ボックス 21"/>
          <p:cNvSpPr txBox="1"/>
          <p:nvPr/>
        </p:nvSpPr>
        <p:spPr>
          <a:xfrm>
            <a:off x="304529" y="5515118"/>
            <a:ext cx="9433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＜出典＞経済産業省「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ESG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投資に関する運用機関向けアンケート調査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」（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月）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073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168</Words>
  <Application>Microsoft Office PowerPoint</Application>
  <PresentationFormat>A4 210 x 297 mm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2020-04-07T08:22:39Z</dcterms:modified>
</cp:coreProperties>
</file>