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69" d="100"/>
          <a:sy n="69" d="100"/>
        </p:scale>
        <p:origin x="306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340917612074103E-2"/>
          <c:y val="2.3131794130767474E-2"/>
          <c:w val="0.89864442127215849"/>
          <c:h val="0.87801778907242689"/>
        </c:manualLayout>
      </c:layout>
      <c:scatterChart>
        <c:scatterStyle val="lineMarker"/>
        <c:varyColors val="0"/>
        <c:ser>
          <c:idx val="0"/>
          <c:order val="0"/>
          <c:spPr>
            <a:ln w="19050" algn="ctr">
              <a:solidFill>
                <a:schemeClr val="accent1"/>
              </a:solidFill>
              <a:prstDash val="solid"/>
            </a:ln>
          </c:spPr>
          <c:marker>
            <c:symbol val="none"/>
          </c:marker>
          <c:xVal>
            <c:numRef>
              <c:f>Sheet1!$A$1:$V$1</c:f>
              <c:numCache>
                <c:formatCode>General</c:formatCode>
                <c:ptCount val="2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  <c:pt idx="13">
                  <c:v>2032</c:v>
                </c:pt>
                <c:pt idx="14">
                  <c:v>2033</c:v>
                </c:pt>
                <c:pt idx="15">
                  <c:v>2034</c:v>
                </c:pt>
                <c:pt idx="16">
                  <c:v>2035</c:v>
                </c:pt>
                <c:pt idx="17">
                  <c:v>2036</c:v>
                </c:pt>
                <c:pt idx="18">
                  <c:v>2037</c:v>
                </c:pt>
                <c:pt idx="19">
                  <c:v>2038</c:v>
                </c:pt>
                <c:pt idx="20">
                  <c:v>2039</c:v>
                </c:pt>
                <c:pt idx="21">
                  <c:v>2040</c:v>
                </c:pt>
              </c:numCache>
            </c:numRef>
          </c:xVal>
          <c:yVal>
            <c:numRef>
              <c:f>Sheet1!$A$2:$V$2</c:f>
              <c:numCache>
                <c:formatCode>General</c:formatCode>
                <c:ptCount val="22"/>
                <c:pt idx="0">
                  <c:v>2456.8000000000002</c:v>
                </c:pt>
                <c:pt idx="1">
                  <c:v>4913.6000000000004</c:v>
                </c:pt>
                <c:pt idx="2">
                  <c:v>7370.4000000000005</c:v>
                </c:pt>
                <c:pt idx="3">
                  <c:v>9827.2000000000007</c:v>
                </c:pt>
                <c:pt idx="4">
                  <c:v>12284</c:v>
                </c:pt>
                <c:pt idx="5">
                  <c:v>14740.800000000001</c:v>
                </c:pt>
                <c:pt idx="6">
                  <c:v>17197.600000000002</c:v>
                </c:pt>
                <c:pt idx="7">
                  <c:v>19654.400000000001</c:v>
                </c:pt>
                <c:pt idx="8">
                  <c:v>22111.200000000001</c:v>
                </c:pt>
                <c:pt idx="9">
                  <c:v>24568</c:v>
                </c:pt>
                <c:pt idx="10">
                  <c:v>27024.800000000003</c:v>
                </c:pt>
                <c:pt idx="11">
                  <c:v>29481.600000000002</c:v>
                </c:pt>
                <c:pt idx="12">
                  <c:v>32412.9</c:v>
                </c:pt>
                <c:pt idx="13">
                  <c:v>35344.200000000004</c:v>
                </c:pt>
                <c:pt idx="14">
                  <c:v>38275.5</c:v>
                </c:pt>
                <c:pt idx="15">
                  <c:v>41206.800000000003</c:v>
                </c:pt>
                <c:pt idx="16">
                  <c:v>44138.100000000006</c:v>
                </c:pt>
                <c:pt idx="17">
                  <c:v>47069.400000000009</c:v>
                </c:pt>
                <c:pt idx="18">
                  <c:v>50000.700000000004</c:v>
                </c:pt>
                <c:pt idx="19">
                  <c:v>52932</c:v>
                </c:pt>
                <c:pt idx="20">
                  <c:v>55863.3</c:v>
                </c:pt>
                <c:pt idx="21">
                  <c:v>58794.600000000006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349-4A36-B249-D8B71D745D0E}"/>
            </c:ext>
          </c:extLst>
        </c:ser>
        <c:ser>
          <c:idx val="1"/>
          <c:order val="1"/>
          <c:spPr>
            <a:ln w="19050" algn="ctr">
              <a:solidFill>
                <a:schemeClr val="accent2"/>
              </a:solidFill>
              <a:prstDash val="solid"/>
            </a:ln>
          </c:spPr>
          <c:marker>
            <c:symbol val="none"/>
          </c:marker>
          <c:xVal>
            <c:numRef>
              <c:f>Sheet1!$A$1:$V$1</c:f>
              <c:numCache>
                <c:formatCode>General</c:formatCode>
                <c:ptCount val="2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  <c:pt idx="13">
                  <c:v>2032</c:v>
                </c:pt>
                <c:pt idx="14">
                  <c:v>2033</c:v>
                </c:pt>
                <c:pt idx="15">
                  <c:v>2034</c:v>
                </c:pt>
                <c:pt idx="16">
                  <c:v>2035</c:v>
                </c:pt>
                <c:pt idx="17">
                  <c:v>2036</c:v>
                </c:pt>
                <c:pt idx="18">
                  <c:v>2037</c:v>
                </c:pt>
                <c:pt idx="19">
                  <c:v>2038</c:v>
                </c:pt>
                <c:pt idx="20">
                  <c:v>2039</c:v>
                </c:pt>
                <c:pt idx="21">
                  <c:v>2040</c:v>
                </c:pt>
              </c:numCache>
            </c:numRef>
          </c:xVal>
          <c:yVal>
            <c:numRef>
              <c:f>Sheet1!$A$3:$V$3</c:f>
              <c:numCache>
                <c:formatCode>General</c:formatCode>
                <c:ptCount val="22"/>
                <c:pt idx="0">
                  <c:v>2697.5</c:v>
                </c:pt>
                <c:pt idx="1">
                  <c:v>5395</c:v>
                </c:pt>
                <c:pt idx="2">
                  <c:v>8092.5</c:v>
                </c:pt>
                <c:pt idx="3">
                  <c:v>10790</c:v>
                </c:pt>
                <c:pt idx="4">
                  <c:v>13487.5</c:v>
                </c:pt>
                <c:pt idx="5">
                  <c:v>16185</c:v>
                </c:pt>
                <c:pt idx="6">
                  <c:v>18882.5</c:v>
                </c:pt>
                <c:pt idx="7">
                  <c:v>21580</c:v>
                </c:pt>
                <c:pt idx="8">
                  <c:v>24277.5</c:v>
                </c:pt>
                <c:pt idx="9">
                  <c:v>26975</c:v>
                </c:pt>
                <c:pt idx="10">
                  <c:v>29672.5</c:v>
                </c:pt>
                <c:pt idx="11">
                  <c:v>32370</c:v>
                </c:pt>
                <c:pt idx="12">
                  <c:v>36265.9</c:v>
                </c:pt>
                <c:pt idx="13">
                  <c:v>40161.800000000003</c:v>
                </c:pt>
                <c:pt idx="14">
                  <c:v>44057.7</c:v>
                </c:pt>
                <c:pt idx="15">
                  <c:v>47953.599999999999</c:v>
                </c:pt>
                <c:pt idx="16">
                  <c:v>51849.5</c:v>
                </c:pt>
                <c:pt idx="17">
                  <c:v>55745.4</c:v>
                </c:pt>
                <c:pt idx="18">
                  <c:v>59641.3</c:v>
                </c:pt>
                <c:pt idx="19">
                  <c:v>63537.2</c:v>
                </c:pt>
                <c:pt idx="20">
                  <c:v>67433.100000000006</c:v>
                </c:pt>
                <c:pt idx="21">
                  <c:v>71329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349-4A36-B249-D8B71D745D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47330936"/>
        <c:axId val="1047327016"/>
      </c:scatterChart>
      <c:valAx>
        <c:axId val="1047330936"/>
        <c:scaling>
          <c:orientation val="minMax"/>
          <c:max val="2040"/>
          <c:min val="2018"/>
        </c:scaling>
        <c:delete val="0"/>
        <c:axPos val="b"/>
        <c:majorGridlines>
          <c:spPr>
            <a:ln>
              <a:noFill/>
            </a:ln>
          </c:spPr>
        </c:majorGridlines>
        <c:numFmt formatCode="0;&quot;-&quot;0" sourceLinked="0"/>
        <c:majorTickMark val="out"/>
        <c:minorTickMark val="none"/>
        <c:tickLblPos val="nextTo"/>
        <c:spPr>
          <a:ln w="9525" algn="ctr">
            <a:solidFill>
              <a:schemeClr val="tx1"/>
            </a:solidFill>
            <a:prstDash val="solid"/>
          </a:ln>
        </c:spPr>
        <c:txPr>
          <a:bodyPr wrap="none"/>
          <a:lstStyle/>
          <a:p>
            <a:pPr>
              <a:defRPr sz="1400">
                <a:solidFill>
                  <a:schemeClr val="tx1"/>
                </a:solidFill>
                <a:latin typeface="Meiryo UI"/>
                <a:ea typeface="Meiryo UI"/>
                <a:cs typeface="Meiryo UI"/>
                <a:sym typeface="Meiryo UI"/>
              </a:defRPr>
            </a:pPr>
            <a:endParaRPr lang="ja-JP"/>
          </a:p>
        </c:txPr>
        <c:crossAx val="1047327016"/>
        <c:crosses val="min"/>
        <c:crossBetween val="midCat"/>
        <c:majorUnit val="2"/>
      </c:valAx>
      <c:valAx>
        <c:axId val="1047327016"/>
        <c:scaling>
          <c:orientation val="minMax"/>
          <c:max val="800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txPr>
          <a:bodyPr wrap="none"/>
          <a:lstStyle/>
          <a:p>
            <a:pPr>
              <a:defRPr sz="1400">
                <a:latin typeface="Meiryo UI"/>
                <a:ea typeface="Meiryo UI"/>
                <a:cs typeface="Meiryo UI"/>
                <a:sym typeface="Meiryo UI"/>
              </a:defRPr>
            </a:pPr>
            <a:endParaRPr lang="ja-JP"/>
          </a:p>
        </c:txPr>
        <c:crossAx val="1047330936"/>
        <c:crosses val="min"/>
        <c:crossBetween val="midCat"/>
        <c:majorUnit val="10000"/>
      </c:valAx>
    </c:plotArea>
    <c:plotVisOnly val="0"/>
    <c:dispBlanksAs val="gap"/>
    <c:showDLblsOverMax val="1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slideLayout" Target="../slideLayouts/slideLayout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3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84703093"/>
              </p:ext>
            </p:extLst>
          </p:nvPr>
        </p:nvGraphicFramePr>
        <p:xfrm>
          <a:off x="992560" y="1340768"/>
          <a:ext cx="7612062" cy="3748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3" name="テキスト プレースホルダー 2"/>
          <p:cNvSpPr>
            <a:spLocks noGrp="1"/>
          </p:cNvSpPr>
          <p:nvPr>
            <p:custDataLst>
              <p:tags r:id="rId2"/>
            </p:custDataLst>
          </p:nvPr>
        </p:nvSpPr>
        <p:spPr bwMode="gray">
          <a:xfrm>
            <a:off x="689744" y="3759597"/>
            <a:ext cx="5064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kumimoji="1" sz="105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33F0F73A-EDC2-434F-8524-D2C40C8E8D92}" type="datetime'''''''''2,''0''''''0''''''''''''''''''''''0'''''''''''''">
              <a:rPr lang="ja-JP" altLang="en-US" sz="1400" smtClean="0"/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2,000</a:t>
            </a:fld>
            <a:endParaRPr kumimoji="0" lang="ja-JP" altLang="en-US" sz="1400" dirty="0" smtClean="0">
              <a:sym typeface="Meiryo UI" panose="020B0604030504040204" pitchFamily="50" charset="-128"/>
            </a:endParaRPr>
          </a:p>
        </p:txBody>
      </p:sp>
      <p:sp>
        <p:nvSpPr>
          <p:cNvPr id="4" name="テキスト プレースホルダー 2"/>
          <p:cNvSpPr>
            <a:spLocks noGrp="1"/>
          </p:cNvSpPr>
          <p:nvPr>
            <p:custDataLst>
              <p:tags r:id="rId3"/>
            </p:custDataLst>
          </p:nvPr>
        </p:nvSpPr>
        <p:spPr bwMode="gray">
          <a:xfrm>
            <a:off x="1085032" y="4581922"/>
            <a:ext cx="1111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kumimoji="1" sz="105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0BC95AA7-6591-43FA-A7C7-7A1D46C34DD7}" type="datetime'''''''0'''''''''''''''''''">
              <a:rPr lang="ja-JP" altLang="en-US" sz="1400" smtClean="0"/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0</a:t>
            </a:fld>
            <a:endParaRPr kumimoji="0" lang="ja-JP" altLang="en-US" sz="1400" dirty="0" smtClean="0">
              <a:sym typeface="Meiryo UI" panose="020B0604030504040204" pitchFamily="50" charset="-128"/>
            </a:endParaRPr>
          </a:p>
        </p:txBody>
      </p:sp>
      <p:sp>
        <p:nvSpPr>
          <p:cNvPr id="5" name="テキスト プレースホルダー 2"/>
          <p:cNvSpPr>
            <a:spLocks noGrp="1"/>
          </p:cNvSpPr>
          <p:nvPr>
            <p:custDataLst>
              <p:tags r:id="rId4"/>
            </p:custDataLst>
          </p:nvPr>
        </p:nvSpPr>
        <p:spPr bwMode="gray">
          <a:xfrm>
            <a:off x="689744" y="4170760"/>
            <a:ext cx="5064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kumimoji="1" sz="105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51D63BAF-4F07-4B3C-BE6C-F8D5B863821B}" type="datetime'''''''''1'',''''''''''''''''00''''0'''''''''''''''''''">
              <a:rPr lang="ja-JP" altLang="en-US" sz="1400" smtClean="0"/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1,000</a:t>
            </a:fld>
            <a:endParaRPr kumimoji="0" lang="ja-JP" altLang="en-US" sz="1400" dirty="0" smtClean="0">
              <a:sym typeface="Meiryo UI" panose="020B0604030504040204" pitchFamily="50" charset="-128"/>
            </a:endParaRPr>
          </a:p>
        </p:txBody>
      </p:sp>
      <p:sp>
        <p:nvSpPr>
          <p:cNvPr id="6" name="テキスト プレースホルダー 2"/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689744" y="3348435"/>
            <a:ext cx="5064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kumimoji="1" sz="105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B4489434-576D-42AE-86C7-46118B10B5AD}" type="datetime'''''3'''',''0''0''''''''''0'''''''''''''">
              <a:rPr lang="ja-JP" altLang="en-US" sz="1400" smtClean="0"/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3,000</a:t>
            </a:fld>
            <a:endParaRPr kumimoji="0" lang="ja-JP" altLang="en-US" sz="1400" dirty="0" smtClean="0">
              <a:sym typeface="Meiryo UI" panose="020B0604030504040204" pitchFamily="50" charset="-128"/>
            </a:endParaRPr>
          </a:p>
        </p:txBody>
      </p:sp>
      <p:sp>
        <p:nvSpPr>
          <p:cNvPr id="7" name="テキスト プレースホルダー 2"/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689744" y="1702197"/>
            <a:ext cx="5064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kumimoji="1" sz="105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D5DA0038-9BA1-46C3-89C8-0B8081DF10D6}" type="datetime'''''''''''7'''',''''0''''''''0''''''''''''''0'''''''''''''''">
              <a:rPr lang="ja-JP" altLang="en-US" sz="1400" smtClean="0"/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7,000</a:t>
            </a:fld>
            <a:endParaRPr kumimoji="0" lang="ja-JP" altLang="en-US" sz="1400" dirty="0" smtClean="0">
              <a:sym typeface="Meiryo UI" panose="020B0604030504040204" pitchFamily="50" charset="-128"/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689744" y="2937272"/>
            <a:ext cx="5064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kumimoji="1" sz="105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4DB4909A-9D0D-4EC8-B6EE-E70FFA5C5DB9}" type="datetime'''''''''''''''''''''''''''4'',''''0''''0''0'''">
              <a:rPr lang="ja-JP" altLang="en-US" sz="1400" smtClean="0"/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4,000</a:t>
            </a:fld>
            <a:endParaRPr kumimoji="0" lang="ja-JP" altLang="en-US" sz="1400" dirty="0" smtClean="0">
              <a:sym typeface="Meiryo UI" panose="020B0604030504040204" pitchFamily="50" charset="-128"/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689744" y="2524522"/>
            <a:ext cx="5064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kumimoji="1" sz="105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8F3C6E8B-D973-4991-80FF-B25B109B7EFC}" type="datetime'''''5'''''',''''''''0''''0''''''''0'''''''''''">
              <a:rPr lang="ja-JP" altLang="en-US" sz="1400" smtClean="0"/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5,000</a:t>
            </a:fld>
            <a:endParaRPr kumimoji="0" lang="ja-JP" altLang="en-US" sz="1400" dirty="0" smtClean="0">
              <a:sym typeface="Meiryo UI" panose="020B0604030504040204" pitchFamily="50" charset="-128"/>
            </a:endParaRPr>
          </a:p>
        </p:txBody>
      </p:sp>
      <p:sp>
        <p:nvSpPr>
          <p:cNvPr id="10" name="テキスト プレースホルダー 2"/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689744" y="2113360"/>
            <a:ext cx="5064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kumimoji="1" sz="105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F8609231-EA12-46DF-B3D2-1BCD6F1B94B9}" type="datetime'''''''''''''''6'''',''0''''00'''''''''''''''''''''''''''''''">
              <a:rPr lang="ja-JP" altLang="en-US" sz="1400" smtClean="0"/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6,000</a:t>
            </a:fld>
            <a:endParaRPr kumimoji="0" lang="ja-JP" altLang="en-US" sz="1400" dirty="0" smtClean="0">
              <a:sym typeface="Meiryo UI" panose="020B0604030504040204" pitchFamily="50" charset="-128"/>
            </a:endParaRPr>
          </a:p>
        </p:txBody>
      </p:sp>
      <p:sp>
        <p:nvSpPr>
          <p:cNvPr id="11" name="テキスト プレースホルダー 2"/>
          <p:cNvSpPr>
            <a:spLocks noGrp="1"/>
          </p:cNvSpPr>
          <p:nvPr>
            <p:custDataLst>
              <p:tags r:id="rId10"/>
            </p:custDataLst>
          </p:nvPr>
        </p:nvSpPr>
        <p:spPr bwMode="gray">
          <a:xfrm>
            <a:off x="689744" y="1291035"/>
            <a:ext cx="5064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kumimoji="1" sz="105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B6ECC5A6-10E3-491E-AD1F-FAE97B9B14AD}" type="datetime'''''''''''''''''''''8'''''''''',''''''0''''0''''''''''''''0'">
              <a:rPr lang="ja-JP" altLang="en-US" sz="1400" smtClean="0"/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8,000</a:t>
            </a:fld>
            <a:endParaRPr kumimoji="0" lang="ja-JP" altLang="en-US" sz="1400" dirty="0" smtClean="0">
              <a:sym typeface="Meiryo UI" panose="020B0604030504040204" pitchFamily="50" charset="-128"/>
            </a:endParaRPr>
          </a:p>
        </p:txBody>
      </p:sp>
      <p:sp>
        <p:nvSpPr>
          <p:cNvPr id="12" name="テキスト プレースホルダー 2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8355782" y="2162572"/>
            <a:ext cx="3317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kumimoji="1" sz="105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A47F5E63-DBC2-49AA-960D-BF54AD0934FA}" type="datetime'''''''''''''S''''''''''''''''''''P''S'''''''''''''''''''''''''">
              <a:rPr lang="en-US" altLang="en-US" sz="1400" smtClean="0"/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SPS</a:t>
            </a:fld>
            <a:endParaRPr kumimoji="0" lang="ja-JP" altLang="en-US" sz="1400" dirty="0" smtClean="0">
              <a:sym typeface="Meiryo UI" panose="020B0604030504040204" pitchFamily="50" charset="-128"/>
            </a:endParaRPr>
          </a:p>
        </p:txBody>
      </p:sp>
      <p:sp>
        <p:nvSpPr>
          <p:cNvPr id="13" name="テキスト プレースホルダー 2"/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8355782" y="1648222"/>
            <a:ext cx="3587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kumimoji="1" sz="105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D289350A-7079-4C96-9557-98FD97E9A373}" type="datetime'''''''''''''''''''''''''''''SD''''''''''''''''S'''''''''''">
              <a:rPr lang="en-US" altLang="en-US" sz="1400" smtClean="0"/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SDS</a:t>
            </a:fld>
            <a:endParaRPr kumimoji="0" lang="ja-JP" altLang="en-US" sz="1400" dirty="0" smtClean="0">
              <a:sym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0563" y="1023859"/>
            <a:ext cx="792088" cy="260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兆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503778" y="1397922"/>
            <a:ext cx="62575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SPS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Stated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Policy Scenario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（公表政策シナリオ）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SDS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Sus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tainable Development 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Scenario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（持続可能な開発シナリオ）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-231575" y="5318431"/>
            <a:ext cx="9361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World Energy Outlook 2019</a:t>
            </a:r>
            <a:endParaRPr kumimoji="1" lang="ja-JP" altLang="en-US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764158" y="4375281"/>
            <a:ext cx="26377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※1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ドル＝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110.17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円（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日時点）で計算</a:t>
            </a:r>
          </a:p>
        </p:txBody>
      </p:sp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AN0jDwRFDfntn5BEj_0R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lf7j98bK17jR.GEZf.b5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7RijA8DPNQLcS7hLCm8o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wrxxb5woDhdt.QLK0gaX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UGH0bVurRTjLU6lsENlJ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.E8cXVBP9z57jQyZs588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_x.XQbKrbeYOsJa9zPvX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tLr5sZaGNwyQNFcVY4ZQ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pAAJ3xpOIS3mhZUDoLiB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Rm.8A4mYpw9k82iihjIn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r.8Fl3lox6EwA6DZZSnk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lvJzpyHlZBmjr9iiGljtg"/>
</p:tagLst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59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2020-04-07T08:05:39Z</dcterms:modified>
</cp:coreProperties>
</file>