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emovePersonalInfoOnSave="1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68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4">
          <p15:clr>
            <a:srgbClr val="A4A3A4"/>
          </p15:clr>
        </p15:guide>
        <p15:guide id="2" pos="12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 userDrawn="1">
          <p15:clr>
            <a:srgbClr val="A4A3A4"/>
          </p15:clr>
        </p15:guide>
        <p15:guide id="2" pos="212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64C8"/>
    <a:srgbClr val="99D6EC"/>
    <a:srgbClr val="FF5A00"/>
    <a:srgbClr val="0098D0"/>
    <a:srgbClr val="B197D3"/>
    <a:srgbClr val="FFBE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59" autoAdjust="0"/>
    <p:restoredTop sz="94647" autoAdjust="0"/>
  </p:normalViewPr>
  <p:slideViewPr>
    <p:cSldViewPr>
      <p:cViewPr varScale="1">
        <p:scale>
          <a:sx n="69" d="100"/>
          <a:sy n="69" d="100"/>
        </p:scale>
        <p:origin x="306" y="72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76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70" y="-7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" y="2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7" y="2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kumimoji="1" lang="ja-JP" altLang="en-US" sz="1400" dirty="0" smtClean="0">
                <a:latin typeface="ＭＳ Ｐゴシック" pitchFamily="50" charset="-128"/>
                <a:ea typeface="ＭＳ Ｐゴシック" pitchFamily="50" charset="-128"/>
              </a:rPr>
              <a:t>機密性○</a:t>
            </a:r>
            <a:endParaRPr kumimoji="1" lang="ja-JP" altLang="en-US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4" y="9371287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7" y="9371287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" y="2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7" y="2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 smtClean="0"/>
              <a:t>機密性○</a:t>
            </a:r>
            <a:endParaRPr lang="en-US" altLang="ja-JP" dirty="0" smtClean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501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4" y="9371287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7" y="9371287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588439"/>
            <a:ext cx="8420100" cy="55399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lang="ja-JP" altLang="en-US" sz="3600" b="1" dirty="0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4653136"/>
            <a:ext cx="6934200" cy="125572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lang="ja-JP" altLang="en-US" sz="2400" b="1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 algn="ctr"/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38EED-0542-4C86-A18B-4CD095A08138}" type="datetime1">
              <a:rPr kumimoji="1" lang="ja-JP" altLang="en-US" smtClean="0"/>
              <a:t>2020/4/7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6662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 smtClean="0"/>
              <a:t>１．見出しの記入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7FD6B-AACB-4FB5-A82B-515F0D3C0BFC}" type="datetime1">
              <a:rPr kumimoji="1" lang="ja-JP" altLang="en-US" smtClean="0"/>
              <a:t>2020/4/7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992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t>2020/4/7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89527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00025" y="274638"/>
            <a:ext cx="9469499" cy="382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00024" y="800708"/>
            <a:ext cx="9469499" cy="1210689"/>
          </a:xfrm>
          <a:prstGeom prst="rect">
            <a:avLst/>
          </a:prstGeom>
          <a:noFill/>
        </p:spPr>
        <p:txBody>
          <a:bodyPr vert="horz" wrap="square" lIns="216000" tIns="108000" rIns="216000" bIns="108000" rtlCol="0">
            <a:sp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-10695" y="652026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57702473-496F-4EA5-8617-C076904D98E0}" type="datetime1">
              <a:rPr lang="ja-JP" altLang="en-US" smtClean="0"/>
              <a:t>2020/4/7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92827" y="652534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4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1257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1" r:id="rId2"/>
    <p:sldLayoutId id="2147483654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400" b="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spcAft>
          <a:spcPts val="600"/>
        </a:spcAft>
        <a:buClr>
          <a:srgbClr val="002060"/>
        </a:buClr>
        <a:buFont typeface="Wingdings" panose="05000000000000000000" pitchFamily="2" charset="2"/>
        <a:buChar char="l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kumimoji="1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kumimoji="1" sz="105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3982316" y="2792670"/>
            <a:ext cx="443297" cy="310727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98498" y="2792670"/>
            <a:ext cx="455143" cy="310727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sp>
        <p:nvSpPr>
          <p:cNvPr id="5" name="テキスト ボックス 4"/>
          <p:cNvSpPr txBox="1"/>
          <p:nvPr/>
        </p:nvSpPr>
        <p:spPr>
          <a:xfrm>
            <a:off x="2761075" y="3067629"/>
            <a:ext cx="303536" cy="211203"/>
          </a:xfrm>
          <a:prstGeom prst="rect">
            <a:avLst/>
          </a:prstGeom>
          <a:noFill/>
          <a:ln>
            <a:noFill/>
          </a:ln>
        </p:spPr>
        <p:txBody>
          <a:bodyPr wrap="square" lIns="36000" tIns="36000" rIns="36000" bIns="36000" rtlCol="0">
            <a:spAutoFit/>
          </a:bodyPr>
          <a:lstStyle>
            <a:defPPr>
              <a:defRPr lang="ja-JP"/>
            </a:defPPr>
            <a:lvl1pPr algn="ctr">
              <a:defRPr sz="90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lang="ja-JP" altLang="en-US" dirty="0" smtClean="0"/>
              <a:t>日本</a:t>
            </a:r>
            <a:endParaRPr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902910" y="3066269"/>
            <a:ext cx="532327" cy="211203"/>
          </a:xfrm>
          <a:prstGeom prst="rect">
            <a:avLst/>
          </a:prstGeom>
          <a:noFill/>
          <a:ln>
            <a:noFill/>
          </a:ln>
        </p:spPr>
        <p:txBody>
          <a:bodyPr wrap="square" lIns="36000" tIns="36000" rIns="36000" bIns="36000" rtlCol="0">
            <a:spAutoFit/>
          </a:bodyPr>
          <a:lstStyle>
            <a:defPPr>
              <a:defRPr lang="ja-JP"/>
            </a:defPPr>
            <a:lvl1pPr algn="ctr">
              <a:defRPr sz="90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lang="en-US" altLang="ja-JP" dirty="0" smtClean="0"/>
              <a:t>ASEAN</a:t>
            </a:r>
            <a:endParaRPr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373350" y="3088611"/>
            <a:ext cx="380480" cy="211203"/>
          </a:xfrm>
          <a:prstGeom prst="rect">
            <a:avLst/>
          </a:prstGeom>
          <a:noFill/>
          <a:ln>
            <a:noFill/>
          </a:ln>
        </p:spPr>
        <p:txBody>
          <a:bodyPr wrap="square" lIns="36000" tIns="36000" rIns="36000" bIns="36000" rtlCol="0">
            <a:spAutoFit/>
          </a:bodyPr>
          <a:lstStyle>
            <a:defPPr>
              <a:defRPr lang="ja-JP"/>
            </a:defPPr>
            <a:lvl1pPr algn="ctr">
              <a:defRPr sz="90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lang="ja-JP" altLang="en-US" dirty="0"/>
              <a:t>中国</a:t>
            </a: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98528" y="2804787"/>
            <a:ext cx="485644" cy="311070"/>
          </a:xfrm>
          <a:prstGeom prst="rect">
            <a:avLst/>
          </a:prstGeom>
        </p:spPr>
      </p:pic>
      <p:sp>
        <p:nvSpPr>
          <p:cNvPr id="9" name="テキスト ボックス 8"/>
          <p:cNvSpPr txBox="1"/>
          <p:nvPr/>
        </p:nvSpPr>
        <p:spPr>
          <a:xfrm>
            <a:off x="6669443" y="3064378"/>
            <a:ext cx="303536" cy="211203"/>
          </a:xfrm>
          <a:prstGeom prst="rect">
            <a:avLst/>
          </a:prstGeom>
          <a:noFill/>
          <a:ln>
            <a:noFill/>
          </a:ln>
        </p:spPr>
        <p:txBody>
          <a:bodyPr wrap="square" lIns="36000" tIns="36000" rIns="36000" bIns="36000" rtlCol="0">
            <a:spAutoFit/>
          </a:bodyPr>
          <a:lstStyle>
            <a:defPPr>
              <a:defRPr lang="ja-JP"/>
            </a:defPPr>
            <a:lvl1pPr algn="ctr">
              <a:defRPr sz="90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lang="ja-JP" altLang="en-US" dirty="0"/>
              <a:t>米国</a:t>
            </a:r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32065" y="2795478"/>
            <a:ext cx="438528" cy="300473"/>
          </a:xfrm>
          <a:prstGeom prst="rect">
            <a:avLst/>
          </a:prstGeom>
        </p:spPr>
      </p:pic>
      <p:sp>
        <p:nvSpPr>
          <p:cNvPr id="11" name="正方形/長方形 10"/>
          <p:cNvSpPr/>
          <p:nvPr/>
        </p:nvSpPr>
        <p:spPr bwMode="auto">
          <a:xfrm>
            <a:off x="2698498" y="2291567"/>
            <a:ext cx="455143" cy="187545"/>
          </a:xfrm>
          <a:prstGeom prst="rect">
            <a:avLst/>
          </a:prstGeom>
          <a:ln w="12700">
            <a:solidFill>
              <a:schemeClr val="tx2"/>
            </a:solidFill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kumimoji="0" lang="ja-JP" altLang="en-US" sz="1200" b="1" dirty="0" smtClean="0">
                <a:solidFill>
                  <a:schemeClr val="accent5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鉄板</a:t>
            </a:r>
            <a:endParaRPr kumimoji="0" lang="ja-JP" altLang="en-US" sz="1200" b="1" dirty="0">
              <a:solidFill>
                <a:schemeClr val="accent5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 bwMode="auto">
          <a:xfrm>
            <a:off x="2698498" y="2530795"/>
            <a:ext cx="636889" cy="163107"/>
          </a:xfrm>
          <a:prstGeom prst="rect">
            <a:avLst/>
          </a:prstGeom>
          <a:ln w="12700">
            <a:solidFill>
              <a:schemeClr val="tx2"/>
            </a:solidFill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kumimoji="0" lang="ja-JP" altLang="en-US" sz="1200" b="1" dirty="0" smtClean="0">
                <a:solidFill>
                  <a:schemeClr val="accent5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エンジン</a:t>
            </a:r>
            <a:endParaRPr kumimoji="0" lang="ja-JP" altLang="en-US" sz="1200" b="1" dirty="0">
              <a:solidFill>
                <a:schemeClr val="accent5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 bwMode="auto">
          <a:xfrm>
            <a:off x="3964507" y="2279920"/>
            <a:ext cx="506669" cy="413982"/>
          </a:xfrm>
          <a:prstGeom prst="rect">
            <a:avLst/>
          </a:prstGeom>
          <a:ln w="12700">
            <a:solidFill>
              <a:schemeClr val="tx2"/>
            </a:solidFill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kumimoji="0" lang="ja-JP" altLang="en-US" sz="1200" b="1" dirty="0" smtClean="0">
                <a:solidFill>
                  <a:schemeClr val="accent5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その他</a:t>
            </a:r>
            <a:endParaRPr kumimoji="0" lang="en-US" altLang="ja-JP" sz="1200" b="1" dirty="0" smtClean="0">
              <a:solidFill>
                <a:schemeClr val="accent5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0" lang="ja-JP" altLang="en-US" sz="1200" b="1" dirty="0" smtClean="0">
                <a:solidFill>
                  <a:schemeClr val="accent5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部品</a:t>
            </a:r>
            <a:endParaRPr kumimoji="0" lang="ja-JP" altLang="en-US" sz="1200" b="1" dirty="0">
              <a:solidFill>
                <a:schemeClr val="accent5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正方形/長方形 13"/>
          <p:cNvSpPr/>
          <p:nvPr/>
        </p:nvSpPr>
        <p:spPr bwMode="auto">
          <a:xfrm>
            <a:off x="5293338" y="2383795"/>
            <a:ext cx="490834" cy="192851"/>
          </a:xfrm>
          <a:prstGeom prst="rect">
            <a:avLst/>
          </a:prstGeom>
          <a:ln w="12700">
            <a:solidFill>
              <a:schemeClr val="tx2"/>
            </a:solidFill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kumimoji="0" lang="ja-JP" altLang="en-US" sz="1200" b="1" dirty="0" smtClean="0">
                <a:solidFill>
                  <a:schemeClr val="accent5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組立て</a:t>
            </a:r>
            <a:endParaRPr kumimoji="0" lang="ja-JP" altLang="en-US" sz="1200" b="1" dirty="0">
              <a:solidFill>
                <a:schemeClr val="accent5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" name="正方形/長方形 14"/>
          <p:cNvSpPr/>
          <p:nvPr/>
        </p:nvSpPr>
        <p:spPr bwMode="auto">
          <a:xfrm>
            <a:off x="6595144" y="2402750"/>
            <a:ext cx="490834" cy="192851"/>
          </a:xfrm>
          <a:prstGeom prst="rect">
            <a:avLst/>
          </a:prstGeom>
          <a:ln w="12700">
            <a:solidFill>
              <a:srgbClr val="C00000"/>
            </a:solidFill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kumimoji="0" lang="ja-JP" altLang="en-US" sz="1200" b="1" dirty="0" smtClean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消費</a:t>
            </a:r>
            <a:endParaRPr kumimoji="0" lang="ja-JP" altLang="en-US" sz="1200" b="1" dirty="0">
              <a:solidFill>
                <a:srgbClr val="C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16" name="Picture 23" descr="R:\【省内共有】職員共有ファイル限定（担当者・所属を記載のこと）\テンプレート共有システム\ppt用素材\ピクトグラム\自動車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5458" y="2365328"/>
            <a:ext cx="379914" cy="328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7" name="直線矢印コネクタ 16"/>
          <p:cNvCxnSpPr/>
          <p:nvPr/>
        </p:nvCxnSpPr>
        <p:spPr>
          <a:xfrm>
            <a:off x="6004191" y="2947974"/>
            <a:ext cx="499963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矢印コネクタ 17"/>
          <p:cNvCxnSpPr/>
          <p:nvPr/>
        </p:nvCxnSpPr>
        <p:spPr>
          <a:xfrm>
            <a:off x="4633561" y="2942539"/>
            <a:ext cx="499963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Picture 67" descr="R:\【省内共有】職員共有ファイル限定（担当者・所属を記載のこと）\テンプレート共有システム\ppt用素材\ピクトグラム\テクノロジー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4052" y="2311112"/>
            <a:ext cx="437285" cy="376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51" descr="R:\【省内共有】職員共有ファイル限定（担当者・所属を記載のこと）\テンプレート共有システム\ppt用素材\ピクトグラム\ガラス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7753" y="2277409"/>
            <a:ext cx="502778" cy="4324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図 20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3982316" y="4379747"/>
            <a:ext cx="443297" cy="310727"/>
          </a:xfrm>
          <a:prstGeom prst="rect">
            <a:avLst/>
          </a:prstGeom>
        </p:spPr>
      </p:pic>
      <p:pic>
        <p:nvPicPr>
          <p:cNvPr id="22" name="図 2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98498" y="4379747"/>
            <a:ext cx="455143" cy="310727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sp>
        <p:nvSpPr>
          <p:cNvPr id="23" name="テキスト ボックス 22"/>
          <p:cNvSpPr txBox="1"/>
          <p:nvPr/>
        </p:nvSpPr>
        <p:spPr>
          <a:xfrm>
            <a:off x="2761075" y="4654706"/>
            <a:ext cx="303536" cy="211203"/>
          </a:xfrm>
          <a:prstGeom prst="rect">
            <a:avLst/>
          </a:prstGeom>
          <a:noFill/>
          <a:ln>
            <a:noFill/>
          </a:ln>
        </p:spPr>
        <p:txBody>
          <a:bodyPr wrap="square" lIns="36000" tIns="36000" rIns="36000" bIns="36000" rtlCol="0">
            <a:spAutoFit/>
          </a:bodyPr>
          <a:lstStyle>
            <a:defPPr>
              <a:defRPr lang="ja-JP"/>
            </a:defPPr>
            <a:lvl1pPr algn="ctr">
              <a:defRPr sz="90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lang="ja-JP" altLang="en-US" dirty="0" smtClean="0"/>
              <a:t>日本</a:t>
            </a:r>
            <a:endParaRPr lang="ja-JP" altLang="en-US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3902910" y="4653346"/>
            <a:ext cx="532327" cy="211203"/>
          </a:xfrm>
          <a:prstGeom prst="rect">
            <a:avLst/>
          </a:prstGeom>
          <a:noFill/>
          <a:ln>
            <a:noFill/>
          </a:ln>
        </p:spPr>
        <p:txBody>
          <a:bodyPr wrap="square" lIns="36000" tIns="36000" rIns="36000" bIns="36000" rtlCol="0">
            <a:spAutoFit/>
          </a:bodyPr>
          <a:lstStyle>
            <a:defPPr>
              <a:defRPr lang="ja-JP"/>
            </a:defPPr>
            <a:lvl1pPr algn="ctr">
              <a:defRPr sz="90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lang="en-US" altLang="ja-JP" dirty="0" smtClean="0"/>
              <a:t>ASEAN</a:t>
            </a:r>
            <a:endParaRPr lang="ja-JP" altLang="en-US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5373350" y="4675688"/>
            <a:ext cx="380480" cy="211203"/>
          </a:xfrm>
          <a:prstGeom prst="rect">
            <a:avLst/>
          </a:prstGeom>
          <a:noFill/>
          <a:ln>
            <a:noFill/>
          </a:ln>
        </p:spPr>
        <p:txBody>
          <a:bodyPr wrap="square" lIns="36000" tIns="36000" rIns="36000" bIns="36000" rtlCol="0">
            <a:spAutoFit/>
          </a:bodyPr>
          <a:lstStyle>
            <a:defPPr>
              <a:defRPr lang="ja-JP"/>
            </a:defPPr>
            <a:lvl1pPr algn="ctr">
              <a:defRPr sz="90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lang="ja-JP" altLang="en-US" dirty="0"/>
              <a:t>中国</a:t>
            </a:r>
          </a:p>
        </p:txBody>
      </p:sp>
      <p:pic>
        <p:nvPicPr>
          <p:cNvPr id="26" name="図 2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98528" y="4391864"/>
            <a:ext cx="485644" cy="311070"/>
          </a:xfrm>
          <a:prstGeom prst="rect">
            <a:avLst/>
          </a:prstGeom>
        </p:spPr>
      </p:pic>
      <p:sp>
        <p:nvSpPr>
          <p:cNvPr id="27" name="テキスト ボックス 26"/>
          <p:cNvSpPr txBox="1"/>
          <p:nvPr/>
        </p:nvSpPr>
        <p:spPr>
          <a:xfrm>
            <a:off x="6669443" y="4641830"/>
            <a:ext cx="303536" cy="211203"/>
          </a:xfrm>
          <a:prstGeom prst="rect">
            <a:avLst/>
          </a:prstGeom>
          <a:noFill/>
          <a:ln>
            <a:noFill/>
          </a:ln>
        </p:spPr>
        <p:txBody>
          <a:bodyPr wrap="square" lIns="36000" tIns="36000" rIns="36000" bIns="36000" rtlCol="0">
            <a:spAutoFit/>
          </a:bodyPr>
          <a:lstStyle>
            <a:defPPr>
              <a:defRPr lang="ja-JP"/>
            </a:defPPr>
            <a:lvl1pPr algn="ctr">
              <a:defRPr sz="90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lang="ja-JP" altLang="en-US" dirty="0"/>
              <a:t>米国</a:t>
            </a:r>
          </a:p>
        </p:txBody>
      </p:sp>
      <p:pic>
        <p:nvPicPr>
          <p:cNvPr id="28" name="図 2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32065" y="4305555"/>
            <a:ext cx="438528" cy="300473"/>
          </a:xfrm>
          <a:prstGeom prst="rect">
            <a:avLst/>
          </a:prstGeom>
        </p:spPr>
      </p:pic>
      <p:sp>
        <p:nvSpPr>
          <p:cNvPr id="29" name="正方形/長方形 28"/>
          <p:cNvSpPr/>
          <p:nvPr/>
        </p:nvSpPr>
        <p:spPr bwMode="auto">
          <a:xfrm>
            <a:off x="2698498" y="3878644"/>
            <a:ext cx="455143" cy="187545"/>
          </a:xfrm>
          <a:prstGeom prst="rect">
            <a:avLst/>
          </a:prstGeom>
          <a:ln w="12700">
            <a:solidFill>
              <a:schemeClr val="tx2"/>
            </a:solidFill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kumimoji="0" lang="ja-JP" altLang="en-US" sz="1200" b="1" dirty="0" smtClean="0">
                <a:solidFill>
                  <a:schemeClr val="accent5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鉄板</a:t>
            </a:r>
            <a:endParaRPr kumimoji="0" lang="ja-JP" altLang="en-US" sz="1200" b="1" dirty="0">
              <a:solidFill>
                <a:schemeClr val="accent5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0" name="正方形/長方形 29"/>
          <p:cNvSpPr/>
          <p:nvPr/>
        </p:nvSpPr>
        <p:spPr bwMode="auto">
          <a:xfrm>
            <a:off x="2698498" y="4117872"/>
            <a:ext cx="636889" cy="163107"/>
          </a:xfrm>
          <a:prstGeom prst="rect">
            <a:avLst/>
          </a:prstGeom>
          <a:ln w="12700">
            <a:solidFill>
              <a:schemeClr val="tx2"/>
            </a:solidFill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kumimoji="0" lang="ja-JP" altLang="en-US" sz="1200" b="1" dirty="0" smtClean="0">
                <a:solidFill>
                  <a:schemeClr val="accent5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エンジン</a:t>
            </a:r>
            <a:endParaRPr kumimoji="0" lang="ja-JP" altLang="en-US" sz="1200" b="1" dirty="0">
              <a:solidFill>
                <a:schemeClr val="accent5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1" name="正方形/長方形 30"/>
          <p:cNvSpPr/>
          <p:nvPr/>
        </p:nvSpPr>
        <p:spPr bwMode="auto">
          <a:xfrm>
            <a:off x="3964507" y="3866997"/>
            <a:ext cx="506669" cy="413982"/>
          </a:xfrm>
          <a:prstGeom prst="rect">
            <a:avLst/>
          </a:prstGeom>
          <a:ln w="12700">
            <a:solidFill>
              <a:schemeClr val="tx2"/>
            </a:solidFill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kumimoji="0" lang="ja-JP" altLang="en-US" sz="1200" b="1" dirty="0" smtClean="0">
                <a:solidFill>
                  <a:schemeClr val="accent5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その他</a:t>
            </a:r>
            <a:endParaRPr kumimoji="0" lang="en-US" altLang="ja-JP" sz="1200" b="1" dirty="0" smtClean="0">
              <a:solidFill>
                <a:schemeClr val="accent5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0" lang="ja-JP" altLang="en-US" sz="1200" b="1" dirty="0" smtClean="0">
                <a:solidFill>
                  <a:schemeClr val="accent5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部品</a:t>
            </a:r>
            <a:endParaRPr kumimoji="0" lang="ja-JP" altLang="en-US" sz="1200" b="1" dirty="0">
              <a:solidFill>
                <a:schemeClr val="accent5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2" name="正方形/長方形 31"/>
          <p:cNvSpPr/>
          <p:nvPr/>
        </p:nvSpPr>
        <p:spPr bwMode="auto">
          <a:xfrm>
            <a:off x="5293338" y="3970872"/>
            <a:ext cx="490834" cy="192851"/>
          </a:xfrm>
          <a:prstGeom prst="rect">
            <a:avLst/>
          </a:prstGeom>
          <a:ln w="12700">
            <a:solidFill>
              <a:schemeClr val="tx2"/>
            </a:solidFill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kumimoji="0" lang="ja-JP" altLang="en-US" sz="1200" b="1" dirty="0" smtClean="0">
                <a:solidFill>
                  <a:schemeClr val="accent5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組立て</a:t>
            </a:r>
            <a:endParaRPr kumimoji="0" lang="ja-JP" altLang="en-US" sz="1200" b="1" dirty="0">
              <a:solidFill>
                <a:schemeClr val="accent5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3" name="正方形/長方形 32"/>
          <p:cNvSpPr/>
          <p:nvPr/>
        </p:nvSpPr>
        <p:spPr bwMode="auto">
          <a:xfrm>
            <a:off x="6595144" y="3989827"/>
            <a:ext cx="490834" cy="192851"/>
          </a:xfrm>
          <a:prstGeom prst="rect">
            <a:avLst/>
          </a:prstGeom>
          <a:ln w="12700">
            <a:solidFill>
              <a:srgbClr val="C00000"/>
            </a:solidFill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kumimoji="0" lang="ja-JP" altLang="en-US" sz="1200" b="1" dirty="0" smtClean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消費</a:t>
            </a:r>
            <a:endParaRPr kumimoji="0" lang="ja-JP" altLang="en-US" sz="1200" b="1" dirty="0">
              <a:solidFill>
                <a:srgbClr val="C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34" name="Picture 23" descr="R:\【省内共有】職員共有ファイル限定（担当者・所属を記載のこと）\テンプレート共有システム\ppt用素材\ピクトグラム\自動車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5458" y="3952405"/>
            <a:ext cx="379914" cy="328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5" name="直線矢印コネクタ 34"/>
          <p:cNvCxnSpPr/>
          <p:nvPr/>
        </p:nvCxnSpPr>
        <p:spPr>
          <a:xfrm>
            <a:off x="6004191" y="4535051"/>
            <a:ext cx="499963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矢印コネクタ 35"/>
          <p:cNvCxnSpPr/>
          <p:nvPr/>
        </p:nvCxnSpPr>
        <p:spPr>
          <a:xfrm>
            <a:off x="4633561" y="4529616"/>
            <a:ext cx="499963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7" name="Picture 67" descr="R:\【省内共有】職員共有ファイル限定（担当者・所属を記載のこと）\テンプレート共有システム\ppt用素材\ピクトグラム\テクノロジー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4052" y="3898189"/>
            <a:ext cx="437285" cy="376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51" descr="R:\【省内共有】職員共有ファイル限定（担当者・所属を記載のこと）\テンプレート共有システム\ppt用素材\ピクトグラム\ガラス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7753" y="3864486"/>
            <a:ext cx="502778" cy="4324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" name="雲 38"/>
          <p:cNvSpPr/>
          <p:nvPr/>
        </p:nvSpPr>
        <p:spPr bwMode="auto">
          <a:xfrm>
            <a:off x="2284956" y="2595601"/>
            <a:ext cx="488957" cy="390873"/>
          </a:xfrm>
          <a:prstGeom prst="cloud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lIns="0" rIns="0" rtlCol="0" anchor="ctr"/>
          <a:lstStyle/>
          <a:p>
            <a:pPr algn="ctr"/>
            <a:r>
              <a:rPr kumimoji="0" lang="en-US" altLang="ja-JP" sz="1500" dirty="0" smtClean="0"/>
              <a:t>CO2</a:t>
            </a:r>
            <a:endParaRPr kumimoji="0" lang="ja-JP" altLang="en-US" sz="1500" dirty="0"/>
          </a:p>
        </p:txBody>
      </p:sp>
      <p:sp>
        <p:nvSpPr>
          <p:cNvPr id="40" name="雲 39"/>
          <p:cNvSpPr/>
          <p:nvPr/>
        </p:nvSpPr>
        <p:spPr bwMode="auto">
          <a:xfrm>
            <a:off x="3717394" y="2576282"/>
            <a:ext cx="488957" cy="390873"/>
          </a:xfrm>
          <a:prstGeom prst="cloud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lIns="0" rIns="0" rtlCol="0" anchor="ctr"/>
          <a:lstStyle/>
          <a:p>
            <a:pPr algn="ctr"/>
            <a:r>
              <a:rPr kumimoji="0" lang="en-US" altLang="ja-JP" sz="1500" dirty="0" smtClean="0"/>
              <a:t>CO2</a:t>
            </a:r>
            <a:endParaRPr kumimoji="0" lang="ja-JP" altLang="en-US" sz="1500" dirty="0"/>
          </a:p>
        </p:txBody>
      </p:sp>
      <p:sp>
        <p:nvSpPr>
          <p:cNvPr id="41" name="雲 40"/>
          <p:cNvSpPr/>
          <p:nvPr/>
        </p:nvSpPr>
        <p:spPr bwMode="auto">
          <a:xfrm>
            <a:off x="5016956" y="2562459"/>
            <a:ext cx="488957" cy="390873"/>
          </a:xfrm>
          <a:prstGeom prst="cloud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lIns="0" rIns="0" rtlCol="0" anchor="ctr"/>
          <a:lstStyle/>
          <a:p>
            <a:pPr algn="ctr"/>
            <a:r>
              <a:rPr kumimoji="0" lang="en-US" altLang="ja-JP" sz="1500" dirty="0" smtClean="0"/>
              <a:t>CO2</a:t>
            </a:r>
            <a:endParaRPr kumimoji="0" lang="ja-JP" altLang="en-US" sz="1500" dirty="0"/>
          </a:p>
        </p:txBody>
      </p:sp>
      <p:sp>
        <p:nvSpPr>
          <p:cNvPr id="42" name="雲 41"/>
          <p:cNvSpPr/>
          <p:nvPr/>
        </p:nvSpPr>
        <p:spPr bwMode="auto">
          <a:xfrm>
            <a:off x="6462877" y="4289183"/>
            <a:ext cx="488957" cy="390873"/>
          </a:xfrm>
          <a:prstGeom prst="cloud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lIns="0" rIns="0" rtlCol="0" anchor="ctr"/>
          <a:lstStyle/>
          <a:p>
            <a:pPr algn="ctr"/>
            <a:r>
              <a:rPr kumimoji="0" lang="en-US" altLang="ja-JP" sz="1500" dirty="0" smtClean="0"/>
              <a:t>CO2</a:t>
            </a:r>
            <a:endParaRPr kumimoji="0" lang="ja-JP" altLang="en-US" sz="1500" dirty="0"/>
          </a:p>
        </p:txBody>
      </p:sp>
      <p:sp>
        <p:nvSpPr>
          <p:cNvPr id="43" name="雲 42"/>
          <p:cNvSpPr/>
          <p:nvPr/>
        </p:nvSpPr>
        <p:spPr bwMode="auto">
          <a:xfrm>
            <a:off x="6432928" y="4075334"/>
            <a:ext cx="488957" cy="390873"/>
          </a:xfrm>
          <a:prstGeom prst="cloud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lIns="0" rIns="0" rtlCol="0" anchor="ctr"/>
          <a:lstStyle/>
          <a:p>
            <a:pPr algn="ctr"/>
            <a:r>
              <a:rPr kumimoji="0" lang="en-US" altLang="ja-JP" sz="1500" dirty="0" smtClean="0"/>
              <a:t>CO2</a:t>
            </a:r>
            <a:endParaRPr kumimoji="0" lang="ja-JP" altLang="en-US" sz="1500" dirty="0"/>
          </a:p>
        </p:txBody>
      </p:sp>
      <p:sp>
        <p:nvSpPr>
          <p:cNvPr id="44" name="雲 43"/>
          <p:cNvSpPr/>
          <p:nvPr/>
        </p:nvSpPr>
        <p:spPr bwMode="auto">
          <a:xfrm>
            <a:off x="6799094" y="4119427"/>
            <a:ext cx="488957" cy="390873"/>
          </a:xfrm>
          <a:prstGeom prst="cloud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lIns="0" rIns="0" rtlCol="0" anchor="ctr"/>
          <a:lstStyle/>
          <a:p>
            <a:pPr algn="ctr"/>
            <a:r>
              <a:rPr kumimoji="0" lang="en-US" altLang="ja-JP" sz="1500" dirty="0" smtClean="0"/>
              <a:t>CO2</a:t>
            </a:r>
            <a:endParaRPr kumimoji="0" lang="ja-JP" altLang="en-US" sz="1500" dirty="0"/>
          </a:p>
        </p:txBody>
      </p:sp>
      <p:sp>
        <p:nvSpPr>
          <p:cNvPr id="45" name="円弧 44"/>
          <p:cNvSpPr/>
          <p:nvPr/>
        </p:nvSpPr>
        <p:spPr>
          <a:xfrm rot="10800000">
            <a:off x="3228461" y="2661371"/>
            <a:ext cx="2047273" cy="691233"/>
          </a:xfrm>
          <a:prstGeom prst="arc">
            <a:avLst>
              <a:gd name="adj1" fmla="val 11083923"/>
              <a:gd name="adj2" fmla="val 21597614"/>
            </a:avLst>
          </a:prstGeom>
          <a:ln w="19050">
            <a:solidFill>
              <a:schemeClr val="tx1"/>
            </a:solidFill>
            <a:headEnd type="arrow" w="lg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円弧 45"/>
          <p:cNvSpPr/>
          <p:nvPr/>
        </p:nvSpPr>
        <p:spPr>
          <a:xfrm rot="10800000">
            <a:off x="3215612" y="4267003"/>
            <a:ext cx="2047273" cy="691233"/>
          </a:xfrm>
          <a:prstGeom prst="arc">
            <a:avLst>
              <a:gd name="adj1" fmla="val 11083923"/>
              <a:gd name="adj2" fmla="val 21597614"/>
            </a:avLst>
          </a:prstGeom>
          <a:ln w="19050">
            <a:solidFill>
              <a:schemeClr val="tx1"/>
            </a:solidFill>
            <a:headEnd type="arrow" w="lg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6059488" y="2978238"/>
            <a:ext cx="380480" cy="211203"/>
          </a:xfrm>
          <a:prstGeom prst="rect">
            <a:avLst/>
          </a:prstGeom>
          <a:noFill/>
          <a:ln>
            <a:noFill/>
          </a:ln>
        </p:spPr>
        <p:txBody>
          <a:bodyPr wrap="square" lIns="36000" tIns="36000" rIns="36000" bIns="36000" rtlCol="0">
            <a:spAutoFit/>
          </a:bodyPr>
          <a:lstStyle>
            <a:defPPr>
              <a:defRPr lang="ja-JP"/>
            </a:defPPr>
            <a:lvl1pPr algn="ctr">
              <a:defRPr sz="90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lang="ja-JP" altLang="en-US" dirty="0" smtClean="0"/>
              <a:t>輸出</a:t>
            </a:r>
            <a:endParaRPr lang="ja-JP" altLang="en-US" dirty="0"/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6073883" y="4510300"/>
            <a:ext cx="380480" cy="211203"/>
          </a:xfrm>
          <a:prstGeom prst="rect">
            <a:avLst/>
          </a:prstGeom>
          <a:noFill/>
          <a:ln>
            <a:noFill/>
          </a:ln>
        </p:spPr>
        <p:txBody>
          <a:bodyPr wrap="square" lIns="36000" tIns="36000" rIns="36000" bIns="36000" rtlCol="0">
            <a:spAutoFit/>
          </a:bodyPr>
          <a:lstStyle>
            <a:defPPr>
              <a:defRPr lang="ja-JP"/>
            </a:defPPr>
            <a:lvl1pPr algn="ctr">
              <a:defRPr sz="90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lang="ja-JP" altLang="en-US" dirty="0" smtClean="0"/>
              <a:t>輸出</a:t>
            </a:r>
            <a:endParaRPr lang="ja-JP" altLang="en-US" dirty="0"/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4649772" y="4331161"/>
            <a:ext cx="380480" cy="211203"/>
          </a:xfrm>
          <a:prstGeom prst="rect">
            <a:avLst/>
          </a:prstGeom>
          <a:noFill/>
          <a:ln>
            <a:noFill/>
          </a:ln>
        </p:spPr>
        <p:txBody>
          <a:bodyPr wrap="square" lIns="36000" tIns="36000" rIns="36000" bIns="36000" rtlCol="0">
            <a:spAutoFit/>
          </a:bodyPr>
          <a:lstStyle>
            <a:defPPr>
              <a:defRPr lang="ja-JP"/>
            </a:defPPr>
            <a:lvl1pPr algn="ctr">
              <a:defRPr sz="90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lang="ja-JP" altLang="en-US" dirty="0" smtClean="0"/>
              <a:t>輸出</a:t>
            </a:r>
            <a:endParaRPr lang="ja-JP" altLang="en-US" dirty="0"/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4645355" y="2716558"/>
            <a:ext cx="380480" cy="211203"/>
          </a:xfrm>
          <a:prstGeom prst="rect">
            <a:avLst/>
          </a:prstGeom>
          <a:noFill/>
          <a:ln>
            <a:noFill/>
          </a:ln>
        </p:spPr>
        <p:txBody>
          <a:bodyPr wrap="square" lIns="36000" tIns="36000" rIns="36000" bIns="36000" rtlCol="0">
            <a:spAutoFit/>
          </a:bodyPr>
          <a:lstStyle>
            <a:defPPr>
              <a:defRPr lang="ja-JP"/>
            </a:defPPr>
            <a:lvl1pPr algn="ctr">
              <a:defRPr sz="90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lang="ja-JP" altLang="en-US" dirty="0" smtClean="0"/>
              <a:t>輸出</a:t>
            </a:r>
            <a:endParaRPr lang="ja-JP" altLang="en-US" dirty="0"/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4870675" y="3189988"/>
            <a:ext cx="380480" cy="211203"/>
          </a:xfrm>
          <a:prstGeom prst="rect">
            <a:avLst/>
          </a:prstGeom>
          <a:noFill/>
          <a:ln>
            <a:noFill/>
          </a:ln>
        </p:spPr>
        <p:txBody>
          <a:bodyPr wrap="square" lIns="36000" tIns="36000" rIns="36000" bIns="36000" rtlCol="0">
            <a:spAutoFit/>
          </a:bodyPr>
          <a:lstStyle>
            <a:defPPr>
              <a:defRPr lang="ja-JP"/>
            </a:defPPr>
            <a:lvl1pPr algn="ctr">
              <a:defRPr sz="90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lang="ja-JP" altLang="en-US" dirty="0" smtClean="0"/>
              <a:t>輸出</a:t>
            </a:r>
            <a:endParaRPr lang="ja-JP" altLang="en-US" dirty="0"/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4906013" y="4781289"/>
            <a:ext cx="380480" cy="211203"/>
          </a:xfrm>
          <a:prstGeom prst="rect">
            <a:avLst/>
          </a:prstGeom>
          <a:noFill/>
          <a:ln>
            <a:noFill/>
          </a:ln>
        </p:spPr>
        <p:txBody>
          <a:bodyPr wrap="square" lIns="36000" tIns="36000" rIns="36000" bIns="36000" rtlCol="0">
            <a:spAutoFit/>
          </a:bodyPr>
          <a:lstStyle>
            <a:defPPr>
              <a:defRPr lang="ja-JP"/>
            </a:defPPr>
            <a:lvl1pPr algn="ctr">
              <a:defRPr sz="90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lang="ja-JP" altLang="en-US" dirty="0" smtClean="0"/>
              <a:t>輸出</a:t>
            </a:r>
            <a:endParaRPr lang="ja-JP" altLang="en-US" dirty="0"/>
          </a:p>
        </p:txBody>
      </p:sp>
      <p:sp>
        <p:nvSpPr>
          <p:cNvPr id="53" name="右矢印 52"/>
          <p:cNvSpPr/>
          <p:nvPr/>
        </p:nvSpPr>
        <p:spPr bwMode="auto">
          <a:xfrm rot="5400000">
            <a:off x="1454143" y="2667657"/>
            <a:ext cx="1222220" cy="277089"/>
          </a:xfrm>
          <a:prstGeom prst="rightArrow">
            <a:avLst/>
          </a:prstGeom>
          <a:solidFill>
            <a:schemeClr val="bg1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4" name="角丸四角形 53"/>
          <p:cNvSpPr/>
          <p:nvPr/>
        </p:nvSpPr>
        <p:spPr bwMode="auto">
          <a:xfrm>
            <a:off x="2246675" y="2035674"/>
            <a:ext cx="5041375" cy="1400193"/>
          </a:xfrm>
          <a:prstGeom prst="roundRect">
            <a:avLst>
              <a:gd name="adj" fmla="val 9206"/>
            </a:avLst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/>
        </p:spPr>
        <p:txBody>
          <a:bodyPr wrap="square" lIns="72000" tIns="144000" rIns="72000" bIns="144000" rtlCol="0" anchor="t" anchorCtr="0"/>
          <a:lstStyle/>
          <a:p>
            <a:pPr algn="ctr">
              <a:spcAft>
                <a:spcPts val="600"/>
              </a:spcAft>
            </a:pPr>
            <a:endParaRPr kumimoji="0" lang="ja-JP" altLang="en-US" dirty="0" smtClean="0"/>
          </a:p>
        </p:txBody>
      </p:sp>
      <p:sp>
        <p:nvSpPr>
          <p:cNvPr id="55" name="正方形/長方形 54"/>
          <p:cNvSpPr/>
          <p:nvPr/>
        </p:nvSpPr>
        <p:spPr bwMode="auto">
          <a:xfrm>
            <a:off x="1928664" y="1844824"/>
            <a:ext cx="4819628" cy="341213"/>
          </a:xfrm>
          <a:prstGeom prst="rect">
            <a:avLst/>
          </a:prstGeom>
          <a:solidFill>
            <a:schemeClr val="bg1"/>
          </a:solidFill>
          <a:ln>
            <a:noFill/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r>
              <a:rPr kumimoji="0" lang="ja-JP" altLang="en-US" sz="1400" b="1" dirty="0" smtClean="0">
                <a:solidFill>
                  <a:schemeClr val="accent5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生産国 に分散して</a:t>
            </a:r>
            <a:r>
              <a:rPr kumimoji="0" lang="en-US" altLang="ja-JP" sz="1400" b="1" dirty="0" smtClean="0">
                <a:solidFill>
                  <a:schemeClr val="accent5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CO2</a:t>
            </a:r>
            <a:r>
              <a:rPr kumimoji="0" lang="ja-JP" altLang="en-US" sz="1400" b="1" dirty="0" smtClean="0">
                <a:solidFill>
                  <a:schemeClr val="accent5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を計上（現行</a:t>
            </a:r>
            <a:r>
              <a:rPr kumimoji="0" lang="ja-JP" altLang="en-US" sz="1400" b="1" dirty="0">
                <a:solidFill>
                  <a:schemeClr val="accent5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</a:t>
            </a:r>
            <a:r>
              <a:rPr kumimoji="0" lang="en-US" altLang="ja-JP" sz="1400" b="1" dirty="0">
                <a:solidFill>
                  <a:schemeClr val="accent5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CO2</a:t>
            </a:r>
            <a:r>
              <a:rPr kumimoji="0" lang="ja-JP" altLang="en-US" sz="1400" b="1" dirty="0">
                <a:solidFill>
                  <a:schemeClr val="accent5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排出計測</a:t>
            </a:r>
            <a:r>
              <a:rPr kumimoji="0" lang="ja-JP" altLang="en-US" sz="1400" b="1" dirty="0" smtClean="0">
                <a:solidFill>
                  <a:schemeClr val="accent5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方法）</a:t>
            </a:r>
            <a:endParaRPr kumimoji="0" lang="en-US" altLang="ja-JP" sz="1400" b="1" dirty="0" smtClean="0">
              <a:solidFill>
                <a:schemeClr val="accent5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6" name="正方形/長方形 55"/>
          <p:cNvSpPr/>
          <p:nvPr/>
        </p:nvSpPr>
        <p:spPr bwMode="auto">
          <a:xfrm>
            <a:off x="1973051" y="1908445"/>
            <a:ext cx="614564" cy="228497"/>
          </a:xfrm>
          <a:prstGeom prst="rect">
            <a:avLst/>
          </a:prstGeom>
          <a:noFill/>
          <a:ln w="12700">
            <a:solidFill>
              <a:schemeClr val="tx2"/>
            </a:solidFill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endParaRPr kumimoji="0" lang="ja-JP" altLang="en-US" sz="900" b="1" dirty="0">
              <a:solidFill>
                <a:schemeClr val="accent5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7" name="角丸四角形 56"/>
          <p:cNvSpPr/>
          <p:nvPr/>
        </p:nvSpPr>
        <p:spPr bwMode="auto">
          <a:xfrm>
            <a:off x="2302169" y="3582506"/>
            <a:ext cx="4985882" cy="1400193"/>
          </a:xfrm>
          <a:prstGeom prst="roundRect">
            <a:avLst>
              <a:gd name="adj" fmla="val 9206"/>
            </a:avLst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/>
        </p:spPr>
        <p:txBody>
          <a:bodyPr wrap="square" lIns="72000" tIns="144000" rIns="72000" bIns="144000" rtlCol="0" anchor="t" anchorCtr="0"/>
          <a:lstStyle/>
          <a:p>
            <a:pPr algn="ctr">
              <a:spcAft>
                <a:spcPts val="600"/>
              </a:spcAft>
            </a:pPr>
            <a:endParaRPr kumimoji="0" lang="ja-JP" altLang="en-US" dirty="0" smtClean="0"/>
          </a:p>
        </p:txBody>
      </p:sp>
      <p:sp>
        <p:nvSpPr>
          <p:cNvPr id="58" name="正方形/長方形 57"/>
          <p:cNvSpPr/>
          <p:nvPr/>
        </p:nvSpPr>
        <p:spPr bwMode="auto">
          <a:xfrm>
            <a:off x="1874278" y="3418676"/>
            <a:ext cx="2741708" cy="420606"/>
          </a:xfrm>
          <a:prstGeom prst="rect">
            <a:avLst/>
          </a:prstGeom>
          <a:solidFill>
            <a:schemeClr val="bg1"/>
          </a:solidFill>
          <a:ln>
            <a:noFill/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l"/>
            <a:r>
              <a:rPr kumimoji="0" lang="ja-JP" altLang="en-US" sz="1400" b="1" dirty="0" smtClean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最終消費国 でまとめて</a:t>
            </a:r>
            <a:r>
              <a:rPr kumimoji="0" lang="en-US" altLang="ja-JP" sz="1400" b="1" dirty="0" smtClean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CO2</a:t>
            </a:r>
            <a:r>
              <a:rPr kumimoji="0" lang="ja-JP" altLang="en-US" sz="1400" b="1" dirty="0" smtClean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を計上</a:t>
            </a:r>
            <a:endParaRPr kumimoji="0" lang="ja-JP" altLang="en-US" sz="1400" b="1" dirty="0">
              <a:solidFill>
                <a:srgbClr val="C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9" name="正方形/長方形 58"/>
          <p:cNvSpPr/>
          <p:nvPr/>
        </p:nvSpPr>
        <p:spPr bwMode="auto">
          <a:xfrm>
            <a:off x="1947427" y="3499311"/>
            <a:ext cx="932491" cy="256322"/>
          </a:xfrm>
          <a:prstGeom prst="rect">
            <a:avLst/>
          </a:prstGeom>
          <a:noFill/>
          <a:ln w="19050">
            <a:solidFill>
              <a:srgbClr val="C00000"/>
            </a:solidFill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endParaRPr kumimoji="0" lang="ja-JP" altLang="en-US" sz="1400" b="1" dirty="0">
              <a:solidFill>
                <a:schemeClr val="accent5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60730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【機○・記載例なし】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DDDDD"/>
        </a:solidFill>
        <a:ln w="9525">
          <a:solidFill>
            <a:srgbClr val="B2B2B2"/>
          </a:solidFill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rtlCol="0" anchor="ctr"/>
      <a:lstStyle>
        <a:defPPr algn="l">
          <a:defRPr kumimoji="0" sz="1800" dirty="0" smtClean="0">
            <a:latin typeface="Meiryo UI" panose="020B0604030504040204" pitchFamily="50" charset="-128"/>
            <a:ea typeface="Meiryo UI" panose="020B0604030504040204" pitchFamily="50" charset="-128"/>
          </a:defRPr>
        </a:defPPr>
      </a:lstStyle>
    </a:spDef>
    <a:txDef>
      <a:spPr>
        <a:noFill/>
      </a:spPr>
      <a:bodyPr wrap="square" rtlCol="0">
        <a:spAutoFit/>
      </a:bodyPr>
      <a:lstStyle>
        <a:defPPr>
          <a:defRPr kumimoji="1" dirty="0" smtClean="0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プレゼンテーション1" id="{EEFAC4F8-5372-4F77-B6EB-292543FDB11B}" vid="{F3909443-3E9A-4DD8-A95D-A134317FA3B2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56</Words>
  <Application>Microsoft Office PowerPoint</Application>
  <PresentationFormat>A4 210 x 297 mm</PresentationFormat>
  <Paragraphs>34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ＭＳ Ｐゴシック</vt:lpstr>
      <vt:lpstr>メイリオ</vt:lpstr>
      <vt:lpstr>Arial</vt:lpstr>
      <vt:lpstr>Calibri</vt:lpstr>
      <vt:lpstr>Wingdings</vt:lpstr>
      <vt:lpstr>【機○・記載例なし】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2019-11-01T10:33:20Z</dcterms:created>
  <dcterms:modified xsi:type="dcterms:W3CDTF">2020-04-07T07:56:07Z</dcterms:modified>
</cp:coreProperties>
</file>