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982316" y="2792670"/>
            <a:ext cx="443297" cy="310727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498" y="2792670"/>
            <a:ext cx="455143" cy="31072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5" name="テキスト ボックス 4"/>
          <p:cNvSpPr txBox="1"/>
          <p:nvPr/>
        </p:nvSpPr>
        <p:spPr>
          <a:xfrm>
            <a:off x="2761075" y="3067629"/>
            <a:ext cx="303536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日本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02910" y="3066269"/>
            <a:ext cx="532327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dirty="0" smtClean="0"/>
              <a:t>ASEAN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73350" y="3088611"/>
            <a:ext cx="380480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中国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8528" y="2804787"/>
            <a:ext cx="485644" cy="31107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669443" y="3064378"/>
            <a:ext cx="303536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米国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2065" y="2795478"/>
            <a:ext cx="438528" cy="300473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 bwMode="auto">
          <a:xfrm>
            <a:off x="2698498" y="2291567"/>
            <a:ext cx="455143" cy="187545"/>
          </a:xfrm>
          <a:prstGeom prst="rect">
            <a:avLst/>
          </a:prstGeom>
          <a:ln w="12700">
            <a:solidFill>
              <a:schemeClr val="tx2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鉄板</a:t>
            </a:r>
            <a:endParaRPr kumimoji="0" lang="ja-JP" altLang="en-US" sz="1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698498" y="2530795"/>
            <a:ext cx="636889" cy="163107"/>
          </a:xfrm>
          <a:prstGeom prst="rect">
            <a:avLst/>
          </a:prstGeom>
          <a:ln w="12700">
            <a:solidFill>
              <a:schemeClr val="tx2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エンジン</a:t>
            </a:r>
            <a:endParaRPr kumimoji="0" lang="ja-JP" altLang="en-US" sz="1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964507" y="2279920"/>
            <a:ext cx="506669" cy="413982"/>
          </a:xfrm>
          <a:prstGeom prst="rect">
            <a:avLst/>
          </a:prstGeom>
          <a:ln w="12700">
            <a:solidFill>
              <a:schemeClr val="tx2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endParaRPr kumimoji="0" lang="en-US" altLang="ja-JP" sz="1200" b="1" dirty="0" smtClean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部品</a:t>
            </a:r>
            <a:endParaRPr kumimoji="0" lang="ja-JP" altLang="en-US" sz="1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5293338" y="2383795"/>
            <a:ext cx="490834" cy="192851"/>
          </a:xfrm>
          <a:prstGeom prst="rect">
            <a:avLst/>
          </a:prstGeom>
          <a:ln w="12700">
            <a:solidFill>
              <a:schemeClr val="tx2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組立て</a:t>
            </a:r>
            <a:endParaRPr kumimoji="0" lang="ja-JP" altLang="en-US" sz="1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595144" y="2402750"/>
            <a:ext cx="490834" cy="192851"/>
          </a:xfrm>
          <a:prstGeom prst="rect">
            <a:avLst/>
          </a:prstGeom>
          <a:ln w="12700">
            <a:solidFill>
              <a:srgbClr val="C00000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</a:t>
            </a:r>
            <a:endParaRPr kumimoji="0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6" name="Picture 23" descr="R:\【省内共有】職員共有ファイル限定（担当者・所属を記載のこと）\テンプレート共有システム\ppt用素材\ピクトグラム\自動車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458" y="2365328"/>
            <a:ext cx="379914" cy="32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直線矢印コネクタ 16"/>
          <p:cNvCxnSpPr/>
          <p:nvPr/>
        </p:nvCxnSpPr>
        <p:spPr>
          <a:xfrm>
            <a:off x="6004191" y="2947974"/>
            <a:ext cx="49996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4633561" y="2942539"/>
            <a:ext cx="49996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67" descr="R:\【省内共有】職員共有ファイル限定（担当者・所属を記載のこと）\テンプレート共有システム\ppt用素材\ピクトグラム\テクノロジー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052" y="2311112"/>
            <a:ext cx="437285" cy="37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1" descr="R:\【省内共有】職員共有ファイル限定（担当者・所属を記載のこと）\テンプレート共有システム\ppt用素材\ピクトグラム\ガラス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753" y="2277409"/>
            <a:ext cx="502778" cy="432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図 2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982316" y="4379747"/>
            <a:ext cx="443297" cy="310727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498" y="4379747"/>
            <a:ext cx="455143" cy="31072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3" name="テキスト ボックス 22"/>
          <p:cNvSpPr txBox="1"/>
          <p:nvPr/>
        </p:nvSpPr>
        <p:spPr>
          <a:xfrm>
            <a:off x="2761075" y="4654706"/>
            <a:ext cx="303536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日本</a:t>
            </a:r>
            <a:endParaRPr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02910" y="4653346"/>
            <a:ext cx="532327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dirty="0" smtClean="0"/>
              <a:t>ASEAN</a:t>
            </a:r>
            <a:endParaRPr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73350" y="4675688"/>
            <a:ext cx="380480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中国</a:t>
            </a: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8528" y="4391864"/>
            <a:ext cx="485644" cy="311070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6669443" y="4641830"/>
            <a:ext cx="303536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米国</a:t>
            </a: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2065" y="4305555"/>
            <a:ext cx="438528" cy="300473"/>
          </a:xfrm>
          <a:prstGeom prst="rect">
            <a:avLst/>
          </a:prstGeom>
        </p:spPr>
      </p:pic>
      <p:sp>
        <p:nvSpPr>
          <p:cNvPr id="29" name="正方形/長方形 28"/>
          <p:cNvSpPr/>
          <p:nvPr/>
        </p:nvSpPr>
        <p:spPr bwMode="auto">
          <a:xfrm>
            <a:off x="2698498" y="3878644"/>
            <a:ext cx="455143" cy="187545"/>
          </a:xfrm>
          <a:prstGeom prst="rect">
            <a:avLst/>
          </a:prstGeom>
          <a:ln w="12700">
            <a:solidFill>
              <a:schemeClr val="tx2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鉄板</a:t>
            </a:r>
            <a:endParaRPr kumimoji="0" lang="ja-JP" altLang="en-US" sz="1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698498" y="4117872"/>
            <a:ext cx="636889" cy="163107"/>
          </a:xfrm>
          <a:prstGeom prst="rect">
            <a:avLst/>
          </a:prstGeom>
          <a:ln w="12700">
            <a:solidFill>
              <a:schemeClr val="tx2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エンジン</a:t>
            </a:r>
            <a:endParaRPr kumimoji="0" lang="ja-JP" altLang="en-US" sz="1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3964507" y="3866997"/>
            <a:ext cx="506669" cy="413982"/>
          </a:xfrm>
          <a:prstGeom prst="rect">
            <a:avLst/>
          </a:prstGeom>
          <a:ln w="12700">
            <a:solidFill>
              <a:schemeClr val="tx2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  <a:endParaRPr kumimoji="0" lang="en-US" altLang="ja-JP" sz="1200" b="1" dirty="0" smtClean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部品</a:t>
            </a:r>
            <a:endParaRPr kumimoji="0" lang="ja-JP" altLang="en-US" sz="1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5293338" y="3970872"/>
            <a:ext cx="490834" cy="192851"/>
          </a:xfrm>
          <a:prstGeom prst="rect">
            <a:avLst/>
          </a:prstGeom>
          <a:ln w="12700">
            <a:solidFill>
              <a:schemeClr val="tx2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組立て</a:t>
            </a:r>
            <a:endParaRPr kumimoji="0" lang="ja-JP" altLang="en-US" sz="12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6595144" y="3989827"/>
            <a:ext cx="490834" cy="192851"/>
          </a:xfrm>
          <a:prstGeom prst="rect">
            <a:avLst/>
          </a:prstGeom>
          <a:ln w="12700">
            <a:solidFill>
              <a:srgbClr val="C00000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</a:t>
            </a:r>
            <a:endParaRPr kumimoji="0" lang="ja-JP" altLang="en-US" sz="12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4" name="Picture 23" descr="R:\【省内共有】職員共有ファイル限定（担当者・所属を記載のこと）\テンプレート共有システム\ppt用素材\ピクトグラム\自動車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458" y="3952405"/>
            <a:ext cx="379914" cy="32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直線矢印コネクタ 34"/>
          <p:cNvCxnSpPr/>
          <p:nvPr/>
        </p:nvCxnSpPr>
        <p:spPr>
          <a:xfrm>
            <a:off x="6004191" y="4535051"/>
            <a:ext cx="49996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4633561" y="4529616"/>
            <a:ext cx="499963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67" descr="R:\【省内共有】職員共有ファイル限定（担当者・所属を記載のこと）\テンプレート共有システム\ppt用素材\ピクトグラム\テクノロジー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052" y="3898189"/>
            <a:ext cx="437285" cy="37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1" descr="R:\【省内共有】職員共有ファイル限定（担当者・所属を記載のこと）\テンプレート共有システム\ppt用素材\ピクトグラム\ガラス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753" y="3864486"/>
            <a:ext cx="502778" cy="432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雲 38"/>
          <p:cNvSpPr/>
          <p:nvPr/>
        </p:nvSpPr>
        <p:spPr bwMode="auto">
          <a:xfrm>
            <a:off x="2284956" y="2595601"/>
            <a:ext cx="488957" cy="390873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rIns="0" rtlCol="0" anchor="ctr"/>
          <a:lstStyle/>
          <a:p>
            <a:pPr algn="ctr"/>
            <a:r>
              <a:rPr kumimoji="0" lang="en-US" altLang="ja-JP" sz="1500" dirty="0" smtClean="0"/>
              <a:t>CO2</a:t>
            </a:r>
            <a:endParaRPr kumimoji="0" lang="ja-JP" altLang="en-US" sz="1500" dirty="0"/>
          </a:p>
        </p:txBody>
      </p:sp>
      <p:sp>
        <p:nvSpPr>
          <p:cNvPr id="40" name="雲 39"/>
          <p:cNvSpPr/>
          <p:nvPr/>
        </p:nvSpPr>
        <p:spPr bwMode="auto">
          <a:xfrm>
            <a:off x="3717394" y="2576282"/>
            <a:ext cx="488957" cy="390873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rIns="0" rtlCol="0" anchor="ctr"/>
          <a:lstStyle/>
          <a:p>
            <a:pPr algn="ctr"/>
            <a:r>
              <a:rPr kumimoji="0" lang="en-US" altLang="ja-JP" sz="1500" dirty="0" smtClean="0"/>
              <a:t>CO2</a:t>
            </a:r>
            <a:endParaRPr kumimoji="0" lang="ja-JP" altLang="en-US" sz="1500" dirty="0"/>
          </a:p>
        </p:txBody>
      </p:sp>
      <p:sp>
        <p:nvSpPr>
          <p:cNvPr id="41" name="雲 40"/>
          <p:cNvSpPr/>
          <p:nvPr/>
        </p:nvSpPr>
        <p:spPr bwMode="auto">
          <a:xfrm>
            <a:off x="5016956" y="2562459"/>
            <a:ext cx="488957" cy="390873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rIns="0" rtlCol="0" anchor="ctr"/>
          <a:lstStyle/>
          <a:p>
            <a:pPr algn="ctr"/>
            <a:r>
              <a:rPr kumimoji="0" lang="en-US" altLang="ja-JP" sz="1500" dirty="0" smtClean="0"/>
              <a:t>CO2</a:t>
            </a:r>
            <a:endParaRPr kumimoji="0" lang="ja-JP" altLang="en-US" sz="1500" dirty="0"/>
          </a:p>
        </p:txBody>
      </p:sp>
      <p:sp>
        <p:nvSpPr>
          <p:cNvPr id="42" name="雲 41"/>
          <p:cNvSpPr/>
          <p:nvPr/>
        </p:nvSpPr>
        <p:spPr bwMode="auto">
          <a:xfrm>
            <a:off x="6462877" y="4289183"/>
            <a:ext cx="488957" cy="390873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rIns="0" rtlCol="0" anchor="ctr"/>
          <a:lstStyle/>
          <a:p>
            <a:pPr algn="ctr"/>
            <a:r>
              <a:rPr kumimoji="0" lang="en-US" altLang="ja-JP" sz="1500" dirty="0" smtClean="0"/>
              <a:t>CO2</a:t>
            </a:r>
            <a:endParaRPr kumimoji="0" lang="ja-JP" altLang="en-US" sz="1500" dirty="0"/>
          </a:p>
        </p:txBody>
      </p:sp>
      <p:sp>
        <p:nvSpPr>
          <p:cNvPr id="43" name="雲 42"/>
          <p:cNvSpPr/>
          <p:nvPr/>
        </p:nvSpPr>
        <p:spPr bwMode="auto">
          <a:xfrm>
            <a:off x="6432928" y="4075334"/>
            <a:ext cx="488957" cy="390873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rIns="0" rtlCol="0" anchor="ctr"/>
          <a:lstStyle/>
          <a:p>
            <a:pPr algn="ctr"/>
            <a:r>
              <a:rPr kumimoji="0" lang="en-US" altLang="ja-JP" sz="1500" dirty="0" smtClean="0"/>
              <a:t>CO2</a:t>
            </a:r>
            <a:endParaRPr kumimoji="0" lang="ja-JP" altLang="en-US" sz="1500" dirty="0"/>
          </a:p>
        </p:txBody>
      </p:sp>
      <p:sp>
        <p:nvSpPr>
          <p:cNvPr id="44" name="雲 43"/>
          <p:cNvSpPr/>
          <p:nvPr/>
        </p:nvSpPr>
        <p:spPr bwMode="auto">
          <a:xfrm>
            <a:off x="6799094" y="4119427"/>
            <a:ext cx="488957" cy="390873"/>
          </a:xfrm>
          <a:prstGeom prst="cloud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lIns="0" rIns="0" rtlCol="0" anchor="ctr"/>
          <a:lstStyle/>
          <a:p>
            <a:pPr algn="ctr"/>
            <a:r>
              <a:rPr kumimoji="0" lang="en-US" altLang="ja-JP" sz="1500" dirty="0" smtClean="0"/>
              <a:t>CO2</a:t>
            </a:r>
            <a:endParaRPr kumimoji="0" lang="ja-JP" altLang="en-US" sz="1500" dirty="0"/>
          </a:p>
        </p:txBody>
      </p:sp>
      <p:sp>
        <p:nvSpPr>
          <p:cNvPr id="45" name="円弧 44"/>
          <p:cNvSpPr/>
          <p:nvPr/>
        </p:nvSpPr>
        <p:spPr>
          <a:xfrm rot="10800000">
            <a:off x="3228461" y="2661371"/>
            <a:ext cx="2047273" cy="691233"/>
          </a:xfrm>
          <a:prstGeom prst="arc">
            <a:avLst>
              <a:gd name="adj1" fmla="val 11083923"/>
              <a:gd name="adj2" fmla="val 21597614"/>
            </a:avLst>
          </a:prstGeom>
          <a:ln w="19050">
            <a:solidFill>
              <a:schemeClr val="tx1"/>
            </a:solidFill>
            <a:headEnd type="arrow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弧 45"/>
          <p:cNvSpPr/>
          <p:nvPr/>
        </p:nvSpPr>
        <p:spPr>
          <a:xfrm rot="10800000">
            <a:off x="3215612" y="4267003"/>
            <a:ext cx="2047273" cy="691233"/>
          </a:xfrm>
          <a:prstGeom prst="arc">
            <a:avLst>
              <a:gd name="adj1" fmla="val 11083923"/>
              <a:gd name="adj2" fmla="val 21597614"/>
            </a:avLst>
          </a:prstGeom>
          <a:ln w="19050">
            <a:solidFill>
              <a:schemeClr val="tx1"/>
            </a:solidFill>
            <a:headEnd type="arrow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059488" y="2978238"/>
            <a:ext cx="380480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輸出</a:t>
            </a:r>
            <a:endParaRPr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073883" y="4510300"/>
            <a:ext cx="380480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輸出</a:t>
            </a:r>
            <a:endParaRPr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649772" y="4331161"/>
            <a:ext cx="380480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輸出</a:t>
            </a:r>
            <a:endParaRPr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645355" y="2716558"/>
            <a:ext cx="380480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輸出</a:t>
            </a:r>
            <a:endParaRPr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870675" y="3189988"/>
            <a:ext cx="380480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輸出</a:t>
            </a:r>
            <a:endParaRPr lang="ja-JP" altLang="en-US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906013" y="4781289"/>
            <a:ext cx="380480" cy="21120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algn="ctr">
              <a:defRPr sz="90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輸出</a:t>
            </a:r>
            <a:endParaRPr lang="ja-JP" altLang="en-US" dirty="0"/>
          </a:p>
        </p:txBody>
      </p:sp>
      <p:sp>
        <p:nvSpPr>
          <p:cNvPr id="53" name="右矢印 52"/>
          <p:cNvSpPr/>
          <p:nvPr/>
        </p:nvSpPr>
        <p:spPr bwMode="auto">
          <a:xfrm rot="5400000">
            <a:off x="1454143" y="2667657"/>
            <a:ext cx="1222220" cy="27708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2246675" y="2035674"/>
            <a:ext cx="5041375" cy="1400193"/>
          </a:xfrm>
          <a:prstGeom prst="roundRect">
            <a:avLst>
              <a:gd name="adj" fmla="val 9206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square" lIns="72000" tIns="144000" rIns="72000" bIns="144000" rtlCol="0" anchor="t" anchorCtr="0"/>
          <a:lstStyle/>
          <a:p>
            <a:pPr algn="ctr">
              <a:spcAft>
                <a:spcPts val="600"/>
              </a:spcAft>
            </a:pPr>
            <a:endParaRPr kumimoji="0" lang="ja-JP" altLang="en-US" dirty="0" smtClean="0"/>
          </a:p>
        </p:txBody>
      </p:sp>
      <p:sp>
        <p:nvSpPr>
          <p:cNvPr id="55" name="正方形/長方形 54"/>
          <p:cNvSpPr/>
          <p:nvPr/>
        </p:nvSpPr>
        <p:spPr bwMode="auto">
          <a:xfrm>
            <a:off x="1928664" y="1844824"/>
            <a:ext cx="4819628" cy="341213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kumimoji="0" lang="ja-JP" altLang="en-US" sz="14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生産国 に分散して</a:t>
            </a:r>
            <a:r>
              <a:rPr kumimoji="0" lang="en-US" altLang="ja-JP" sz="14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0" lang="ja-JP" altLang="en-US" sz="14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を計上（現行</a:t>
            </a:r>
            <a:r>
              <a:rPr kumimoji="0" lang="ja-JP" altLang="en-US" sz="14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0" lang="en-US" altLang="ja-JP" sz="14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0" lang="ja-JP" altLang="en-US" sz="14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排出計測</a:t>
            </a:r>
            <a:r>
              <a:rPr kumimoji="0" lang="ja-JP" altLang="en-US" sz="1400" b="1" dirty="0" smtClean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方法）</a:t>
            </a:r>
            <a:endParaRPr kumimoji="0" lang="en-US" altLang="ja-JP" sz="1400" b="1" dirty="0" smtClean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1973051" y="1908445"/>
            <a:ext cx="614564" cy="228497"/>
          </a:xfrm>
          <a:prstGeom prst="rect">
            <a:avLst/>
          </a:prstGeom>
          <a:noFill/>
          <a:ln w="12700">
            <a:solidFill>
              <a:schemeClr val="tx2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0" lang="ja-JP" altLang="en-US" sz="9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 bwMode="auto">
          <a:xfrm>
            <a:off x="2302169" y="3582506"/>
            <a:ext cx="4985882" cy="1400193"/>
          </a:xfrm>
          <a:prstGeom prst="roundRect">
            <a:avLst>
              <a:gd name="adj" fmla="val 9206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square" lIns="72000" tIns="144000" rIns="72000" bIns="144000" rtlCol="0" anchor="t" anchorCtr="0"/>
          <a:lstStyle/>
          <a:p>
            <a:pPr algn="ctr">
              <a:spcAft>
                <a:spcPts val="600"/>
              </a:spcAft>
            </a:pPr>
            <a:endParaRPr kumimoji="0" lang="ja-JP" altLang="en-US" dirty="0" smtClean="0"/>
          </a:p>
        </p:txBody>
      </p:sp>
      <p:sp>
        <p:nvSpPr>
          <p:cNvPr id="58" name="正方形/長方形 57"/>
          <p:cNvSpPr/>
          <p:nvPr/>
        </p:nvSpPr>
        <p:spPr bwMode="auto">
          <a:xfrm>
            <a:off x="1874278" y="3418676"/>
            <a:ext cx="2741708" cy="420606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r>
              <a:rPr kumimoji="0" lang="ja-JP" altLang="en-US" sz="1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最終消費国 でまとめて</a:t>
            </a:r>
            <a:r>
              <a:rPr kumimoji="0" lang="en-US" altLang="ja-JP" sz="1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0" lang="ja-JP" altLang="en-US" sz="14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を計上</a:t>
            </a:r>
            <a:endParaRPr kumimoji="0" lang="ja-JP" altLang="en-US" sz="14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1947427" y="3499311"/>
            <a:ext cx="932491" cy="256322"/>
          </a:xfrm>
          <a:prstGeom prst="rect">
            <a:avLst/>
          </a:prstGeom>
          <a:noFill/>
          <a:ln w="19050">
            <a:solidFill>
              <a:srgbClr val="C00000"/>
            </a:solidFill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kumimoji="0" lang="ja-JP" altLang="en-US" sz="14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56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2020-04-07T07:56:07Z</dcterms:modified>
</cp:coreProperties>
</file>