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AC2583\AppData\Local\Microsoft\Windows\INetCache\Content.Outlook\YH48U4US\Table_CO2_AnnexI_201910v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531868008477549"/>
          <c:y val="0.1503250351633468"/>
          <c:w val="0.5728763473093782"/>
          <c:h val="0.86150124451548649"/>
        </c:manualLayout>
      </c:layout>
      <c:pieChart>
        <c:varyColors val="1"/>
        <c:ser>
          <c:idx val="0"/>
          <c:order val="0"/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FB-4658-9556-9B2FE144E30A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FB-4658-9556-9B2FE144E30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FB-4658-9556-9B2FE144E30A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FB-4658-9556-9B2FE144E30A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FB-4658-9556-9B2FE144E30A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AFB-4658-9556-9B2FE144E30A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AFB-4658-9556-9B2FE144E30A}"/>
              </c:ext>
            </c:extLst>
          </c:dPt>
          <c:dPt>
            <c:idx val="7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AFB-4658-9556-9B2FE144E30A}"/>
              </c:ext>
            </c:extLst>
          </c:dPt>
          <c:dPt>
            <c:idx val="8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AFB-4658-9556-9B2FE144E30A}"/>
              </c:ext>
            </c:extLst>
          </c:dPt>
          <c:dPt>
            <c:idx val="9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AFB-4658-9556-9B2FE144E30A}"/>
              </c:ext>
            </c:extLst>
          </c:dPt>
          <c:dPt>
            <c:idx val="10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AFB-4658-9556-9B2FE144E30A}"/>
              </c:ext>
            </c:extLst>
          </c:dPt>
          <c:dPt>
            <c:idx val="11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AFB-4658-9556-9B2FE144E30A}"/>
              </c:ext>
            </c:extLst>
          </c:dPt>
          <c:dPt>
            <c:idx val="12"/>
            <c:bubble3D val="0"/>
            <c:spPr>
              <a:solidFill>
                <a:schemeClr val="accent4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5AFB-4658-9556-9B2FE144E30A}"/>
              </c:ext>
            </c:extLst>
          </c:dPt>
          <c:dLbls>
            <c:dLbl>
              <c:idx val="0"/>
              <c:layout>
                <c:manualLayout>
                  <c:x val="-0.10167917002500682"/>
                  <c:y val="0.181648968431034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AFB-4658-9556-9B2FE144E30A}"/>
                </c:ext>
              </c:extLst>
            </c:dLbl>
            <c:dLbl>
              <c:idx val="1"/>
              <c:layout>
                <c:manualLayout>
                  <c:x val="-0.13761258189183054"/>
                  <c:y val="4.45812929074880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AFB-4658-9556-9B2FE144E30A}"/>
                </c:ext>
              </c:extLst>
            </c:dLbl>
            <c:dLbl>
              <c:idx val="2"/>
              <c:layout>
                <c:manualLayout>
                  <c:x val="-2.4109683487342341E-3"/>
                  <c:y val="-0.148725874177002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AFB-4658-9556-9B2FE144E30A}"/>
                </c:ext>
              </c:extLst>
            </c:dLbl>
            <c:dLbl>
              <c:idx val="3"/>
              <c:layout>
                <c:manualLayout>
                  <c:x val="5.2451040938037673E-2"/>
                  <c:y val="-0.1011187599979326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AFB-4658-9556-9B2FE144E30A}"/>
                </c:ext>
              </c:extLst>
            </c:dLbl>
            <c:dLbl>
              <c:idx val="4"/>
              <c:layout>
                <c:manualLayout>
                  <c:x val="4.7660249292676565E-2"/>
                  <c:y val="-2.60195212589611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AFB-4658-9556-9B2FE144E30A}"/>
                </c:ext>
              </c:extLst>
            </c:dLbl>
            <c:dLbl>
              <c:idx val="5"/>
              <c:layout>
                <c:manualLayout>
                  <c:x val="-2.9846028604713262E-2"/>
                  <c:y val="8.150792263360450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61616161616163"/>
                      <c:h val="0.171824563692028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AFB-4658-9556-9B2FE144E30A}"/>
                </c:ext>
              </c:extLst>
            </c:dLbl>
            <c:dLbl>
              <c:idx val="6"/>
              <c:layout>
                <c:manualLayout>
                  <c:x val="7.0702953574653435E-2"/>
                  <c:y val="-0.1849600528377627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AFB-4658-9556-9B2FE144E30A}"/>
                </c:ext>
              </c:extLst>
            </c:dLbl>
            <c:dLbl>
              <c:idx val="7"/>
              <c:layout>
                <c:manualLayout>
                  <c:x val="-2.0198206258320903E-2"/>
                  <c:y val="9.90428456716278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AFB-4658-9556-9B2FE144E30A}"/>
                </c:ext>
              </c:extLst>
            </c:dLbl>
            <c:dLbl>
              <c:idx val="8"/>
              <c:layout>
                <c:manualLayout>
                  <c:x val="5.3249506212264593E-3"/>
                  <c:y val="7.569448208660388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AFB-4658-9556-9B2FE144E30A}"/>
                </c:ext>
              </c:extLst>
            </c:dLbl>
            <c:dLbl>
              <c:idx val="9"/>
              <c:layout>
                <c:manualLayout>
                  <c:x val="-4.8614013182889928E-3"/>
                  <c:y val="-1.42089452897998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AFB-4658-9556-9B2FE144E30A}"/>
                </c:ext>
              </c:extLst>
            </c:dLbl>
            <c:dLbl>
              <c:idx val="10"/>
              <c:layout>
                <c:manualLayout>
                  <c:x val="-1.0410980294781519E-2"/>
                  <c:y val="-0.129373532218397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AFB-4658-9556-9B2FE144E30A}"/>
                </c:ext>
              </c:extLst>
            </c:dLbl>
            <c:dLbl>
              <c:idx val="11"/>
              <c:layout>
                <c:manualLayout>
                  <c:x val="5.2187801251049812E-2"/>
                  <c:y val="-0.136431237543946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AFB-4658-9556-9B2FE144E30A}"/>
                </c:ext>
              </c:extLst>
            </c:dLbl>
            <c:dLbl>
              <c:idx val="12"/>
              <c:layout>
                <c:manualLayout>
                  <c:x val="0.15938021772951286"/>
                  <c:y val="0.2359644467526966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91307479953569"/>
                      <c:h val="0.267182325735009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5AFB-4658-9556-9B2FE144E30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Sheet1!$C$4:$C$16</c:f>
              <c:strCache>
                <c:ptCount val="13"/>
                <c:pt idx="0">
                  <c:v>米国</c:v>
                </c:pt>
                <c:pt idx="1">
                  <c:v>EU-28</c:v>
                </c:pt>
                <c:pt idx="2">
                  <c:v>ロシア</c:v>
                </c:pt>
                <c:pt idx="3">
                  <c:v>日本</c:v>
                </c:pt>
                <c:pt idx="4">
                  <c:v>カナダ</c:v>
                </c:pt>
                <c:pt idx="5">
                  <c:v>その他　　　　付属書Ⅰ国</c:v>
                </c:pt>
                <c:pt idx="6">
                  <c:v>中国</c:v>
                </c:pt>
                <c:pt idx="7">
                  <c:v>インド</c:v>
                </c:pt>
                <c:pt idx="8">
                  <c:v>インドネシア</c:v>
                </c:pt>
                <c:pt idx="9">
                  <c:v>ブラジル</c:v>
                </c:pt>
                <c:pt idx="10">
                  <c:v>イラン</c:v>
                </c:pt>
                <c:pt idx="11">
                  <c:v>韓国</c:v>
                </c:pt>
                <c:pt idx="12">
                  <c:v>その他　　　非付属書　　　Ⅰ国</c:v>
                </c:pt>
              </c:strCache>
            </c:strRef>
          </c:cat>
          <c:val>
            <c:numRef>
              <c:f>Sheet1!$D$4:$D$16</c:f>
              <c:numCache>
                <c:formatCode>General</c:formatCode>
                <c:ptCount val="13"/>
                <c:pt idx="0">
                  <c:v>4833.1000000000004</c:v>
                </c:pt>
                <c:pt idx="1">
                  <c:v>3192.3</c:v>
                </c:pt>
                <c:pt idx="2">
                  <c:v>1438.6</c:v>
                </c:pt>
                <c:pt idx="3">
                  <c:v>1147.0999999999999</c:v>
                </c:pt>
                <c:pt idx="4">
                  <c:v>540.79999999999995</c:v>
                </c:pt>
                <c:pt idx="5">
                  <c:v>1087.8999999999996</c:v>
                </c:pt>
                <c:pt idx="6">
                  <c:v>9101.5</c:v>
                </c:pt>
                <c:pt idx="7">
                  <c:v>2076.8000000000002</c:v>
                </c:pt>
                <c:pt idx="8">
                  <c:v>454.9</c:v>
                </c:pt>
                <c:pt idx="9">
                  <c:v>416.7</c:v>
                </c:pt>
                <c:pt idx="10">
                  <c:v>563.4</c:v>
                </c:pt>
                <c:pt idx="11">
                  <c:v>589.20000000000005</c:v>
                </c:pt>
                <c:pt idx="12">
                  <c:v>5631.7999999999993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AFB-4658-9556-9B2FE144E30A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66969872462768"/>
          <c:y val="5.0611506223012449E-2"/>
          <c:w val="0.64770084187980348"/>
          <c:h val="0.74847951297754456"/>
        </c:manualLayout>
      </c:layout>
      <c:lineChart>
        <c:grouping val="standard"/>
        <c:varyColors val="0"/>
        <c:ser>
          <c:idx val="0"/>
          <c:order val="0"/>
          <c:tx>
            <c:strRef>
              <c:f>'CO2_附属書I国＆非附属書I国'!$C$4</c:f>
              <c:strCache>
                <c:ptCount val="1"/>
                <c:pt idx="0">
                  <c:v>附属書Ⅰ国（先進国）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'CO2_附属書I国＆非附属書I国'!$D$3:$AD$3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'CO2_附属書I国＆非附属書I国'!$D$4:$AD$4</c:f>
              <c:numCache>
                <c:formatCode>0</c:formatCode>
                <c:ptCount val="27"/>
                <c:pt idx="0">
                  <c:v>13719.3</c:v>
                </c:pt>
                <c:pt idx="1">
                  <c:v>13597.3</c:v>
                </c:pt>
                <c:pt idx="2">
                  <c:v>13304.7</c:v>
                </c:pt>
                <c:pt idx="3">
                  <c:v>13100.5</c:v>
                </c:pt>
                <c:pt idx="4">
                  <c:v>12918.8</c:v>
                </c:pt>
                <c:pt idx="5">
                  <c:v>12986.3</c:v>
                </c:pt>
                <c:pt idx="6">
                  <c:v>13241</c:v>
                </c:pt>
                <c:pt idx="7">
                  <c:v>13309.5</c:v>
                </c:pt>
                <c:pt idx="8">
                  <c:v>13311.5</c:v>
                </c:pt>
                <c:pt idx="9">
                  <c:v>13355.9</c:v>
                </c:pt>
                <c:pt idx="10">
                  <c:v>13619.4</c:v>
                </c:pt>
                <c:pt idx="11">
                  <c:v>13642.1</c:v>
                </c:pt>
                <c:pt idx="12">
                  <c:v>13523.6</c:v>
                </c:pt>
                <c:pt idx="13">
                  <c:v>13794.2</c:v>
                </c:pt>
                <c:pt idx="14">
                  <c:v>13849.2</c:v>
                </c:pt>
                <c:pt idx="15">
                  <c:v>13858</c:v>
                </c:pt>
                <c:pt idx="16">
                  <c:v>13831</c:v>
                </c:pt>
                <c:pt idx="17">
                  <c:v>13969.7</c:v>
                </c:pt>
                <c:pt idx="18">
                  <c:v>13626.9</c:v>
                </c:pt>
                <c:pt idx="19">
                  <c:v>12708.6</c:v>
                </c:pt>
                <c:pt idx="20">
                  <c:v>13224.1</c:v>
                </c:pt>
                <c:pt idx="21">
                  <c:v>13013.2</c:v>
                </c:pt>
                <c:pt idx="22">
                  <c:v>12750.1</c:v>
                </c:pt>
                <c:pt idx="23">
                  <c:v>12769</c:v>
                </c:pt>
                <c:pt idx="24">
                  <c:v>12503.9</c:v>
                </c:pt>
                <c:pt idx="25">
                  <c:v>12332.1</c:v>
                </c:pt>
                <c:pt idx="26">
                  <c:v>12239.8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45-4C58-8EA8-1A76575899CB}"/>
            </c:ext>
          </c:extLst>
        </c:ser>
        <c:ser>
          <c:idx val="1"/>
          <c:order val="1"/>
          <c:tx>
            <c:strRef>
              <c:f>'CO2_附属書I国＆非附属書I国'!$C$5</c:f>
              <c:strCache>
                <c:ptCount val="1"/>
                <c:pt idx="0">
                  <c:v>非附属書Ⅰ国（途上国）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'CO2_附属書I国＆非附属書I国'!$D$3:$AD$3</c:f>
              <c:numCache>
                <c:formatCode>General</c:formatCod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'CO2_附属書I国＆非附属書I国'!$D$5:$AD$5</c:f>
              <c:numCache>
                <c:formatCode>0</c:formatCode>
                <c:ptCount val="27"/>
                <c:pt idx="0">
                  <c:v>6168.3</c:v>
                </c:pt>
                <c:pt idx="1">
                  <c:v>6403.9</c:v>
                </c:pt>
                <c:pt idx="2">
                  <c:v>6603.4</c:v>
                </c:pt>
                <c:pt idx="3">
                  <c:v>6928.8</c:v>
                </c:pt>
                <c:pt idx="4">
                  <c:v>7187.5</c:v>
                </c:pt>
                <c:pt idx="5">
                  <c:v>7674.7</c:v>
                </c:pt>
                <c:pt idx="6">
                  <c:v>7844.8</c:v>
                </c:pt>
                <c:pt idx="7">
                  <c:v>8145.6</c:v>
                </c:pt>
                <c:pt idx="8">
                  <c:v>8286.2999999999993</c:v>
                </c:pt>
                <c:pt idx="9">
                  <c:v>8339.2000000000007</c:v>
                </c:pt>
                <c:pt idx="10">
                  <c:v>8749.9</c:v>
                </c:pt>
                <c:pt idx="11">
                  <c:v>9109</c:v>
                </c:pt>
                <c:pt idx="12">
                  <c:v>9510.7000000000007</c:v>
                </c:pt>
                <c:pt idx="13">
                  <c:v>10268.700000000001</c:v>
                </c:pt>
                <c:pt idx="14">
                  <c:v>11308.9</c:v>
                </c:pt>
                <c:pt idx="15">
                  <c:v>12217.5</c:v>
                </c:pt>
                <c:pt idx="16">
                  <c:v>13046.8</c:v>
                </c:pt>
                <c:pt idx="17">
                  <c:v>13914.4</c:v>
                </c:pt>
                <c:pt idx="18">
                  <c:v>14472.5</c:v>
                </c:pt>
                <c:pt idx="19">
                  <c:v>15055.8</c:v>
                </c:pt>
                <c:pt idx="20">
                  <c:v>16145.6</c:v>
                </c:pt>
                <c:pt idx="21">
                  <c:v>17188.3</c:v>
                </c:pt>
                <c:pt idx="22">
                  <c:v>17825.900000000001</c:v>
                </c:pt>
                <c:pt idx="23">
                  <c:v>18417.2</c:v>
                </c:pt>
                <c:pt idx="24">
                  <c:v>18685</c:v>
                </c:pt>
                <c:pt idx="25">
                  <c:v>18750</c:v>
                </c:pt>
                <c:pt idx="26">
                  <c:v>18834.3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45-4C58-8EA8-1A76575899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842536"/>
        <c:axId val="519842208"/>
      </c:lineChart>
      <c:catAx>
        <c:axId val="519842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519842208"/>
        <c:crosses val="autoZero"/>
        <c:auto val="1"/>
        <c:lblAlgn val="ctr"/>
        <c:lblOffset val="100"/>
        <c:noMultiLvlLbl val="0"/>
      </c:catAx>
      <c:valAx>
        <c:axId val="51984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050"/>
                  <a:t>CO</a:t>
                </a:r>
                <a:r>
                  <a:rPr lang="en-US" sz="1050" baseline="-25000"/>
                  <a:t>2</a:t>
                </a:r>
                <a:r>
                  <a:rPr lang="ja-JP" sz="1050"/>
                  <a:t>排出量</a:t>
                </a:r>
                <a:r>
                  <a:rPr lang="en-US" sz="1050"/>
                  <a:t>(MtCO</a:t>
                </a:r>
                <a:r>
                  <a:rPr lang="en-US" sz="1050" baseline="-25000"/>
                  <a:t>2</a:t>
                </a:r>
                <a:r>
                  <a:rPr lang="en-US" sz="1050"/>
                  <a:t>)</a:t>
                </a:r>
                <a:endParaRPr lang="ja-JP" sz="105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ja-JP"/>
            </a:p>
          </c:txPr>
        </c:title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51984253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2199814626933254"/>
          <c:y val="0.62730709377699712"/>
          <c:w val="0.53585060508228854"/>
          <c:h val="0.14530757436193767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991086" y="1329204"/>
            <a:ext cx="23775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各国別の二酸化炭素排出量シェア</a:t>
            </a:r>
            <a:endParaRPr lang="ja-JP" altLang="ja-JP" sz="1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81658" y="1230096"/>
            <a:ext cx="2736304" cy="73866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年から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＋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93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附属書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非附属書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　＋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99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092159" y="5366462"/>
            <a:ext cx="454136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(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IEA)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399815" y="4956165"/>
            <a:ext cx="1745218" cy="27911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非附属書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60.6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335705" y="4954616"/>
            <a:ext cx="1741985" cy="28221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附属書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39.4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82863"/>
              </p:ext>
            </p:extLst>
          </p:nvPr>
        </p:nvGraphicFramePr>
        <p:xfrm>
          <a:off x="4880876" y="980728"/>
          <a:ext cx="4687743" cy="3966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7C6474A0-26A7-45C7-9046-BA4D4ED12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56243"/>
              </p:ext>
            </p:extLst>
          </p:nvPr>
        </p:nvGraphicFramePr>
        <p:xfrm>
          <a:off x="-191382" y="1968760"/>
          <a:ext cx="5282385" cy="3960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2020-04-07T07:49:03Z</dcterms:modified>
</cp:coreProperties>
</file>