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115" d="100"/>
          <a:sy n="115" d="100"/>
        </p:scale>
        <p:origin x="1296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2020/5/21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47285F03-07B1-44DC-9D6D-4DBBFA5D1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5" y="6095475"/>
            <a:ext cx="88779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>
              <a:spcBef>
                <a:spcPct val="0"/>
              </a:spcBef>
              <a:buFontTx/>
              <a:buNone/>
              <a:defRPr sz="1108">
                <a:latin typeface="Times New Roman" panose="02020603050405020304" pitchFamily="18" charset="0"/>
                <a:ea typeface="ＭＳ Ｐ明朝" pitchFamily="18" charset="-128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r>
              <a:rPr lang="en-US" altLang="ja-JP" sz="1000" dirty="0">
                <a:latin typeface="+mn-ea"/>
                <a:ea typeface="+mn-ea"/>
              </a:rPr>
              <a:t>&lt;</a:t>
            </a:r>
            <a:r>
              <a:rPr lang="ja-JP" altLang="en-US" sz="1000" dirty="0">
                <a:latin typeface="+mn-ea"/>
                <a:ea typeface="+mn-ea"/>
              </a:rPr>
              <a:t>出典</a:t>
            </a:r>
            <a:r>
              <a:rPr lang="en-US" altLang="ja-JP" sz="1000" dirty="0">
                <a:latin typeface="+mn-ea"/>
                <a:ea typeface="+mn-ea"/>
              </a:rPr>
              <a:t>&gt; Greenhouse Gas Inventory Data (UNFCCC)</a:t>
            </a:r>
            <a:r>
              <a:rPr lang="ja-JP" altLang="en-US" sz="1000" dirty="0">
                <a:latin typeface="+mn-ea"/>
                <a:ea typeface="+mn-ea"/>
              </a:rPr>
              <a:t> 、</a:t>
            </a:r>
            <a:r>
              <a:rPr lang="en-US" altLang="ja-JP" sz="1000" dirty="0">
                <a:latin typeface="+mn-ea"/>
                <a:ea typeface="+mn-ea"/>
              </a:rPr>
              <a:t>The EEA‘s annual report on EU approximated GHG inventory for 2018</a:t>
            </a:r>
            <a:r>
              <a:rPr lang="ja-JP" altLang="en-US" sz="1000" dirty="0">
                <a:latin typeface="+mn-ea"/>
                <a:ea typeface="+mn-ea"/>
              </a:rPr>
              <a:t> </a:t>
            </a:r>
            <a:r>
              <a:rPr lang="en-US" altLang="ja-JP" sz="1000" dirty="0">
                <a:latin typeface="+mn-ea"/>
                <a:ea typeface="+mn-ea"/>
              </a:rPr>
              <a:t>(EEA) </a:t>
            </a:r>
            <a:r>
              <a:rPr lang="ja-JP" altLang="en-US" sz="1000" dirty="0">
                <a:latin typeface="+mn-ea"/>
                <a:ea typeface="+mn-ea"/>
              </a:rPr>
              <a:t>を基に作成</a:t>
            </a:r>
            <a:endParaRPr lang="en-US" altLang="ja-JP" sz="1000" dirty="0">
              <a:latin typeface="+mn-ea"/>
              <a:ea typeface="+mn-ea"/>
            </a:endParaRPr>
          </a:p>
        </p:txBody>
      </p:sp>
      <p:pic>
        <p:nvPicPr>
          <p:cNvPr id="5" name="図 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548680"/>
            <a:ext cx="7635332" cy="3777469"/>
          </a:xfrm>
          <a:prstGeom prst="rect">
            <a:avLst/>
          </a:prstGeom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D0E92801-CBA4-4F4E-A735-6E173101D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0480" y="5585831"/>
            <a:ext cx="293095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・日本、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EU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GHG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排出量は間接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CO2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を含む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・米国、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カナダ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年値は未公表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" name="直線矢印コネクタ 6"/>
          <p:cNvCxnSpPr>
            <a:stCxn id="8" idx="1"/>
          </p:cNvCxnSpPr>
          <p:nvPr/>
        </p:nvCxnSpPr>
        <p:spPr>
          <a:xfrm flipH="1">
            <a:off x="6504610" y="737855"/>
            <a:ext cx="1483821" cy="626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988431" y="583966"/>
            <a:ext cx="125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  <a:latin typeface="+mn-ea"/>
              </a:rPr>
              <a:t>カナダ　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+mn-ea"/>
              </a:rPr>
              <a:t>-0.9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+mn-ea"/>
              </a:rPr>
              <a:t>％</a:t>
            </a:r>
            <a:endParaRPr kumimoji="1" lang="ja-JP" altLang="en-US" sz="1400" dirty="0">
              <a:solidFill>
                <a:srgbClr val="FF0000"/>
              </a:solidFill>
              <a:latin typeface="+mn-ea"/>
            </a:endParaRPr>
          </a:p>
        </p:txBody>
      </p:sp>
      <p:cxnSp>
        <p:nvCxnSpPr>
          <p:cNvPr id="9" name="直線矢印コネクタ 8"/>
          <p:cNvCxnSpPr>
            <a:stCxn id="10" idx="1"/>
          </p:cNvCxnSpPr>
          <p:nvPr/>
        </p:nvCxnSpPr>
        <p:spPr>
          <a:xfrm flipH="1">
            <a:off x="7664074" y="1798230"/>
            <a:ext cx="232986" cy="7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7897060" y="1644341"/>
            <a:ext cx="13420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92D050"/>
                </a:solidFill>
                <a:latin typeface="+mn-ea"/>
              </a:rPr>
              <a:t>イタリア　</a:t>
            </a:r>
            <a:r>
              <a:rPr kumimoji="1" lang="en-US" altLang="ja-JP" sz="1400" dirty="0" smtClean="0">
                <a:solidFill>
                  <a:srgbClr val="92D050"/>
                </a:solidFill>
                <a:latin typeface="+mn-ea"/>
              </a:rPr>
              <a:t>-4.3</a:t>
            </a:r>
            <a:r>
              <a:rPr kumimoji="1" lang="ja-JP" altLang="en-US" sz="1400" dirty="0" smtClean="0">
                <a:solidFill>
                  <a:srgbClr val="92D050"/>
                </a:solidFill>
                <a:latin typeface="+mn-ea"/>
              </a:rPr>
              <a:t>％</a:t>
            </a:r>
            <a:endParaRPr kumimoji="1" lang="ja-JP" altLang="en-US" sz="1400" dirty="0">
              <a:solidFill>
                <a:srgbClr val="92D050"/>
              </a:solidFill>
              <a:latin typeface="+mn-ea"/>
            </a:endParaRPr>
          </a:p>
        </p:txBody>
      </p:sp>
      <p:cxnSp>
        <p:nvCxnSpPr>
          <p:cNvPr id="11" name="直線矢印コネクタ 10"/>
          <p:cNvCxnSpPr>
            <a:stCxn id="12" idx="1"/>
          </p:cNvCxnSpPr>
          <p:nvPr/>
        </p:nvCxnSpPr>
        <p:spPr>
          <a:xfrm flipH="1">
            <a:off x="6504610" y="1025887"/>
            <a:ext cx="1394052" cy="714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7898662" y="871998"/>
            <a:ext cx="11480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7030A0"/>
                </a:solidFill>
                <a:latin typeface="+mn-ea"/>
              </a:rPr>
              <a:t>米国</a:t>
            </a:r>
            <a:r>
              <a:rPr kumimoji="1" lang="ja-JP" altLang="en-US" sz="1400" dirty="0" smtClean="0">
                <a:solidFill>
                  <a:srgbClr val="7030A0"/>
                </a:solidFill>
                <a:latin typeface="+mn-ea"/>
              </a:rPr>
              <a:t>　</a:t>
            </a:r>
            <a:r>
              <a:rPr kumimoji="1" lang="en-US" altLang="ja-JP" sz="1400" dirty="0" smtClean="0">
                <a:solidFill>
                  <a:srgbClr val="7030A0"/>
                </a:solidFill>
                <a:latin typeface="+mn-ea"/>
              </a:rPr>
              <a:t>-3.8</a:t>
            </a:r>
            <a:r>
              <a:rPr kumimoji="1" lang="ja-JP" altLang="en-US" sz="1400" dirty="0" smtClean="0">
                <a:solidFill>
                  <a:srgbClr val="7030A0"/>
                </a:solidFill>
                <a:latin typeface="+mn-ea"/>
              </a:rPr>
              <a:t>％</a:t>
            </a:r>
            <a:endParaRPr kumimoji="1" lang="ja-JP" altLang="en-US" sz="1400" dirty="0">
              <a:solidFill>
                <a:srgbClr val="7030A0"/>
              </a:solidFill>
              <a:latin typeface="+mn-ea"/>
            </a:endParaRPr>
          </a:p>
        </p:txBody>
      </p:sp>
      <p:cxnSp>
        <p:nvCxnSpPr>
          <p:cNvPr id="13" name="直線矢印コネクタ 12"/>
          <p:cNvCxnSpPr>
            <a:stCxn id="14" idx="1"/>
          </p:cNvCxnSpPr>
          <p:nvPr/>
        </p:nvCxnSpPr>
        <p:spPr>
          <a:xfrm flipH="1">
            <a:off x="7664074" y="2178015"/>
            <a:ext cx="338784" cy="111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8002858" y="2024126"/>
            <a:ext cx="1236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00B0F0"/>
                </a:solidFill>
                <a:latin typeface="+mn-ea"/>
              </a:rPr>
              <a:t>ドイツ　</a:t>
            </a:r>
            <a:r>
              <a:rPr kumimoji="1" lang="en-US" altLang="ja-JP" sz="1400" dirty="0" smtClean="0">
                <a:solidFill>
                  <a:srgbClr val="00B0F0"/>
                </a:solidFill>
                <a:latin typeface="+mn-ea"/>
              </a:rPr>
              <a:t>-8.1</a:t>
            </a:r>
            <a:r>
              <a:rPr kumimoji="1" lang="ja-JP" altLang="en-US" sz="1400" dirty="0" smtClean="0">
                <a:solidFill>
                  <a:srgbClr val="00B0F0"/>
                </a:solidFill>
                <a:latin typeface="+mn-ea"/>
              </a:rPr>
              <a:t>％</a:t>
            </a:r>
            <a:endParaRPr kumimoji="1" lang="ja-JP" altLang="en-US" sz="1400" dirty="0">
              <a:solidFill>
                <a:srgbClr val="00B0F0"/>
              </a:solidFill>
              <a:latin typeface="+mn-ea"/>
            </a:endParaRPr>
          </a:p>
        </p:txBody>
      </p:sp>
      <p:cxnSp>
        <p:nvCxnSpPr>
          <p:cNvPr id="15" name="直線矢印コネクタ 14"/>
          <p:cNvCxnSpPr>
            <a:stCxn id="16" idx="1"/>
          </p:cNvCxnSpPr>
          <p:nvPr/>
        </p:nvCxnSpPr>
        <p:spPr>
          <a:xfrm flipH="1" flipV="1">
            <a:off x="7664074" y="2443816"/>
            <a:ext cx="208940" cy="154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7873014" y="2444813"/>
            <a:ext cx="1366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C000"/>
                </a:solidFill>
                <a:latin typeface="+mn-ea"/>
              </a:rPr>
              <a:t>フランス　</a:t>
            </a:r>
            <a:r>
              <a:rPr kumimoji="1" lang="en-US" altLang="ja-JP" sz="1400" dirty="0" smtClean="0">
                <a:solidFill>
                  <a:srgbClr val="FFC000"/>
                </a:solidFill>
                <a:latin typeface="+mn-ea"/>
              </a:rPr>
              <a:t>-9.3</a:t>
            </a:r>
            <a:r>
              <a:rPr kumimoji="1" lang="ja-JP" altLang="en-US" sz="1400" dirty="0" smtClean="0">
                <a:solidFill>
                  <a:srgbClr val="FFC000"/>
                </a:solidFill>
                <a:latin typeface="+mn-ea"/>
              </a:rPr>
              <a:t>％</a:t>
            </a:r>
            <a:endParaRPr kumimoji="1" lang="ja-JP" altLang="en-US" sz="1400" dirty="0">
              <a:solidFill>
                <a:srgbClr val="FFC000"/>
              </a:solidFill>
              <a:latin typeface="+mn-ea"/>
            </a:endParaRPr>
          </a:p>
        </p:txBody>
      </p:sp>
      <p:cxnSp>
        <p:nvCxnSpPr>
          <p:cNvPr id="17" name="直線矢印コネクタ 16"/>
          <p:cNvCxnSpPr>
            <a:stCxn id="18" idx="1"/>
          </p:cNvCxnSpPr>
          <p:nvPr/>
        </p:nvCxnSpPr>
        <p:spPr>
          <a:xfrm flipH="1" flipV="1">
            <a:off x="7664074" y="2759165"/>
            <a:ext cx="255428" cy="157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7919502" y="2762768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0070C0"/>
                </a:solidFill>
                <a:latin typeface="+mn-ea"/>
              </a:rPr>
              <a:t>日本　</a:t>
            </a:r>
            <a:r>
              <a:rPr kumimoji="1" lang="en-US" altLang="ja-JP" sz="1400" dirty="0" smtClean="0">
                <a:solidFill>
                  <a:srgbClr val="0070C0"/>
                </a:solidFill>
                <a:latin typeface="+mn-ea"/>
              </a:rPr>
              <a:t>-11.8</a:t>
            </a:r>
            <a:r>
              <a:rPr kumimoji="1" lang="ja-JP" altLang="en-US" sz="1400" dirty="0" smtClean="0">
                <a:solidFill>
                  <a:srgbClr val="0070C0"/>
                </a:solidFill>
                <a:latin typeface="+mn-ea"/>
              </a:rPr>
              <a:t>％</a:t>
            </a:r>
            <a:endParaRPr kumimoji="1" lang="ja-JP" altLang="en-US" sz="1400" dirty="0">
              <a:solidFill>
                <a:srgbClr val="0070C0"/>
              </a:solidFill>
              <a:latin typeface="+mn-ea"/>
            </a:endParaRPr>
          </a:p>
        </p:txBody>
      </p:sp>
      <p:cxnSp>
        <p:nvCxnSpPr>
          <p:cNvPr id="19" name="直線矢印コネクタ 18"/>
          <p:cNvCxnSpPr>
            <a:stCxn id="20" idx="1"/>
          </p:cNvCxnSpPr>
          <p:nvPr/>
        </p:nvCxnSpPr>
        <p:spPr>
          <a:xfrm flipH="1">
            <a:off x="7664074" y="3479358"/>
            <a:ext cx="91922" cy="200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7755996" y="3325469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002060"/>
                </a:solidFill>
                <a:latin typeface="+mn-ea"/>
              </a:rPr>
              <a:t>英国</a:t>
            </a:r>
            <a:r>
              <a:rPr kumimoji="1" lang="ja-JP" altLang="en-US" sz="1400" dirty="0" smtClean="0">
                <a:solidFill>
                  <a:srgbClr val="002060"/>
                </a:solidFill>
                <a:latin typeface="+mn-ea"/>
              </a:rPr>
              <a:t>　</a:t>
            </a:r>
            <a:r>
              <a:rPr kumimoji="1" lang="en-US" altLang="ja-JP" sz="1400" dirty="0" smtClean="0">
                <a:solidFill>
                  <a:srgbClr val="002060"/>
                </a:solidFill>
                <a:latin typeface="+mn-ea"/>
              </a:rPr>
              <a:t>-19.3</a:t>
            </a:r>
            <a:r>
              <a:rPr kumimoji="1" lang="ja-JP" altLang="en-US" sz="1400" dirty="0" smtClean="0">
                <a:solidFill>
                  <a:srgbClr val="002060"/>
                </a:solidFill>
                <a:latin typeface="+mn-ea"/>
              </a:rPr>
              <a:t>％</a:t>
            </a:r>
            <a:endParaRPr kumimoji="1" lang="ja-JP" altLang="en-US" sz="14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106440" y="1256041"/>
            <a:ext cx="1029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+mn-ea"/>
              </a:rPr>
              <a:t>EU</a:t>
            </a:r>
            <a:r>
              <a:rPr lang="ja-JP" altLang="en-US" sz="1400" dirty="0" smtClean="0">
                <a:latin typeface="+mn-ea"/>
              </a:rPr>
              <a:t>　</a:t>
            </a:r>
            <a:r>
              <a:rPr kumimoji="1" lang="en-US" altLang="ja-JP" sz="1400" dirty="0" smtClean="0">
                <a:latin typeface="+mn-ea"/>
              </a:rPr>
              <a:t>-3.3</a:t>
            </a:r>
            <a:r>
              <a:rPr kumimoji="1" lang="ja-JP" altLang="en-US" sz="1400" dirty="0" smtClean="0">
                <a:latin typeface="+mn-ea"/>
              </a:rPr>
              <a:t>％</a:t>
            </a:r>
            <a:endParaRPr kumimoji="1" lang="ja-JP" altLang="en-US" sz="1400" dirty="0">
              <a:latin typeface="+mn-ea"/>
            </a:endParaRPr>
          </a:p>
        </p:txBody>
      </p:sp>
      <p:cxnSp>
        <p:nvCxnSpPr>
          <p:cNvPr id="22" name="直線矢印コネクタ 21"/>
          <p:cNvCxnSpPr>
            <a:stCxn id="21" idx="1"/>
          </p:cNvCxnSpPr>
          <p:nvPr/>
        </p:nvCxnSpPr>
        <p:spPr>
          <a:xfrm flipH="1">
            <a:off x="7685796" y="1409930"/>
            <a:ext cx="420644" cy="279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3" name="図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536" y="4375730"/>
            <a:ext cx="5133945" cy="1640157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 bwMode="auto">
          <a:xfrm>
            <a:off x="2813282" y="4077072"/>
            <a:ext cx="504056" cy="180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92760" y="4080698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米国</a:t>
            </a:r>
            <a:endParaRPr kumimoji="1" lang="ja-JP" altLang="en-US" sz="800" b="1" dirty="0" smtClean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3665706" y="4077072"/>
            <a:ext cx="927254" cy="180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665706" y="4080698"/>
            <a:ext cx="80021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b="1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EU(</a:t>
            </a:r>
            <a:r>
              <a:rPr kumimoji="1" lang="ja-JP" altLang="en-US" sz="800" b="1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英国除く</a:t>
            </a:r>
            <a:r>
              <a:rPr kumimoji="1" lang="en-US" altLang="ja-JP" sz="800" b="1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800" b="1" dirty="0" smtClean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7485357" y="4092153"/>
            <a:ext cx="590420" cy="180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443616" y="4079555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dirty="0" smtClean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英国</a:t>
            </a:r>
            <a:endParaRPr kumimoji="1" lang="ja-JP" altLang="en-US" sz="800" b="1" dirty="0" smtClean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785620" y="5013176"/>
            <a:ext cx="504056" cy="14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04528" y="4977454"/>
            <a:ext cx="4530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米国</a:t>
            </a:r>
            <a:endParaRPr kumimoji="1" lang="ja-JP" altLang="en-US" sz="800" b="1" dirty="0" smtClean="0">
              <a:solidFill>
                <a:srgbClr val="7030A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785620" y="5850856"/>
            <a:ext cx="504056" cy="14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17739" y="5815134"/>
            <a:ext cx="4530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英国</a:t>
            </a:r>
            <a:endParaRPr kumimoji="1" lang="ja-JP" altLang="en-US" sz="800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99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Times New Roman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2020-05-20T19:48:34Z</dcterms:modified>
</cp:coreProperties>
</file>